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Tahom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Tahoma-bold.fntdata"/><Relationship Id="rId16" Type="http://schemas.openxmlformats.org/officeDocument/2006/relationships/font" Target="fonts/Tahom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want to see how the modulation format and data rate changes in different </a:t>
            </a:r>
            <a:r>
              <a:rPr lang="en-US"/>
              <a:t>scenarios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1: was visible in some of the tests</a:t>
            </a:r>
            <a:endParaRPr sz="1800">
              <a:solidFill>
                <a:schemeClr val="dk1"/>
              </a:solidFill>
            </a:endParaRPr>
          </a:p>
          <a:p>
            <a:pPr indent="0" lvl="0" marL="1778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2: capacity, coverage, quality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Method: how we captured and parsed the data, as well as how we performed the tests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 results and finish with a short conclusion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gathering, the output of the tshark command was piped into a text file.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Sorting, creating csv file for each PHY type and mac address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MCS index: Spatial Streams, Modulation Type, Coding Rate and Data Rate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bssid: AP mac address</a:t>
            </a:r>
            <a:endParaRPr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da: destination address</a:t>
            </a:r>
            <a:endParaRPr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time_epoch: time stamp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both tests, we recorded traffic for 30 minutes, changing the parameters every 10 minutes.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for test1, we changed places. For the second test we recorded traffic of a single user for the first 10 minutes, added more users in 2 second window, and ended with again only 1 user.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location1: same room as AP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location2: farthest place/room from AP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location3: room between location 1 and 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a: 1. mostly 64qam, 2. mostly 16qam, 3. inbetween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b: same as above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c: 1. high low around the same, 2. mostly low, 3. evenly spread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Location1: ground floor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Location2: first floor (AP location)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Location3: second floor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Varying number of users, single location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Clearer on second graph. 16QAM usage goes from 4% to 8%.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extra users in second window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not as clear, only 2 extra users.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802192" y="617247"/>
            <a:ext cx="7265534" cy="2229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802192" y="3203297"/>
            <a:ext cx="7067378" cy="1025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TU_P5#white.eps" id="8" name="Shape 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264" y="4581184"/>
            <a:ext cx="1368883" cy="6324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6651560" y="4815702"/>
            <a:ext cx="23163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A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TU_P5#white.eps"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264" y="4389330"/>
            <a:ext cx="1368883" cy="84323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4.jpg"/><Relationship Id="rId5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5.jpg"/><Relationship Id="rId5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Relationship Id="rId5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1880240" y="505504"/>
            <a:ext cx="6577959" cy="2194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8800"/>
              <a:buFont typeface="Arial"/>
              <a:buNone/>
            </a:pPr>
            <a:r>
              <a:rPr lang="en-US" sz="6000"/>
              <a:t>Modulation Format vs Data Rate</a:t>
            </a:r>
            <a:endParaRPr b="0" i="0" sz="6000" u="none" cap="none" strike="noStrike">
              <a:solidFill>
                <a:srgbClr val="00A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880250" y="2580950"/>
            <a:ext cx="5892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Arial"/>
              <a:buNone/>
            </a:pPr>
            <a:r>
              <a:rPr lang="en-US"/>
              <a:t>ET4394 - Wireshark Project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2082050" y="3859425"/>
            <a:ext cx="32502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Renzo Arreaza		4567560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Marcelo Guerrero	4736605</a:t>
            </a:r>
            <a:endParaRPr/>
          </a:p>
        </p:txBody>
      </p:sp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025" y="3426000"/>
            <a:ext cx="1812701" cy="13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025" y="3387625"/>
            <a:ext cx="1429601" cy="1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/>
        </p:nvSpPr>
        <p:spPr>
          <a:xfrm>
            <a:off x="1613625" y="4817225"/>
            <a:ext cx="38325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Source: https://www.github.com/renzoarreaza/TSS1-Wireshark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763106" y="1200150"/>
            <a:ext cx="71064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No direct relation between modulation and data rate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Coding rate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Bandwidth of the channel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Spatial streams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Guard intervals</a:t>
            </a:r>
            <a:endParaRPr sz="1800"/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CCQ tradeoff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1880240" y="505504"/>
            <a:ext cx="6578100" cy="21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8800"/>
              <a:buFont typeface="Arial"/>
              <a:buNone/>
            </a:pPr>
            <a:r>
              <a:rPr lang="en-US" sz="6000"/>
              <a:t>Modulation Format vs Data Rate</a:t>
            </a:r>
            <a:endParaRPr b="0" i="0" sz="6000" u="none" cap="none" strike="noStrike">
              <a:solidFill>
                <a:srgbClr val="00A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1880250" y="2580950"/>
            <a:ext cx="5892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Arial"/>
              <a:buNone/>
            </a:pPr>
            <a:r>
              <a:rPr lang="en-US"/>
              <a:t>ET4394 - Wireshark Project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2082050" y="3859425"/>
            <a:ext cx="32502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Renzo Arreaza		4567560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Marcelo Guerrero	4736605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025" y="3426000"/>
            <a:ext cx="1812701" cy="13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025" y="3387625"/>
            <a:ext cx="1429601" cy="14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3600"/>
              <a:buFont typeface="Arial"/>
              <a:buNone/>
            </a:pPr>
            <a:r>
              <a:rPr lang="en-US"/>
              <a:t>Content</a:t>
            </a:r>
            <a:endParaRPr b="0" i="0" sz="3600" u="none" cap="none" strike="noStrike">
              <a:solidFill>
                <a:srgbClr val="00A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Results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Conclusion</a:t>
            </a:r>
            <a:endParaRPr/>
          </a:p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763106" y="1200150"/>
            <a:ext cx="71064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Python script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Data gathering (Tshark)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Data sorting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Matlab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Plotting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763106" y="1200150"/>
            <a:ext cx="71064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Tshark command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65100" lvl="0" marL="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80800"/>
                </a:solidFill>
                <a:highlight>
                  <a:srgbClr val="FFFFFF"/>
                </a:highlight>
              </a:rPr>
              <a:t>"sudo tshark -i "</a:t>
            </a:r>
            <a:r>
              <a:rPr b="1" lang="en-US" sz="1100">
                <a:solidFill>
                  <a:srgbClr val="0100B6"/>
                </a:solidFill>
                <a:highlight>
                  <a:srgbClr val="FFFFFF"/>
                </a:highlight>
              </a:rPr>
              <a:t>+</a:t>
            </a:r>
            <a:r>
              <a:rPr lang="en-US" sz="1100">
                <a:highlight>
                  <a:srgbClr val="FFFFFF"/>
                </a:highlight>
              </a:rPr>
              <a:t>interface</a:t>
            </a:r>
            <a:r>
              <a:rPr b="1" lang="en-US" sz="1100">
                <a:solidFill>
                  <a:srgbClr val="0100B6"/>
                </a:solidFill>
                <a:highlight>
                  <a:srgbClr val="FFFFFF"/>
                </a:highlight>
              </a:rPr>
              <a:t>+</a:t>
            </a:r>
            <a:r>
              <a:rPr lang="en-US" sz="1100">
                <a:solidFill>
                  <a:srgbClr val="D80800"/>
                </a:solidFill>
                <a:highlight>
                  <a:srgbClr val="FFFFFF"/>
                </a:highlight>
              </a:rPr>
              <a:t>" -T fields -e wlan_radio.phy -e wlan_radio.data_rate -e wlan_radio.11n.mcs_index -e wlan.bssid -e wlan.da -e frame.time_epoch -f </a:t>
            </a:r>
            <a:r>
              <a:rPr lang="en-US" sz="1100">
                <a:solidFill>
                  <a:srgbClr val="26B31A"/>
                </a:solidFill>
                <a:highlight>
                  <a:srgbClr val="FFFFFF"/>
                </a:highlight>
              </a:rPr>
              <a:t>\"</a:t>
            </a:r>
            <a:r>
              <a:rPr lang="en-US" sz="1100">
                <a:solidFill>
                  <a:srgbClr val="D80800"/>
                </a:solidFill>
                <a:highlight>
                  <a:srgbClr val="FFFFFF"/>
                </a:highlight>
              </a:rPr>
              <a:t>wlan type data subtype data or wlan type data subtype qos-data</a:t>
            </a:r>
            <a:r>
              <a:rPr lang="en-US" sz="1100">
                <a:solidFill>
                  <a:srgbClr val="26B31A"/>
                </a:solidFill>
                <a:highlight>
                  <a:srgbClr val="FFFFFF"/>
                </a:highlight>
              </a:rPr>
              <a:t>\"</a:t>
            </a:r>
            <a:r>
              <a:rPr lang="en-US" sz="1100">
                <a:solidFill>
                  <a:srgbClr val="D80800"/>
                </a:solidFill>
                <a:highlight>
                  <a:srgbClr val="FFFFFF"/>
                </a:highlight>
              </a:rPr>
              <a:t> -E separator=, -E quote=d -a duration:"</a:t>
            </a:r>
            <a:r>
              <a:rPr b="1" lang="en-US" sz="1100">
                <a:solidFill>
                  <a:srgbClr val="0100B6"/>
                </a:solidFill>
                <a:highlight>
                  <a:srgbClr val="FFFFFF"/>
                </a:highlight>
              </a:rPr>
              <a:t>+</a:t>
            </a:r>
            <a:r>
              <a:rPr b="1" lang="en-US" sz="1100">
                <a:solidFill>
                  <a:srgbClr val="6D79DE"/>
                </a:solidFill>
                <a:highlight>
                  <a:srgbClr val="FFFFFF"/>
                </a:highlight>
              </a:rPr>
              <a:t>str</a:t>
            </a:r>
            <a:r>
              <a:rPr lang="en-US" sz="1100">
                <a:highlight>
                  <a:srgbClr val="FFFFFF"/>
                </a:highlight>
              </a:rPr>
              <a:t>(duration</a:t>
            </a:r>
            <a:r>
              <a:rPr b="1" lang="en-US" sz="1100">
                <a:solidFill>
                  <a:srgbClr val="0100B6"/>
                </a:solidFill>
                <a:highlight>
                  <a:srgbClr val="FFFFFF"/>
                </a:highlight>
              </a:rPr>
              <a:t>*</a:t>
            </a:r>
            <a:r>
              <a:rPr i="1" lang="en-US" sz="1100">
                <a:solidFill>
                  <a:srgbClr val="CD0000"/>
                </a:solidFill>
                <a:highlight>
                  <a:srgbClr val="FFFFFF"/>
                </a:highlight>
              </a:rPr>
              <a:t>60</a:t>
            </a:r>
            <a:r>
              <a:rPr lang="en-US" sz="1100">
                <a:highlight>
                  <a:srgbClr val="FFFFFF"/>
                </a:highlight>
              </a:rPr>
              <a:t>)</a:t>
            </a:r>
            <a:r>
              <a:rPr b="1" lang="en-US" sz="1100">
                <a:solidFill>
                  <a:srgbClr val="0100B6"/>
                </a:solidFill>
                <a:highlight>
                  <a:srgbClr val="FFFFFF"/>
                </a:highlight>
              </a:rPr>
              <a:t>+</a:t>
            </a:r>
            <a:r>
              <a:rPr lang="en-US" sz="1100">
                <a:solidFill>
                  <a:srgbClr val="D80800"/>
                </a:solidFill>
                <a:highlight>
                  <a:srgbClr val="FFFFFF"/>
                </a:highlight>
              </a:rPr>
              <a:t>" &gt; "</a:t>
            </a:r>
            <a:r>
              <a:rPr b="1" lang="en-US" sz="1100">
                <a:solidFill>
                  <a:srgbClr val="0100B6"/>
                </a:solidFill>
                <a:highlight>
                  <a:srgbClr val="FFFFFF"/>
                </a:highlight>
              </a:rPr>
              <a:t>+</a:t>
            </a:r>
            <a:r>
              <a:rPr lang="en-US" sz="1100">
                <a:highlight>
                  <a:srgbClr val="FFFFFF"/>
                </a:highlight>
              </a:rPr>
              <a:t>filename</a:t>
            </a:r>
            <a:endParaRPr sz="1100">
              <a:highlight>
                <a:srgbClr val="FFFFFF"/>
              </a:highlight>
            </a:endParaRPr>
          </a:p>
          <a:p>
            <a:pPr indent="-406400" lvl="0" marL="457200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Display filters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wlan_radio.phy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wlan_radio.data_rate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wlan_radio.11n.mcs_index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wlan.bssid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wlan.da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frame.time_epoch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700" y="719100"/>
            <a:ext cx="2693300" cy="20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763106" y="1200150"/>
            <a:ext cx="71064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Test 1 (Coverage vs Quality)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Single user in different locations</a:t>
            </a:r>
            <a:endParaRPr/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Test 2 (Quality vs Capacity)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Varying number of users in one location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1 - 802.11n</a:t>
            </a:r>
            <a:endParaRPr/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300" y="178425"/>
            <a:ext cx="3054300" cy="22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750" y="1746675"/>
            <a:ext cx="3137725" cy="23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1167" y="2469150"/>
            <a:ext cx="3230433" cy="24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1 - 802.11g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525" y="1635075"/>
            <a:ext cx="3451076" cy="25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575" y="170875"/>
            <a:ext cx="2887825" cy="21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4050" y="2541975"/>
            <a:ext cx="3106225" cy="23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2 - 802.11n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100" y="1885275"/>
            <a:ext cx="3055675" cy="22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375" y="172125"/>
            <a:ext cx="3171900" cy="23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9325" y="2635325"/>
            <a:ext cx="3055675" cy="2291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2 - 802.11g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475" y="1668150"/>
            <a:ext cx="3463950" cy="25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5925" y="2708125"/>
            <a:ext cx="3189101" cy="2391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5950" y="205975"/>
            <a:ext cx="3189101" cy="239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U Delft">
      <a:dk1>
        <a:srgbClr val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