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BCD97-2CA6-499E-8702-59EDB4DE1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616176"/>
            <a:ext cx="8361229" cy="2098226"/>
          </a:xfrm>
        </p:spPr>
        <p:txBody>
          <a:bodyPr/>
          <a:lstStyle/>
          <a:p>
            <a:r>
              <a:rPr lang="es-PE" dirty="0"/>
              <a:t>LOGIN CON LA API DE GOOGLE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497252-CA2F-48CC-9575-14BAA3A5F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dirty="0"/>
              <a:t>INTEGRANTES</a:t>
            </a:r>
          </a:p>
          <a:p>
            <a:r>
              <a:rPr lang="es-PE" dirty="0"/>
              <a:t>-CORREA ATUCSA BREINER ROISER</a:t>
            </a:r>
          </a:p>
          <a:p>
            <a:r>
              <a:rPr lang="es-PE" dirty="0"/>
              <a:t>-CHOZO SEGOVIA RENZO DANIEL</a:t>
            </a:r>
          </a:p>
        </p:txBody>
      </p:sp>
    </p:spTree>
    <p:extLst>
      <p:ext uri="{BB962C8B-B14F-4D97-AF65-F5344CB8AC3E}">
        <p14:creationId xmlns:p14="http://schemas.microsoft.com/office/powerpoint/2010/main" val="329498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3F100-11BA-4B15-A444-33E00033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Tipo de APIs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91769-6369-48AB-B0CA-C9F176CA5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3965"/>
            <a:ext cx="8527774" cy="1355035"/>
          </a:xfrm>
        </p:spPr>
        <p:txBody>
          <a:bodyPr/>
          <a:lstStyle/>
          <a:p>
            <a:r>
              <a:rPr lang="es-PE" dirty="0"/>
              <a:t>SOAP (Simple Object Access Protocol)</a:t>
            </a:r>
          </a:p>
          <a:p>
            <a:pPr marL="0" indent="0">
              <a:buNone/>
            </a:pPr>
            <a:r>
              <a:rPr lang="es-PE" dirty="0"/>
              <a:t>Es un protocolo estándar que permite la comunicación entre las aplicaciones que se diseñaban con diferentes lenguajes y en diferentes plataformas.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8D3B6F-D293-4E73-88DA-70B808FC6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327" y="3800356"/>
            <a:ext cx="6601746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0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1AFFA-C3F5-433B-96E3-370D0C28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Tipo de APIs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CBE25-501D-4F52-8C5F-F1CF2516F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8209722" cy="1711187"/>
          </a:xfrm>
        </p:spPr>
        <p:txBody>
          <a:bodyPr/>
          <a:lstStyle/>
          <a:p>
            <a:r>
              <a:rPr lang="es-PE" dirty="0"/>
              <a:t>REST (Representational State Transfer)</a:t>
            </a:r>
          </a:p>
          <a:p>
            <a:pPr marL="0" indent="0">
              <a:buNone/>
            </a:pPr>
            <a:r>
              <a:rPr lang="es-PE" dirty="0"/>
              <a:t>Es una forma sencilla de recibir y enviar datos entre el cliente y el servidor, cualquier interfaz entre sistemas que use HTTP para obtener datos o generar operaciones sobre los mismos en todos los formatos posibles, como XML y JSON.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39381B-418D-4551-9BEF-C65E72D88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460" y="4126475"/>
            <a:ext cx="379147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0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216B4-EB81-4551-A62C-A586A81C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¿Qué pueden aportas las APIs?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9F7B1B-4B2E-4D2B-934E-B4E3CE29F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82" y="2487513"/>
            <a:ext cx="10059974" cy="326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0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C4360-1434-4C83-9DF6-F4AD9794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711" y="3084443"/>
            <a:ext cx="10588487" cy="1528141"/>
          </a:xfrm>
        </p:spPr>
        <p:txBody>
          <a:bodyPr>
            <a:normAutofit/>
          </a:bodyPr>
          <a:lstStyle/>
          <a:p>
            <a:r>
              <a:rPr lang="es-PE" sz="3600" b="1" dirty="0"/>
              <a:t>¿Cómo usar la API de Google para poder loguearnos?</a:t>
            </a:r>
          </a:p>
        </p:txBody>
      </p:sp>
    </p:spTree>
    <p:extLst>
      <p:ext uri="{BB962C8B-B14F-4D97-AF65-F5344CB8AC3E}">
        <p14:creationId xmlns:p14="http://schemas.microsoft.com/office/powerpoint/2010/main" val="3889781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F3899F-BD48-43DD-9546-E1002AA11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000539"/>
          </a:xfrm>
        </p:spPr>
        <p:txBody>
          <a:bodyPr/>
          <a:lstStyle/>
          <a:p>
            <a:r>
              <a:rPr lang="es-PE" dirty="0"/>
              <a:t>Ingresar al siguiente enlace:</a:t>
            </a:r>
          </a:p>
          <a:p>
            <a:pPr marL="0" indent="0">
              <a:buNone/>
            </a:pPr>
            <a:r>
              <a:rPr lang="es-PE" dirty="0"/>
              <a:t>https://console.developers.google.com/</a:t>
            </a:r>
          </a:p>
        </p:txBody>
      </p:sp>
    </p:spTree>
    <p:extLst>
      <p:ext uri="{BB962C8B-B14F-4D97-AF65-F5344CB8AC3E}">
        <p14:creationId xmlns:p14="http://schemas.microsoft.com/office/powerpoint/2010/main" val="4230121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3513AF2-F2C5-46CD-BCD6-A1038AACF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165" y="1512101"/>
            <a:ext cx="10893287" cy="4212838"/>
          </a:xfrm>
        </p:spPr>
      </p:pic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CF0C722A-03F0-4E8B-B395-24D5B963A005}"/>
              </a:ext>
            </a:extLst>
          </p:cNvPr>
          <p:cNvSpPr/>
          <p:nvPr/>
        </p:nvSpPr>
        <p:spPr>
          <a:xfrm rot="19442250">
            <a:off x="3364880" y="923548"/>
            <a:ext cx="861138" cy="3710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4995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80F47E-4F55-4F93-97BC-92B2A96AA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784" y="424238"/>
            <a:ext cx="7428571" cy="6009524"/>
          </a:xfrm>
          <a:prstGeom prst="rect">
            <a:avLst/>
          </a:prstGeom>
        </p:spPr>
      </p:pic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07ACC31F-231E-4D17-B5CB-3FE4D32FEEEB}"/>
              </a:ext>
            </a:extLst>
          </p:cNvPr>
          <p:cNvSpPr/>
          <p:nvPr/>
        </p:nvSpPr>
        <p:spPr>
          <a:xfrm rot="10800000">
            <a:off x="6815294" y="616226"/>
            <a:ext cx="1245704" cy="437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6098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FD06C4A-4EBC-4899-9339-74F83B2FF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06" y="1485255"/>
            <a:ext cx="7472375" cy="408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62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F9F58AA-8287-4199-8776-6B493E5BF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41" y="1091052"/>
            <a:ext cx="11272237" cy="4960815"/>
          </a:xfrm>
          <a:prstGeom prst="rect">
            <a:avLst/>
          </a:prstGeom>
        </p:spPr>
      </p:pic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B6BE8D59-6C2A-4A68-ABD2-6110BC85C0F7}"/>
              </a:ext>
            </a:extLst>
          </p:cNvPr>
          <p:cNvSpPr/>
          <p:nvPr/>
        </p:nvSpPr>
        <p:spPr>
          <a:xfrm rot="19145807">
            <a:off x="5625548" y="859140"/>
            <a:ext cx="940904" cy="4638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lecha: hacia la izquierda 10">
            <a:extLst>
              <a:ext uri="{FF2B5EF4-FFF2-40B4-BE49-F238E27FC236}">
                <a16:creationId xmlns:a16="http://schemas.microsoft.com/office/drawing/2014/main" id="{9AB9A8C6-C439-4FCE-9C02-14BC61C4E6F5}"/>
              </a:ext>
            </a:extLst>
          </p:cNvPr>
          <p:cNvSpPr/>
          <p:nvPr/>
        </p:nvSpPr>
        <p:spPr>
          <a:xfrm>
            <a:off x="5857461" y="2376514"/>
            <a:ext cx="940904" cy="4638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: hacia la izquierda 11">
            <a:extLst>
              <a:ext uri="{FF2B5EF4-FFF2-40B4-BE49-F238E27FC236}">
                <a16:creationId xmlns:a16="http://schemas.microsoft.com/office/drawing/2014/main" id="{D212AFA0-A52A-4478-A63E-53815FACACAA}"/>
              </a:ext>
            </a:extLst>
          </p:cNvPr>
          <p:cNvSpPr/>
          <p:nvPr/>
        </p:nvSpPr>
        <p:spPr>
          <a:xfrm>
            <a:off x="2193234" y="2599550"/>
            <a:ext cx="940904" cy="4638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9512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F028EAE-875A-400D-972A-C249CB982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066" y="1219200"/>
            <a:ext cx="11137908" cy="4720911"/>
          </a:xfrm>
        </p:spPr>
      </p:pic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0A2B98CA-A526-464D-9E30-C8B161B5904B}"/>
              </a:ext>
            </a:extLst>
          </p:cNvPr>
          <p:cNvSpPr/>
          <p:nvPr/>
        </p:nvSpPr>
        <p:spPr>
          <a:xfrm rot="17180401">
            <a:off x="10124661" y="2305879"/>
            <a:ext cx="940904" cy="6758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271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A6DCF-22EF-43C4-8B5D-A0E57967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¿Qué es una API?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D330EA-6610-4234-B9F6-BF7CA5202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8435"/>
            <a:ext cx="5214731" cy="3886200"/>
          </a:xfrm>
        </p:spPr>
        <p:txBody>
          <a:bodyPr>
            <a:normAutofit/>
          </a:bodyPr>
          <a:lstStyle/>
          <a:p>
            <a:r>
              <a:rPr lang="es-PE" sz="2200" b="1" dirty="0"/>
              <a:t>Una API (Interfaz de programación de aplicaciones) es un conjunto de definiciones y protocolos que se utilizan para desarrollar e integrar el software de las aplicaciones.</a:t>
            </a:r>
          </a:p>
          <a:p>
            <a:r>
              <a:rPr lang="es-PE" sz="2200" b="1" dirty="0"/>
              <a:t>Las APIs permiten que sus productos y servicios se comuniquen con otros, sin necesidad de saber como están implementados. Esto simplifica el desarrollo de las aplicaciones y permite ahorrar tiempo y dinero.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4587C4-A4AF-4EE6-9263-3EDB895F3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77" y="2007327"/>
            <a:ext cx="3737305" cy="345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58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99501DE-06EC-4292-B094-EBD19B3F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633022"/>
            <a:ext cx="10450383" cy="5591955"/>
          </a:xfrm>
          <a:prstGeom prst="rect">
            <a:avLst/>
          </a:prstGeom>
        </p:spPr>
      </p:pic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C3C1AC7E-10D1-4232-B45F-76BDC652D31E}"/>
              </a:ext>
            </a:extLst>
          </p:cNvPr>
          <p:cNvSpPr/>
          <p:nvPr/>
        </p:nvSpPr>
        <p:spPr>
          <a:xfrm rot="10800000">
            <a:off x="1736035" y="3336233"/>
            <a:ext cx="1550505" cy="543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lecha: hacia la izquierda 10">
            <a:extLst>
              <a:ext uri="{FF2B5EF4-FFF2-40B4-BE49-F238E27FC236}">
                <a16:creationId xmlns:a16="http://schemas.microsoft.com/office/drawing/2014/main" id="{D62BB94F-3526-443F-A91C-5B926E835E40}"/>
              </a:ext>
            </a:extLst>
          </p:cNvPr>
          <p:cNvSpPr/>
          <p:nvPr/>
        </p:nvSpPr>
        <p:spPr>
          <a:xfrm>
            <a:off x="4287079" y="4933120"/>
            <a:ext cx="1550505" cy="543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4283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B32C9A1-3665-419C-90D0-BDF0EC0CD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30" y="642548"/>
            <a:ext cx="9059539" cy="5572903"/>
          </a:xfrm>
          <a:prstGeom prst="rect">
            <a:avLst/>
          </a:prstGeom>
        </p:spPr>
      </p:pic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D5BA7CE0-9FE2-4066-ADFE-E21A7E6509EC}"/>
              </a:ext>
            </a:extLst>
          </p:cNvPr>
          <p:cNvSpPr/>
          <p:nvPr/>
        </p:nvSpPr>
        <p:spPr>
          <a:xfrm>
            <a:off x="9645109" y="3896138"/>
            <a:ext cx="1431234" cy="556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68BDBFC2-1DD4-47DB-BC0D-9728380D766C}"/>
              </a:ext>
            </a:extLst>
          </p:cNvPr>
          <p:cNvSpPr/>
          <p:nvPr/>
        </p:nvSpPr>
        <p:spPr>
          <a:xfrm>
            <a:off x="9645109" y="4777498"/>
            <a:ext cx="1431234" cy="556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013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00E569D-98D4-4A55-9CCB-4FDC38DCB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90" y="528556"/>
            <a:ext cx="9605433" cy="5800887"/>
          </a:xfrm>
          <a:prstGeom prst="rect">
            <a:avLst/>
          </a:prstGeom>
        </p:spPr>
      </p:pic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092CD817-B9AD-4A56-B762-32F1BFAB8509}"/>
              </a:ext>
            </a:extLst>
          </p:cNvPr>
          <p:cNvSpPr/>
          <p:nvPr/>
        </p:nvSpPr>
        <p:spPr>
          <a:xfrm rot="20549233">
            <a:off x="3193772" y="1736036"/>
            <a:ext cx="1457739" cy="4770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4332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51E3A72-03CB-411E-8BE3-62C6FCC15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84" y="245025"/>
            <a:ext cx="9693031" cy="5983495"/>
          </a:xfrm>
          <a:prstGeom prst="rect">
            <a:avLst/>
          </a:prstGeom>
        </p:spPr>
      </p:pic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3F6BC98F-A9F6-4CD6-B21B-C9D5503FA256}"/>
              </a:ext>
            </a:extLst>
          </p:cNvPr>
          <p:cNvSpPr/>
          <p:nvPr/>
        </p:nvSpPr>
        <p:spPr>
          <a:xfrm>
            <a:off x="6503037" y="1888434"/>
            <a:ext cx="1497496" cy="5168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lecha: hacia la izquierda 10">
            <a:extLst>
              <a:ext uri="{FF2B5EF4-FFF2-40B4-BE49-F238E27FC236}">
                <a16:creationId xmlns:a16="http://schemas.microsoft.com/office/drawing/2014/main" id="{3EBA3005-C54B-4C92-B55C-3B47573994B4}"/>
              </a:ext>
            </a:extLst>
          </p:cNvPr>
          <p:cNvSpPr/>
          <p:nvPr/>
        </p:nvSpPr>
        <p:spPr>
          <a:xfrm>
            <a:off x="6310880" y="2806076"/>
            <a:ext cx="1497496" cy="5168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9727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3F94D28-7489-4129-B906-C76A2FCF5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927" y="347381"/>
            <a:ext cx="7124951" cy="6163237"/>
          </a:xfrm>
          <a:prstGeom prst="rect">
            <a:avLst/>
          </a:prstGeom>
        </p:spPr>
      </p:pic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C6A3CA1D-2428-4228-85D8-56D38D7B5B54}"/>
              </a:ext>
            </a:extLst>
          </p:cNvPr>
          <p:cNvSpPr/>
          <p:nvPr/>
        </p:nvSpPr>
        <p:spPr>
          <a:xfrm>
            <a:off x="6480313" y="2319131"/>
            <a:ext cx="1444487" cy="6095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lecha: hacia la izquierda 10">
            <a:extLst>
              <a:ext uri="{FF2B5EF4-FFF2-40B4-BE49-F238E27FC236}">
                <a16:creationId xmlns:a16="http://schemas.microsoft.com/office/drawing/2014/main" id="{D5A73CE0-7C74-4F39-AD2A-BA461ECAC72B}"/>
              </a:ext>
            </a:extLst>
          </p:cNvPr>
          <p:cNvSpPr/>
          <p:nvPr/>
        </p:nvSpPr>
        <p:spPr>
          <a:xfrm>
            <a:off x="8342243" y="4777409"/>
            <a:ext cx="1444487" cy="6095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: hacia la izquierda 11">
            <a:extLst>
              <a:ext uri="{FF2B5EF4-FFF2-40B4-BE49-F238E27FC236}">
                <a16:creationId xmlns:a16="http://schemas.microsoft.com/office/drawing/2014/main" id="{7579C588-1391-4375-B350-318AD0AEE9B2}"/>
              </a:ext>
            </a:extLst>
          </p:cNvPr>
          <p:cNvSpPr/>
          <p:nvPr/>
        </p:nvSpPr>
        <p:spPr>
          <a:xfrm rot="10800000">
            <a:off x="2297345" y="6036367"/>
            <a:ext cx="1444487" cy="6095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2398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334B654-B21D-4462-80C5-C065C3943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86" y="393617"/>
            <a:ext cx="6973948" cy="6070765"/>
          </a:xfrm>
          <a:prstGeom prst="rect">
            <a:avLst/>
          </a:prstGeom>
        </p:spPr>
      </p:pic>
      <p:sp>
        <p:nvSpPr>
          <p:cNvPr id="8" name="Flecha: hacia la izquierda 7">
            <a:extLst>
              <a:ext uri="{FF2B5EF4-FFF2-40B4-BE49-F238E27FC236}">
                <a16:creationId xmlns:a16="http://schemas.microsoft.com/office/drawing/2014/main" id="{30DE5092-D411-4195-B452-052B0956F764}"/>
              </a:ext>
            </a:extLst>
          </p:cNvPr>
          <p:cNvSpPr/>
          <p:nvPr/>
        </p:nvSpPr>
        <p:spPr>
          <a:xfrm rot="12391368">
            <a:off x="2130295" y="2860614"/>
            <a:ext cx="1722783" cy="6758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DF7D5BA0-05CB-48C5-9723-1F7555026AA9}"/>
              </a:ext>
            </a:extLst>
          </p:cNvPr>
          <p:cNvSpPr/>
          <p:nvPr/>
        </p:nvSpPr>
        <p:spPr>
          <a:xfrm rot="9418797">
            <a:off x="1997773" y="4837044"/>
            <a:ext cx="1722783" cy="6758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8326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6768A2-D8AD-4C8F-87C7-4936E4FB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17" y="2590455"/>
            <a:ext cx="10909383" cy="1677089"/>
          </a:xfrm>
          <a:prstGeom prst="rect">
            <a:avLst/>
          </a:prstGeom>
        </p:spPr>
      </p:pic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FA47E4CA-66B4-47EE-86EE-A40EC963571E}"/>
              </a:ext>
            </a:extLst>
          </p:cNvPr>
          <p:cNvSpPr/>
          <p:nvPr/>
        </p:nvSpPr>
        <p:spPr>
          <a:xfrm rot="8650603">
            <a:off x="2063612" y="3829879"/>
            <a:ext cx="1033669" cy="437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63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A4598-1FCE-41D0-B829-1D2E6E21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 evolución de las APIs</a:t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FC116-4CCF-428B-9985-156E9395D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8922" y="2171700"/>
            <a:ext cx="3094383" cy="3732144"/>
          </a:xfrm>
        </p:spPr>
        <p:txBody>
          <a:bodyPr/>
          <a:lstStyle/>
          <a:p>
            <a:pPr marL="0" indent="0">
              <a:buNone/>
            </a:pPr>
            <a:r>
              <a:rPr lang="es-PE" b="1" dirty="0"/>
              <a:t>Roy Fielding introduce</a:t>
            </a:r>
          </a:p>
          <a:p>
            <a:pPr marL="0" indent="0">
              <a:buNone/>
            </a:pPr>
            <a:r>
              <a:rPr lang="es-PE" b="1" dirty="0"/>
              <a:t>el concepto de API REST</a:t>
            </a:r>
          </a:p>
          <a:p>
            <a:pPr marL="0" indent="0">
              <a:buNone/>
            </a:pPr>
            <a:r>
              <a:rPr lang="es-PE" b="1" dirty="0"/>
              <a:t>en su tesis doctoral</a:t>
            </a:r>
          </a:p>
          <a:p>
            <a:pPr marL="0" indent="0">
              <a:buNone/>
            </a:pPr>
            <a:r>
              <a:rPr lang="es-PE" b="1" dirty="0"/>
              <a:t>+ SalesForce lanza su API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500775-5B49-45D3-BBC0-5C6D8CC41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38" y="4144896"/>
            <a:ext cx="1428949" cy="962159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68DF1C6-396D-417D-A5F3-46BCF73E8EEB}"/>
              </a:ext>
            </a:extLst>
          </p:cNvPr>
          <p:cNvSpPr txBox="1">
            <a:spLocks/>
          </p:cNvSpPr>
          <p:nvPr/>
        </p:nvSpPr>
        <p:spPr>
          <a:xfrm>
            <a:off x="7156174" y="2171700"/>
            <a:ext cx="3094383" cy="373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s-PE" b="1" dirty="0"/>
              <a:t>Ebay lanza su API junto a un programa dirigido a un grupo de desarrolladores.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755A2F0-40FE-42C7-997F-EF0EDEA80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890" y="4037772"/>
            <a:ext cx="215295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8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7E0A-E701-4460-9003-78E28EDD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 evolución de las APIs</a:t>
            </a:r>
            <a:br>
              <a:rPr lang="es-PE" dirty="0"/>
            </a:br>
            <a:endParaRPr lang="es-PE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DE187D3-9323-4EFA-82AB-DFB7D50C5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8922" y="2171700"/>
            <a:ext cx="3399182" cy="4000500"/>
          </a:xfrm>
        </p:spPr>
        <p:txBody>
          <a:bodyPr/>
          <a:lstStyle/>
          <a:p>
            <a:pPr marL="0" indent="0">
              <a:buNone/>
            </a:pPr>
            <a:r>
              <a:rPr lang="es-PE" b="1" dirty="0"/>
              <a:t>Amazon lanza Amazon Web Services, que permite a los desarrolladores incorporar los contenidos de Amazon.com y sus características en sus propias páginas web.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4A5F4A5-55B3-444E-A7E9-E934E0506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296" y="4300431"/>
            <a:ext cx="2832434" cy="1064523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BEBB1C2-25EB-4253-AD2F-E50019F93FC4}"/>
              </a:ext>
            </a:extLst>
          </p:cNvPr>
          <p:cNvSpPr txBox="1">
            <a:spLocks/>
          </p:cNvSpPr>
          <p:nvPr/>
        </p:nvSpPr>
        <p:spPr>
          <a:xfrm>
            <a:off x="7421218" y="2171700"/>
            <a:ext cx="3399182" cy="400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s-PE" b="1" dirty="0" err="1"/>
              <a:t>Flikr</a:t>
            </a:r>
            <a:r>
              <a:rPr lang="es-PE" b="1" dirty="0"/>
              <a:t> pone a disposición de los desarrolladores su plataforma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577EF3E-7F9D-4A49-BF96-AC5D8841C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436" y="4089741"/>
            <a:ext cx="2366190" cy="148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8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944F1-639C-4263-B0F0-C1802A99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 evolución de las APIs</a:t>
            </a:r>
            <a:br>
              <a:rPr lang="es-PE" dirty="0"/>
            </a:br>
            <a:endParaRPr lang="es-PE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3CB3B2F-A653-47AF-B2B3-8C8BE50F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8922" y="2171700"/>
            <a:ext cx="3399182" cy="4000500"/>
          </a:xfrm>
        </p:spPr>
        <p:txBody>
          <a:bodyPr/>
          <a:lstStyle/>
          <a:p>
            <a:pPr marL="0" indent="0">
              <a:buNone/>
            </a:pPr>
            <a:r>
              <a:rPr lang="es-PE" b="1" dirty="0"/>
              <a:t>Sale la API de Google </a:t>
            </a:r>
            <a:r>
              <a:rPr lang="es-PE" b="1" dirty="0" err="1"/>
              <a:t>Maps</a:t>
            </a:r>
            <a:endParaRPr lang="es-PE" b="1" dirty="0"/>
          </a:p>
          <a:p>
            <a:pPr marL="0" indent="0">
              <a:buNone/>
            </a:pPr>
            <a:endParaRPr lang="es-PE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5D4E051-A069-4F66-A972-4AF7A74489F3}"/>
              </a:ext>
            </a:extLst>
          </p:cNvPr>
          <p:cNvSpPr txBox="1">
            <a:spLocks/>
          </p:cNvSpPr>
          <p:nvPr/>
        </p:nvSpPr>
        <p:spPr>
          <a:xfrm>
            <a:off x="7573618" y="2171700"/>
            <a:ext cx="3399182" cy="400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s-PE" b="1" dirty="0"/>
              <a:t>Se lanza Amazon S3 para almacenar datos en la nube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D028D1-DF1E-4AA4-9D6C-77195715C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071" y="3657600"/>
            <a:ext cx="3742276" cy="125894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BFDA10E-3B2E-4AF0-A436-049272A9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26" y="3255988"/>
            <a:ext cx="3591773" cy="20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2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A0555-A790-42A9-898A-4C91650F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 evolución de las APIs</a:t>
            </a:r>
            <a:br>
              <a:rPr lang="es-PE" dirty="0"/>
            </a:br>
            <a:endParaRPr lang="es-PE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2B8107C-214C-42FA-BE92-7EE7D01E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8922" y="2171700"/>
            <a:ext cx="3399182" cy="4000500"/>
          </a:xfrm>
        </p:spPr>
        <p:txBody>
          <a:bodyPr/>
          <a:lstStyle/>
          <a:p>
            <a:pPr marL="0" indent="0">
              <a:buNone/>
            </a:pPr>
            <a:r>
              <a:rPr lang="es-PE" b="1" dirty="0"/>
              <a:t>Facebook abre su plataforma para desarrolladores y  su primera API</a:t>
            </a:r>
          </a:p>
          <a:p>
            <a:pPr marL="0" indent="0">
              <a:buNone/>
            </a:pPr>
            <a:endParaRPr lang="es-PE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7ADFC4B-F05B-4A3E-8094-16B96D8404A1}"/>
              </a:ext>
            </a:extLst>
          </p:cNvPr>
          <p:cNvSpPr txBox="1">
            <a:spLocks/>
          </p:cNvSpPr>
          <p:nvPr/>
        </p:nvSpPr>
        <p:spPr>
          <a:xfrm>
            <a:off x="7421218" y="2171700"/>
            <a:ext cx="3399182" cy="400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s-PE" b="1" dirty="0"/>
              <a:t>Twitter sigue los mismos pasos de Facebook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s-PE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D191E65-C5B6-42B6-9F6C-A547A5BD6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945" y="3572981"/>
            <a:ext cx="2184880" cy="21848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29C946E-10C3-49C1-B2E3-1DBD8605E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950" y="361473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9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5493F-FE5F-45DE-9FB1-56A3DA24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 evolución de las APIs</a:t>
            </a:r>
            <a:br>
              <a:rPr lang="es-PE" dirty="0"/>
            </a:br>
            <a:endParaRPr lang="es-PE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4F62E60-CAF6-4F78-89A0-8DAD75ABDEF1}"/>
              </a:ext>
            </a:extLst>
          </p:cNvPr>
          <p:cNvSpPr txBox="1">
            <a:spLocks/>
          </p:cNvSpPr>
          <p:nvPr/>
        </p:nvSpPr>
        <p:spPr>
          <a:xfrm>
            <a:off x="1288773" y="2290969"/>
            <a:ext cx="3465443" cy="400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s-PE" b="1" dirty="0"/>
              <a:t>Instagram libera su API (2012)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s-PE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E28DB8C-662E-430A-99F7-6A76B74B0FF6}"/>
              </a:ext>
            </a:extLst>
          </p:cNvPr>
          <p:cNvSpPr txBox="1">
            <a:spLocks/>
          </p:cNvSpPr>
          <p:nvPr/>
        </p:nvSpPr>
        <p:spPr>
          <a:xfrm>
            <a:off x="5007665" y="2289312"/>
            <a:ext cx="3465443" cy="400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s-PE" b="1" dirty="0"/>
              <a:t>Los avances de la nube y las aplicaciones sociales y móviles consolidan el uso de APIs.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s-PE" b="1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C009646-3C56-4139-8CC0-9489D63611BB}"/>
              </a:ext>
            </a:extLst>
          </p:cNvPr>
          <p:cNvSpPr txBox="1">
            <a:spLocks/>
          </p:cNvSpPr>
          <p:nvPr/>
        </p:nvSpPr>
        <p:spPr>
          <a:xfrm>
            <a:off x="8726557" y="2289312"/>
            <a:ext cx="3465443" cy="400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s-PE" b="1" dirty="0"/>
              <a:t>La popularización de los smartphones impulsa la economía de las APIs definitivamente.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94BF1DB-7037-47FB-964F-92A277C5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36" y="2996664"/>
            <a:ext cx="2662915" cy="25857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BD7D67F-928E-4D00-8368-45050A3E1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992" y="3907601"/>
            <a:ext cx="2818787" cy="194541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46D7B67-4BCF-4DCA-A961-8F3533E0A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6557" y="3776041"/>
            <a:ext cx="3173689" cy="194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9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2B2BF-DE88-4991-AAB1-8CCE22C7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Crecimiento de APIs públicas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DC8865E-E683-404E-8082-C0BF8BDE0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390" y="2773018"/>
            <a:ext cx="6360753" cy="3197087"/>
          </a:xfr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6372D4C-BBAD-48DD-89F5-1282CE6D97C5}"/>
              </a:ext>
            </a:extLst>
          </p:cNvPr>
          <p:cNvSpPr txBox="1">
            <a:spLocks/>
          </p:cNvSpPr>
          <p:nvPr/>
        </p:nvSpPr>
        <p:spPr>
          <a:xfrm>
            <a:off x="1371600" y="1856961"/>
            <a:ext cx="8832574" cy="629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Número de APIs públicas </a:t>
            </a:r>
          </a:p>
        </p:txBody>
      </p:sp>
    </p:spTree>
    <p:extLst>
      <p:ext uri="{BB962C8B-B14F-4D97-AF65-F5344CB8AC3E}">
        <p14:creationId xmlns:p14="http://schemas.microsoft.com/office/powerpoint/2010/main" val="15633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33E06-B405-4023-BEA2-3E653E9B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51774" cy="859444"/>
          </a:xfrm>
        </p:spPr>
        <p:txBody>
          <a:bodyPr/>
          <a:lstStyle/>
          <a:p>
            <a:r>
              <a:rPr lang="es-PE" dirty="0"/>
              <a:t>¿Cómo funciona una API?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C66E41-C18C-47C7-A1D4-489F939F3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650" y="4391397"/>
            <a:ext cx="1769165" cy="62947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PE" dirty="0"/>
              <a:t>La aplicación del cliente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D481C8-D393-4488-883B-3480535B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17" y="3067298"/>
            <a:ext cx="1133633" cy="1171739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921F38F-E39A-46AB-A084-5AFBAE555625}"/>
              </a:ext>
            </a:extLst>
          </p:cNvPr>
          <p:cNvCxnSpPr>
            <a:cxnSpLocks/>
          </p:cNvCxnSpPr>
          <p:nvPr/>
        </p:nvCxnSpPr>
        <p:spPr>
          <a:xfrm flipV="1">
            <a:off x="3558218" y="2866319"/>
            <a:ext cx="1450812" cy="51571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D077A782-5695-4162-9C6B-A753A19E70C1}"/>
              </a:ext>
            </a:extLst>
          </p:cNvPr>
          <p:cNvSpPr txBox="1">
            <a:spLocks/>
          </p:cNvSpPr>
          <p:nvPr/>
        </p:nvSpPr>
        <p:spPr>
          <a:xfrm>
            <a:off x="5562438" y="2983963"/>
            <a:ext cx="1769165" cy="6294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s-PE" dirty="0"/>
              <a:t>Hace una petición vía API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FD374D9F-4AF7-4F3A-BEF4-D34EAC254574}"/>
              </a:ext>
            </a:extLst>
          </p:cNvPr>
          <p:cNvSpPr txBox="1">
            <a:spLocks/>
          </p:cNvSpPr>
          <p:nvPr/>
        </p:nvSpPr>
        <p:spPr>
          <a:xfrm>
            <a:off x="9362916" y="4156157"/>
            <a:ext cx="2242929" cy="7510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s-PE" dirty="0"/>
              <a:t>Al servidor que almacena los datos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2B02F87E-D137-4022-8ED5-8E5A1304A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440" y="1815248"/>
            <a:ext cx="1143160" cy="1152686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FD298198-FCAE-44B7-90D8-59E552C6E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440" y="4391397"/>
            <a:ext cx="1143160" cy="1152686"/>
          </a:xfrm>
          <a:prstGeom prst="rect">
            <a:avLst/>
          </a:prstGeom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7150706-971C-4339-A11F-68A9836E29EE}"/>
              </a:ext>
            </a:extLst>
          </p:cNvPr>
          <p:cNvCxnSpPr>
            <a:cxnSpLocks/>
          </p:cNvCxnSpPr>
          <p:nvPr/>
        </p:nvCxnSpPr>
        <p:spPr>
          <a:xfrm>
            <a:off x="7674366" y="2753293"/>
            <a:ext cx="1456382" cy="6287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Imagen 29">
            <a:extLst>
              <a:ext uri="{FF2B5EF4-FFF2-40B4-BE49-F238E27FC236}">
                <a16:creationId xmlns:a16="http://schemas.microsoft.com/office/drawing/2014/main" id="{CAC2E332-011A-4F24-84E7-B2D012421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6480" y="2967934"/>
            <a:ext cx="1171739" cy="1143160"/>
          </a:xfrm>
          <a:prstGeom prst="rect">
            <a:avLst/>
          </a:prstGeom>
        </p:spPr>
      </p:pic>
      <p:sp>
        <p:nvSpPr>
          <p:cNvPr id="34" name="Marcador de contenido 2">
            <a:extLst>
              <a:ext uri="{FF2B5EF4-FFF2-40B4-BE49-F238E27FC236}">
                <a16:creationId xmlns:a16="http://schemas.microsoft.com/office/drawing/2014/main" id="{7CC771F0-03E5-4EEB-8784-C511D94A7D3F}"/>
              </a:ext>
            </a:extLst>
          </p:cNvPr>
          <p:cNvSpPr txBox="1">
            <a:spLocks/>
          </p:cNvSpPr>
          <p:nvPr/>
        </p:nvSpPr>
        <p:spPr>
          <a:xfrm>
            <a:off x="5100186" y="5658213"/>
            <a:ext cx="2693667" cy="628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s-PE" dirty="0"/>
              <a:t>Envía la respuesta vía API a la aplicación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2C7E83DD-6F05-4BF3-BA53-4821924CDFE1}"/>
              </a:ext>
            </a:extLst>
          </p:cNvPr>
          <p:cNvCxnSpPr>
            <a:cxnSpLocks/>
          </p:cNvCxnSpPr>
          <p:nvPr/>
        </p:nvCxnSpPr>
        <p:spPr>
          <a:xfrm flipH="1">
            <a:off x="7793853" y="4239037"/>
            <a:ext cx="1429280" cy="7287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22279E7-6901-480E-A8F3-B8CAC3A8826A}"/>
              </a:ext>
            </a:extLst>
          </p:cNvPr>
          <p:cNvCxnSpPr>
            <a:cxnSpLocks/>
          </p:cNvCxnSpPr>
          <p:nvPr/>
        </p:nvCxnSpPr>
        <p:spPr>
          <a:xfrm flipH="1" flipV="1">
            <a:off x="3598598" y="4219005"/>
            <a:ext cx="1501588" cy="8018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455344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211</TotalTime>
  <Words>409</Words>
  <Application>Microsoft Office PowerPoint</Application>
  <PresentationFormat>Panorámica</PresentationFormat>
  <Paragraphs>43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8" baseType="lpstr">
      <vt:lpstr>Franklin Gothic Book</vt:lpstr>
      <vt:lpstr>Recorte</vt:lpstr>
      <vt:lpstr>LOGIN CON LA API DE GOOGLE</vt:lpstr>
      <vt:lpstr>¿Qué es una API?</vt:lpstr>
      <vt:lpstr>La evolución de las APIs </vt:lpstr>
      <vt:lpstr>La evolución de las APIs </vt:lpstr>
      <vt:lpstr>La evolución de las APIs </vt:lpstr>
      <vt:lpstr>La evolución de las APIs </vt:lpstr>
      <vt:lpstr>La evolución de las APIs </vt:lpstr>
      <vt:lpstr>Crecimiento de APIs públicas</vt:lpstr>
      <vt:lpstr>¿Cómo funciona una API?</vt:lpstr>
      <vt:lpstr>Tipo de APIs</vt:lpstr>
      <vt:lpstr>Tipo de APIs</vt:lpstr>
      <vt:lpstr>¿Qué pueden aportas las APIs?</vt:lpstr>
      <vt:lpstr>¿Cómo usar la API de Google para poder loguearnos?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CON LA API DE GOOGLE</dc:title>
  <dc:creator>Renzo Daniel Chozo Segovia.</dc:creator>
  <cp:lastModifiedBy>Renzo Daniel Chozo Segovia.</cp:lastModifiedBy>
  <cp:revision>22</cp:revision>
  <dcterms:created xsi:type="dcterms:W3CDTF">2021-02-19T06:51:18Z</dcterms:created>
  <dcterms:modified xsi:type="dcterms:W3CDTF">2021-02-19T13:36:01Z</dcterms:modified>
</cp:coreProperties>
</file>