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6EFF7-01B4-4B3C-A99B-3DDB0EFB27BB}"/>
              </a:ext>
            </a:extLst>
          </p:cNvPr>
          <p:cNvSpPr>
            <a:spLocks noGrp="1"/>
          </p:cNvSpPr>
          <p:nvPr>
            <p:ph type="ctrTitle"/>
          </p:nvPr>
        </p:nvSpPr>
        <p:spPr>
          <a:xfrm>
            <a:off x="2589213" y="540027"/>
            <a:ext cx="5322335" cy="2262781"/>
          </a:xfrm>
        </p:spPr>
        <p:txBody>
          <a:bodyPr/>
          <a:lstStyle/>
          <a:p>
            <a:r>
              <a:rPr lang="es-PE" b="1" dirty="0"/>
              <a:t>SERVICIOS WEB</a:t>
            </a:r>
          </a:p>
        </p:txBody>
      </p:sp>
      <p:sp>
        <p:nvSpPr>
          <p:cNvPr id="3" name="Subtítulo 2">
            <a:extLst>
              <a:ext uri="{FF2B5EF4-FFF2-40B4-BE49-F238E27FC236}">
                <a16:creationId xmlns:a16="http://schemas.microsoft.com/office/drawing/2014/main" id="{C3CA39FA-239A-45EF-A429-6E299A135FB8}"/>
              </a:ext>
            </a:extLst>
          </p:cNvPr>
          <p:cNvSpPr>
            <a:spLocks noGrp="1"/>
          </p:cNvSpPr>
          <p:nvPr>
            <p:ph type="subTitle" idx="1"/>
          </p:nvPr>
        </p:nvSpPr>
        <p:spPr>
          <a:xfrm>
            <a:off x="2589213" y="3664196"/>
            <a:ext cx="8915399" cy="1126283"/>
          </a:xfrm>
        </p:spPr>
        <p:txBody>
          <a:bodyPr>
            <a:normAutofit/>
          </a:bodyPr>
          <a:lstStyle/>
          <a:p>
            <a:pPr marL="285750" indent="-285750">
              <a:buFontTx/>
              <a:buChar char="-"/>
            </a:pPr>
            <a:r>
              <a:rPr lang="es-PE" sz="2800" b="1" dirty="0"/>
              <a:t>RENZO CHOZO</a:t>
            </a:r>
          </a:p>
          <a:p>
            <a:pPr marL="285750" indent="-285750">
              <a:buFontTx/>
              <a:buChar char="-"/>
            </a:pPr>
            <a:r>
              <a:rPr lang="es-PE" sz="2800" b="1" dirty="0"/>
              <a:t>ADRIAN MIRANDA</a:t>
            </a:r>
          </a:p>
        </p:txBody>
      </p:sp>
    </p:spTree>
    <p:extLst>
      <p:ext uri="{BB962C8B-B14F-4D97-AF65-F5344CB8AC3E}">
        <p14:creationId xmlns:p14="http://schemas.microsoft.com/office/powerpoint/2010/main" val="335654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620A9-8C01-4633-81D0-83F51E9F6FE5}"/>
              </a:ext>
            </a:extLst>
          </p:cNvPr>
          <p:cNvSpPr>
            <a:spLocks noGrp="1"/>
          </p:cNvSpPr>
          <p:nvPr>
            <p:ph type="title"/>
          </p:nvPr>
        </p:nvSpPr>
        <p:spPr>
          <a:xfrm>
            <a:off x="1640156" y="2788555"/>
            <a:ext cx="8911687" cy="1280890"/>
          </a:xfrm>
        </p:spPr>
        <p:txBody>
          <a:bodyPr/>
          <a:lstStyle/>
          <a:p>
            <a:pPr algn="ctr"/>
            <a:r>
              <a:rPr lang="es-PE" b="1" dirty="0"/>
              <a:t>SOAP</a:t>
            </a:r>
            <a:br>
              <a:rPr lang="es-PE" b="1" dirty="0"/>
            </a:br>
            <a:r>
              <a:rPr lang="es-PE" b="1" dirty="0"/>
              <a:t>(Simple Object Access Protocol)</a:t>
            </a:r>
          </a:p>
        </p:txBody>
      </p:sp>
    </p:spTree>
    <p:extLst>
      <p:ext uri="{BB962C8B-B14F-4D97-AF65-F5344CB8AC3E}">
        <p14:creationId xmlns:p14="http://schemas.microsoft.com/office/powerpoint/2010/main" val="415184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98CDF-FA2C-41AD-8E4D-6E8A6952B45A}"/>
              </a:ext>
            </a:extLst>
          </p:cNvPr>
          <p:cNvSpPr>
            <a:spLocks noGrp="1"/>
          </p:cNvSpPr>
          <p:nvPr>
            <p:ph type="title"/>
          </p:nvPr>
        </p:nvSpPr>
        <p:spPr>
          <a:xfrm>
            <a:off x="2596638" y="306058"/>
            <a:ext cx="8911687" cy="1280890"/>
          </a:xfrm>
        </p:spPr>
        <p:txBody>
          <a:bodyPr/>
          <a:lstStyle/>
          <a:p>
            <a:r>
              <a:rPr lang="es-PE" b="1" dirty="0"/>
              <a:t>¿Qué es SOAP?</a:t>
            </a:r>
          </a:p>
        </p:txBody>
      </p:sp>
      <p:sp>
        <p:nvSpPr>
          <p:cNvPr id="3" name="Marcador de contenido 2">
            <a:extLst>
              <a:ext uri="{FF2B5EF4-FFF2-40B4-BE49-F238E27FC236}">
                <a16:creationId xmlns:a16="http://schemas.microsoft.com/office/drawing/2014/main" id="{41337848-9449-432D-BC53-DE7EAE27F781}"/>
              </a:ext>
            </a:extLst>
          </p:cNvPr>
          <p:cNvSpPr>
            <a:spLocks noGrp="1"/>
          </p:cNvSpPr>
          <p:nvPr>
            <p:ph idx="1"/>
          </p:nvPr>
        </p:nvSpPr>
        <p:spPr>
          <a:xfrm>
            <a:off x="2592925" y="1113183"/>
            <a:ext cx="8915400" cy="4982817"/>
          </a:xfrm>
        </p:spPr>
        <p:txBody>
          <a:bodyPr/>
          <a:lstStyle/>
          <a:p>
            <a:r>
              <a:rPr lang="es-PE" sz="2000" b="1" dirty="0"/>
              <a:t>Es un protocolo de intercambio de información basado en XML.</a:t>
            </a:r>
          </a:p>
          <a:p>
            <a:r>
              <a:rPr lang="es-PE" sz="2000" b="1" dirty="0"/>
              <a:t>Diseñado para internet.</a:t>
            </a:r>
          </a:p>
          <a:p>
            <a:r>
              <a:rPr lang="es-PE" sz="2000" b="1" dirty="0"/>
              <a:t>Extiende del protocolo HTTP.</a:t>
            </a:r>
          </a:p>
          <a:p>
            <a:r>
              <a:rPr lang="es-PE" sz="2000" b="1" dirty="0"/>
              <a:t>Es una herramienta fundamental en los servicios web.</a:t>
            </a:r>
          </a:p>
          <a:p>
            <a:r>
              <a:rPr lang="es-PE" sz="2000" b="1" dirty="0"/>
              <a:t>Permite el intercambio de documentos o llamada a procedimientos remotos(RCP).</a:t>
            </a:r>
          </a:p>
          <a:p>
            <a:r>
              <a:rPr lang="es-PE" sz="2000" b="1" dirty="0"/>
              <a:t>Es independiente de la plataforma y el lenguaje empleado.</a:t>
            </a:r>
          </a:p>
          <a:p>
            <a:endParaRPr lang="es-PE" dirty="0"/>
          </a:p>
        </p:txBody>
      </p:sp>
      <p:pic>
        <p:nvPicPr>
          <p:cNvPr id="5" name="Imagen 4">
            <a:extLst>
              <a:ext uri="{FF2B5EF4-FFF2-40B4-BE49-F238E27FC236}">
                <a16:creationId xmlns:a16="http://schemas.microsoft.com/office/drawing/2014/main" id="{53C0E664-C2B1-4F4A-B7FE-24C5B1300ED8}"/>
              </a:ext>
            </a:extLst>
          </p:cNvPr>
          <p:cNvPicPr>
            <a:picLocks noChangeAspect="1"/>
          </p:cNvPicPr>
          <p:nvPr/>
        </p:nvPicPr>
        <p:blipFill>
          <a:blip r:embed="rId2"/>
          <a:stretch>
            <a:fillRect/>
          </a:stretch>
        </p:blipFill>
        <p:spPr>
          <a:xfrm>
            <a:off x="3154486" y="4200323"/>
            <a:ext cx="7792278" cy="2351619"/>
          </a:xfrm>
          <a:prstGeom prst="rect">
            <a:avLst/>
          </a:prstGeom>
        </p:spPr>
      </p:pic>
    </p:spTree>
    <p:extLst>
      <p:ext uri="{BB962C8B-B14F-4D97-AF65-F5344CB8AC3E}">
        <p14:creationId xmlns:p14="http://schemas.microsoft.com/office/powerpoint/2010/main" val="412958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DEFF1-6C82-43E5-97C4-5572CC67244C}"/>
              </a:ext>
            </a:extLst>
          </p:cNvPr>
          <p:cNvSpPr>
            <a:spLocks noGrp="1"/>
          </p:cNvSpPr>
          <p:nvPr>
            <p:ph type="title"/>
          </p:nvPr>
        </p:nvSpPr>
        <p:spPr/>
        <p:txBody>
          <a:bodyPr/>
          <a:lstStyle/>
          <a:p>
            <a:r>
              <a:rPr lang="es-PE" b="1" dirty="0"/>
              <a:t>Elementos de un mensaje SOAP</a:t>
            </a:r>
          </a:p>
        </p:txBody>
      </p:sp>
      <p:sp>
        <p:nvSpPr>
          <p:cNvPr id="3" name="Marcador de contenido 2">
            <a:extLst>
              <a:ext uri="{FF2B5EF4-FFF2-40B4-BE49-F238E27FC236}">
                <a16:creationId xmlns:a16="http://schemas.microsoft.com/office/drawing/2014/main" id="{4BEC420B-B395-46C3-875F-5D0D80F1ADE9}"/>
              </a:ext>
            </a:extLst>
          </p:cNvPr>
          <p:cNvSpPr>
            <a:spLocks noGrp="1"/>
          </p:cNvSpPr>
          <p:nvPr>
            <p:ph idx="1"/>
          </p:nvPr>
        </p:nvSpPr>
        <p:spPr/>
        <p:txBody>
          <a:bodyPr>
            <a:normAutofit/>
          </a:bodyPr>
          <a:lstStyle/>
          <a:p>
            <a:r>
              <a:rPr lang="es-PE" b="1" dirty="0"/>
              <a:t>Envelope (Envoltorio):</a:t>
            </a:r>
          </a:p>
          <a:p>
            <a:pPr lvl="1"/>
            <a:r>
              <a:rPr lang="es-PE" sz="1800" b="1" dirty="0"/>
              <a:t>Define el comienzo y el final del mensaje.</a:t>
            </a:r>
          </a:p>
          <a:p>
            <a:r>
              <a:rPr lang="es-PE" b="1" dirty="0"/>
              <a:t>Header (Encabezamiento):</a:t>
            </a:r>
          </a:p>
          <a:p>
            <a:pPr lvl="1"/>
            <a:r>
              <a:rPr lang="es-PE" sz="1800" b="1" dirty="0"/>
              <a:t>Atributos para procesamiento del mensaje (seguridad, encriptación, etc.)</a:t>
            </a:r>
          </a:p>
          <a:p>
            <a:r>
              <a:rPr lang="es-PE" b="1" dirty="0"/>
              <a:t>Body (Cuerpo):</a:t>
            </a:r>
          </a:p>
          <a:p>
            <a:pPr lvl="1"/>
            <a:r>
              <a:rPr lang="es-PE" sz="1800" b="1" dirty="0"/>
              <a:t>Contiene el dato XML a enviar.</a:t>
            </a:r>
          </a:p>
          <a:p>
            <a:r>
              <a:rPr lang="es-PE" b="1" dirty="0"/>
              <a:t>Fault (Errores):</a:t>
            </a:r>
          </a:p>
          <a:p>
            <a:pPr lvl="1"/>
            <a:r>
              <a:rPr lang="es-PE" sz="1800" b="1" dirty="0"/>
              <a:t>Información sobre errores de procesamiento del mensaje.</a:t>
            </a:r>
          </a:p>
        </p:txBody>
      </p:sp>
    </p:spTree>
    <p:extLst>
      <p:ext uri="{BB962C8B-B14F-4D97-AF65-F5344CB8AC3E}">
        <p14:creationId xmlns:p14="http://schemas.microsoft.com/office/powerpoint/2010/main" val="4516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AC1B900D-9CE2-43F8-85E7-824217994D78}"/>
              </a:ext>
            </a:extLst>
          </p:cNvPr>
          <p:cNvPicPr>
            <a:picLocks noGrp="1" noChangeAspect="1"/>
          </p:cNvPicPr>
          <p:nvPr>
            <p:ph idx="1"/>
          </p:nvPr>
        </p:nvPicPr>
        <p:blipFill>
          <a:blip r:embed="rId2"/>
          <a:stretch>
            <a:fillRect/>
          </a:stretch>
        </p:blipFill>
        <p:spPr>
          <a:xfrm>
            <a:off x="4323561" y="1539875"/>
            <a:ext cx="3544878" cy="3778250"/>
          </a:xfrm>
        </p:spPr>
      </p:pic>
    </p:spTree>
    <p:extLst>
      <p:ext uri="{BB962C8B-B14F-4D97-AF65-F5344CB8AC3E}">
        <p14:creationId xmlns:p14="http://schemas.microsoft.com/office/powerpoint/2010/main" val="345370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9F38B3E-CAE4-4F23-A712-3EA451B4E086}"/>
              </a:ext>
            </a:extLst>
          </p:cNvPr>
          <p:cNvPicPr>
            <a:picLocks noGrp="1" noChangeAspect="1"/>
          </p:cNvPicPr>
          <p:nvPr>
            <p:ph idx="1"/>
          </p:nvPr>
        </p:nvPicPr>
        <p:blipFill>
          <a:blip r:embed="rId2"/>
          <a:stretch>
            <a:fillRect/>
          </a:stretch>
        </p:blipFill>
        <p:spPr>
          <a:xfrm>
            <a:off x="2114720" y="1054859"/>
            <a:ext cx="8478285" cy="4748282"/>
          </a:xfrm>
        </p:spPr>
      </p:pic>
    </p:spTree>
    <p:extLst>
      <p:ext uri="{BB962C8B-B14F-4D97-AF65-F5344CB8AC3E}">
        <p14:creationId xmlns:p14="http://schemas.microsoft.com/office/powerpoint/2010/main" val="315534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776E2-699B-40B2-BBAA-9F5D26D7F7B5}"/>
              </a:ext>
            </a:extLst>
          </p:cNvPr>
          <p:cNvSpPr>
            <a:spLocks noGrp="1"/>
          </p:cNvSpPr>
          <p:nvPr>
            <p:ph type="title"/>
          </p:nvPr>
        </p:nvSpPr>
        <p:spPr>
          <a:xfrm>
            <a:off x="1640156" y="1529599"/>
            <a:ext cx="8911687" cy="1280890"/>
          </a:xfrm>
        </p:spPr>
        <p:txBody>
          <a:bodyPr/>
          <a:lstStyle/>
          <a:p>
            <a:pPr algn="ctr"/>
            <a:r>
              <a:rPr lang="es-PE" b="1" dirty="0"/>
              <a:t>REST </a:t>
            </a:r>
            <a:br>
              <a:rPr lang="es-PE" b="1" dirty="0"/>
            </a:br>
            <a:r>
              <a:rPr lang="es-PE" b="1" dirty="0"/>
              <a:t>(Representational</a:t>
            </a:r>
            <a:r>
              <a:rPr lang="es-PE" b="1" i="1" dirty="0"/>
              <a:t> </a:t>
            </a:r>
            <a:r>
              <a:rPr lang="es-PE" b="1" dirty="0"/>
              <a:t>State Transfer)</a:t>
            </a:r>
          </a:p>
        </p:txBody>
      </p:sp>
      <p:pic>
        <p:nvPicPr>
          <p:cNvPr id="5" name="Imagen 4">
            <a:extLst>
              <a:ext uri="{FF2B5EF4-FFF2-40B4-BE49-F238E27FC236}">
                <a16:creationId xmlns:a16="http://schemas.microsoft.com/office/drawing/2014/main" id="{4C4AD08C-3E30-483A-B022-A3CDA28B78A5}"/>
              </a:ext>
            </a:extLst>
          </p:cNvPr>
          <p:cNvPicPr>
            <a:picLocks noChangeAspect="1"/>
          </p:cNvPicPr>
          <p:nvPr/>
        </p:nvPicPr>
        <p:blipFill>
          <a:blip r:embed="rId2"/>
          <a:stretch>
            <a:fillRect/>
          </a:stretch>
        </p:blipFill>
        <p:spPr>
          <a:xfrm>
            <a:off x="1752400" y="3429000"/>
            <a:ext cx="8799443" cy="2530987"/>
          </a:xfrm>
          <a:prstGeom prst="rect">
            <a:avLst/>
          </a:prstGeom>
        </p:spPr>
      </p:pic>
    </p:spTree>
    <p:extLst>
      <p:ext uri="{BB962C8B-B14F-4D97-AF65-F5344CB8AC3E}">
        <p14:creationId xmlns:p14="http://schemas.microsoft.com/office/powerpoint/2010/main" val="1827512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45DE2-C76B-438E-BE56-422CF7706DC0}"/>
              </a:ext>
            </a:extLst>
          </p:cNvPr>
          <p:cNvSpPr>
            <a:spLocks noGrp="1"/>
          </p:cNvSpPr>
          <p:nvPr>
            <p:ph type="title"/>
          </p:nvPr>
        </p:nvSpPr>
        <p:spPr>
          <a:xfrm>
            <a:off x="4211941" y="438580"/>
            <a:ext cx="3768118" cy="1280890"/>
          </a:xfrm>
        </p:spPr>
        <p:txBody>
          <a:bodyPr/>
          <a:lstStyle/>
          <a:p>
            <a:r>
              <a:rPr lang="es-PE" b="1" dirty="0"/>
              <a:t>¿Qué es REST?</a:t>
            </a:r>
          </a:p>
        </p:txBody>
      </p:sp>
      <p:sp>
        <p:nvSpPr>
          <p:cNvPr id="3" name="Marcador de contenido 2">
            <a:extLst>
              <a:ext uri="{FF2B5EF4-FFF2-40B4-BE49-F238E27FC236}">
                <a16:creationId xmlns:a16="http://schemas.microsoft.com/office/drawing/2014/main" id="{219DD829-79DE-44F8-8B76-AF98A44A8107}"/>
              </a:ext>
            </a:extLst>
          </p:cNvPr>
          <p:cNvSpPr>
            <a:spLocks noGrp="1"/>
          </p:cNvSpPr>
          <p:nvPr>
            <p:ph idx="1"/>
          </p:nvPr>
        </p:nvSpPr>
        <p:spPr>
          <a:xfrm>
            <a:off x="1638300" y="1944756"/>
            <a:ext cx="8915400" cy="4019473"/>
          </a:xfrm>
        </p:spPr>
        <p:txBody>
          <a:bodyPr>
            <a:normAutofit/>
          </a:bodyPr>
          <a:lstStyle/>
          <a:p>
            <a:r>
              <a:rPr lang="es-PE" sz="2000" b="1" dirty="0"/>
              <a:t>Es una interfaz para conectar varios sistemas basados en el protocolo HTTP y nos sirve para obtener y generar datos y operaciones, devolviendo estos datos en formatos muy específicos, como XML y JSON.</a:t>
            </a:r>
          </a:p>
          <a:p>
            <a:r>
              <a:rPr lang="es-MX" sz="2000" b="1" dirty="0"/>
              <a:t>Es una técnica de arquitectura de software usada para construir APIs que permitan comunicar a nuestro servidor con sus clientes usando el protocolo HTTP mediante URIs lo suficientemente inteligentes para poder satisfacer la necesidad del cliente.</a:t>
            </a:r>
          </a:p>
          <a:p>
            <a:r>
              <a:rPr lang="es-MX" sz="2000" b="1" dirty="0"/>
              <a:t>Se implementan </a:t>
            </a:r>
            <a:r>
              <a:rPr lang="es-MX" sz="2000" b="1" dirty="0" err="1"/>
              <a:t>recursospara</a:t>
            </a:r>
            <a:r>
              <a:rPr lang="es-MX" sz="2000" b="1" dirty="0"/>
              <a:t> generar comunicación, es decir crea URIs únicas que permiten al cliente entender y utilizar lo que está exponiendo. </a:t>
            </a:r>
            <a:endParaRPr lang="es-PE" sz="2000" b="1" dirty="0"/>
          </a:p>
        </p:txBody>
      </p:sp>
    </p:spTree>
    <p:extLst>
      <p:ext uri="{BB962C8B-B14F-4D97-AF65-F5344CB8AC3E}">
        <p14:creationId xmlns:p14="http://schemas.microsoft.com/office/powerpoint/2010/main" val="294607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CAA263-9F78-4A9A-A6DF-1278D4199CB9}"/>
              </a:ext>
            </a:extLst>
          </p:cNvPr>
          <p:cNvSpPr>
            <a:spLocks noGrp="1"/>
          </p:cNvSpPr>
          <p:nvPr>
            <p:ph idx="1"/>
          </p:nvPr>
        </p:nvSpPr>
        <p:spPr>
          <a:xfrm>
            <a:off x="1779932" y="480392"/>
            <a:ext cx="8742294" cy="5897216"/>
          </a:xfrm>
        </p:spPr>
        <p:txBody>
          <a:bodyPr>
            <a:normAutofit/>
          </a:bodyPr>
          <a:lstStyle/>
          <a:p>
            <a:r>
              <a:rPr lang="es-PE" sz="2400" dirty="0"/>
              <a:t>REST se apoya en los métodos básicos de HTTP que son:</a:t>
            </a:r>
          </a:p>
          <a:p>
            <a:pPr lvl="1"/>
            <a:r>
              <a:rPr lang="es-PE" sz="2400" b="1" dirty="0"/>
              <a:t>POST</a:t>
            </a:r>
            <a:r>
              <a:rPr lang="es-PE" sz="2400" dirty="0"/>
              <a:t> (create): Se usa </a:t>
            </a:r>
            <a:r>
              <a:rPr lang="es-MX" sz="2400" dirty="0"/>
              <a:t>cuando mandamos información para insertar por ejemplo un registro en la base de datos.</a:t>
            </a:r>
            <a:r>
              <a:rPr lang="es-PE" sz="2400" dirty="0"/>
              <a:t> </a:t>
            </a:r>
          </a:p>
          <a:p>
            <a:pPr lvl="1"/>
            <a:r>
              <a:rPr lang="es-PE" sz="2400" b="1" dirty="0"/>
              <a:t>GET</a:t>
            </a:r>
            <a:r>
              <a:rPr lang="es-PE" sz="2400" dirty="0"/>
              <a:t> (read): Es </a:t>
            </a:r>
            <a:r>
              <a:rPr lang="es-MX" sz="2400" dirty="0"/>
              <a:t>usado para modo lectura, por ejemplo: cuando queremos listar a todos los usuarios de nuestra base de datos. Los parámetros son enviados por la URL.</a:t>
            </a:r>
          </a:p>
          <a:p>
            <a:pPr lvl="1"/>
            <a:r>
              <a:rPr lang="es-PE" sz="2400" b="1" dirty="0"/>
              <a:t>PUT</a:t>
            </a:r>
            <a:r>
              <a:rPr lang="es-PE" sz="2400" dirty="0"/>
              <a:t> (update): Se utiliza </a:t>
            </a:r>
            <a:r>
              <a:rPr lang="es-MX" sz="2400" dirty="0"/>
              <a:t>cuando queremos actualizar un registro. Actualizar la información de un usuario X.</a:t>
            </a:r>
          </a:p>
          <a:p>
            <a:pPr lvl="1"/>
            <a:r>
              <a:rPr lang="es-MX" sz="2400" b="1" dirty="0"/>
              <a:t>DELETE</a:t>
            </a:r>
            <a:r>
              <a:rPr lang="es-MX" sz="2400" dirty="0"/>
              <a:t> (delete): Se aplica cuando queremos eliminar un registro. Borrar un usuario X de nuestra base de datos.</a:t>
            </a:r>
            <a:endParaRPr lang="es-PE" sz="2400" dirty="0"/>
          </a:p>
        </p:txBody>
      </p:sp>
    </p:spTree>
    <p:extLst>
      <p:ext uri="{BB962C8B-B14F-4D97-AF65-F5344CB8AC3E}">
        <p14:creationId xmlns:p14="http://schemas.microsoft.com/office/powerpoint/2010/main" val="279520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4D17C-3FF0-4C17-A42A-3DF79AD546FF}"/>
              </a:ext>
            </a:extLst>
          </p:cNvPr>
          <p:cNvSpPr>
            <a:spLocks noGrp="1"/>
          </p:cNvSpPr>
          <p:nvPr>
            <p:ph type="title"/>
          </p:nvPr>
        </p:nvSpPr>
        <p:spPr>
          <a:xfrm>
            <a:off x="3162768" y="3062510"/>
            <a:ext cx="6339041" cy="1280890"/>
          </a:xfrm>
        </p:spPr>
        <p:txBody>
          <a:bodyPr/>
          <a:lstStyle/>
          <a:p>
            <a:r>
              <a:rPr lang="es-PE" b="1" dirty="0"/>
              <a:t>¿QUÉ ES UN SERVICIO WEB?</a:t>
            </a:r>
          </a:p>
        </p:txBody>
      </p:sp>
    </p:spTree>
    <p:extLst>
      <p:ext uri="{BB962C8B-B14F-4D97-AF65-F5344CB8AC3E}">
        <p14:creationId xmlns:p14="http://schemas.microsoft.com/office/powerpoint/2010/main" val="281443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2A6D99-F004-498F-BB76-2AA95B7F14A1}"/>
              </a:ext>
            </a:extLst>
          </p:cNvPr>
          <p:cNvSpPr>
            <a:spLocks noGrp="1"/>
          </p:cNvSpPr>
          <p:nvPr>
            <p:ph idx="1"/>
          </p:nvPr>
        </p:nvSpPr>
        <p:spPr>
          <a:xfrm>
            <a:off x="1953108" y="1815548"/>
            <a:ext cx="8915400" cy="3777622"/>
          </a:xfrm>
        </p:spPr>
        <p:txBody>
          <a:bodyPr>
            <a:normAutofit/>
          </a:bodyPr>
          <a:lstStyle/>
          <a:p>
            <a:r>
              <a:rPr lang="es-MX" sz="2800" b="1" dirty="0"/>
              <a:t>Normalmente nos referimos con Servicio Web a una colección de procedimientos (métodos) a los que podemos llamar desde cualquier lugar de Internet o de nuestra intranet, siendo este mecanismo de invocación totalmente independiente de la plataforma que utilicemos y del lenguaje de programación en el que se haya implementado internamente el servicio.</a:t>
            </a:r>
            <a:endParaRPr lang="es-PE" sz="2800" b="1" dirty="0"/>
          </a:p>
        </p:txBody>
      </p:sp>
    </p:spTree>
    <p:extLst>
      <p:ext uri="{BB962C8B-B14F-4D97-AF65-F5344CB8AC3E}">
        <p14:creationId xmlns:p14="http://schemas.microsoft.com/office/powerpoint/2010/main" val="344593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6AEDD-0C3F-4C53-B393-F0C63D3A32B0}"/>
              </a:ext>
            </a:extLst>
          </p:cNvPr>
          <p:cNvSpPr>
            <a:spLocks noGrp="1"/>
          </p:cNvSpPr>
          <p:nvPr>
            <p:ph type="title"/>
          </p:nvPr>
        </p:nvSpPr>
        <p:spPr>
          <a:xfrm>
            <a:off x="1415732" y="2907825"/>
            <a:ext cx="9360536" cy="1280890"/>
          </a:xfrm>
        </p:spPr>
        <p:txBody>
          <a:bodyPr/>
          <a:lstStyle/>
          <a:p>
            <a:pPr algn="ctr"/>
            <a:r>
              <a:rPr lang="es-PE" b="1" dirty="0"/>
              <a:t>¿CUALES SON LAS FUNCIONES DE UN SERVICIO WEB?</a:t>
            </a:r>
          </a:p>
        </p:txBody>
      </p:sp>
    </p:spTree>
    <p:extLst>
      <p:ext uri="{BB962C8B-B14F-4D97-AF65-F5344CB8AC3E}">
        <p14:creationId xmlns:p14="http://schemas.microsoft.com/office/powerpoint/2010/main" val="261919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D14F1E-4FCB-4775-9325-6065CCBA854E}"/>
              </a:ext>
            </a:extLst>
          </p:cNvPr>
          <p:cNvSpPr>
            <a:spLocks noGrp="1"/>
          </p:cNvSpPr>
          <p:nvPr>
            <p:ph idx="1"/>
          </p:nvPr>
        </p:nvSpPr>
        <p:spPr>
          <a:xfrm>
            <a:off x="1860343" y="2067339"/>
            <a:ext cx="8915400" cy="3777622"/>
          </a:xfrm>
        </p:spPr>
        <p:txBody>
          <a:bodyPr>
            <a:normAutofit/>
          </a:bodyPr>
          <a:lstStyle/>
          <a:p>
            <a:r>
              <a:rPr lang="es-MX" sz="2800" dirty="0"/>
              <a:t>Un servicio debe poder ser </a:t>
            </a:r>
            <a:r>
              <a:rPr lang="es-MX" sz="2800" b="1" dirty="0"/>
              <a:t>accesible a través de la Web</a:t>
            </a:r>
            <a:r>
              <a:rPr lang="es-MX" sz="2800" dirty="0"/>
              <a:t>. Para ello debe utilizar protocolos de transporte estándares como HTTP, y codificar los mensajes en un lenguaje estándar que pueda conocer cualquier cliente que quiera utilizar el servicio.</a:t>
            </a:r>
            <a:endParaRPr lang="es-PE" sz="2800" dirty="0"/>
          </a:p>
        </p:txBody>
      </p:sp>
    </p:spTree>
    <p:extLst>
      <p:ext uri="{BB962C8B-B14F-4D97-AF65-F5344CB8AC3E}">
        <p14:creationId xmlns:p14="http://schemas.microsoft.com/office/powerpoint/2010/main" val="262699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CD63C2-FB9A-4D36-B8B4-F678E8D5698D}"/>
              </a:ext>
            </a:extLst>
          </p:cNvPr>
          <p:cNvSpPr>
            <a:spLocks noGrp="1"/>
          </p:cNvSpPr>
          <p:nvPr>
            <p:ph idx="1"/>
          </p:nvPr>
        </p:nvSpPr>
        <p:spPr>
          <a:xfrm>
            <a:off x="1638300" y="2027582"/>
            <a:ext cx="8915400" cy="3777622"/>
          </a:xfrm>
        </p:spPr>
        <p:txBody>
          <a:bodyPr>
            <a:normAutofit/>
          </a:bodyPr>
          <a:lstStyle/>
          <a:p>
            <a:r>
              <a:rPr lang="es-MX" sz="2800" dirty="0"/>
              <a:t>Un servicio debe contener una </a:t>
            </a:r>
            <a:r>
              <a:rPr lang="es-MX" sz="2800" b="1" dirty="0"/>
              <a:t>descripción de sí mismo</a:t>
            </a:r>
            <a:r>
              <a:rPr lang="es-MX" sz="2800" dirty="0"/>
              <a:t>. De esta forma, una aplicación podrá saber cuál es la función de un determinado Servicio Web, y cuál es su interfaz, de manera que pueda ser utilizado de forma automática por cualquier aplicación, sin la intervención del usuario.</a:t>
            </a:r>
            <a:endParaRPr lang="es-PE" sz="2800" dirty="0"/>
          </a:p>
        </p:txBody>
      </p:sp>
    </p:spTree>
    <p:extLst>
      <p:ext uri="{BB962C8B-B14F-4D97-AF65-F5344CB8AC3E}">
        <p14:creationId xmlns:p14="http://schemas.microsoft.com/office/powerpoint/2010/main" val="31346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B47A2C-5824-4A9F-9DB6-193C33309F0A}"/>
              </a:ext>
            </a:extLst>
          </p:cNvPr>
          <p:cNvSpPr>
            <a:spLocks noGrp="1"/>
          </p:cNvSpPr>
          <p:nvPr>
            <p:ph idx="1"/>
          </p:nvPr>
        </p:nvSpPr>
        <p:spPr>
          <a:xfrm>
            <a:off x="1638300" y="1842052"/>
            <a:ext cx="8915400" cy="3777622"/>
          </a:xfrm>
        </p:spPr>
        <p:txBody>
          <a:bodyPr>
            <a:normAutofit/>
          </a:bodyPr>
          <a:lstStyle/>
          <a:p>
            <a:r>
              <a:rPr lang="es-MX" sz="2800" dirty="0"/>
              <a:t>Debe poder </a:t>
            </a:r>
            <a:r>
              <a:rPr lang="es-MX" sz="2800" b="1" dirty="0"/>
              <a:t>ser localizado</a:t>
            </a:r>
            <a:r>
              <a:rPr lang="es-MX" sz="2800" dirty="0"/>
              <a:t>. Deberemos tener algún mecanismo que nos permita encontrar un Servicio Web que realice una determinada función. De esta forma tendremos la posibilidad de que una aplicación localice el servicio que necesite de forma automática, sin tener que conocerlo previamente el usuario.</a:t>
            </a:r>
            <a:endParaRPr lang="es-PE" sz="2800" dirty="0"/>
          </a:p>
        </p:txBody>
      </p:sp>
    </p:spTree>
    <p:extLst>
      <p:ext uri="{BB962C8B-B14F-4D97-AF65-F5344CB8AC3E}">
        <p14:creationId xmlns:p14="http://schemas.microsoft.com/office/powerpoint/2010/main" val="8947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8A683-A3D6-4C71-8EF4-43C61C42CD9D}"/>
              </a:ext>
            </a:extLst>
          </p:cNvPr>
          <p:cNvSpPr>
            <a:spLocks noGrp="1"/>
          </p:cNvSpPr>
          <p:nvPr>
            <p:ph type="title"/>
          </p:nvPr>
        </p:nvSpPr>
        <p:spPr>
          <a:xfrm>
            <a:off x="2367638" y="3053598"/>
            <a:ext cx="8911687" cy="1280890"/>
          </a:xfrm>
        </p:spPr>
        <p:txBody>
          <a:bodyPr/>
          <a:lstStyle/>
          <a:p>
            <a:r>
              <a:rPr lang="es-PE" b="1" dirty="0"/>
              <a:t>VENTAJAS DE LOS SERVICIOS WEB</a:t>
            </a:r>
          </a:p>
        </p:txBody>
      </p:sp>
    </p:spTree>
    <p:extLst>
      <p:ext uri="{BB962C8B-B14F-4D97-AF65-F5344CB8AC3E}">
        <p14:creationId xmlns:p14="http://schemas.microsoft.com/office/powerpoint/2010/main" val="99048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2BA9D8B-854D-487E-967E-A21E6193FBCC}"/>
              </a:ext>
            </a:extLst>
          </p:cNvPr>
          <p:cNvSpPr>
            <a:spLocks noGrp="1"/>
          </p:cNvSpPr>
          <p:nvPr>
            <p:ph idx="1"/>
          </p:nvPr>
        </p:nvSpPr>
        <p:spPr>
          <a:xfrm>
            <a:off x="1939855" y="1685963"/>
            <a:ext cx="8915400" cy="3777622"/>
          </a:xfrm>
        </p:spPr>
        <p:txBody>
          <a:bodyPr/>
          <a:lstStyle/>
          <a:p>
            <a:r>
              <a:rPr lang="es-PE" b="1" dirty="0"/>
              <a:t>Aportan interoperabilidad entre aplicaciones de software independientemente de sus propiedades o de las plataformas sobre las que se instalen.</a:t>
            </a:r>
          </a:p>
          <a:p>
            <a:r>
              <a:rPr lang="es-PE" b="1" dirty="0"/>
              <a:t>Los servicios web fomentan los estándares de protocolos basados en texto, que hacen más fácil acceder a su contenido y entender su funcionamiento.</a:t>
            </a:r>
          </a:p>
          <a:p>
            <a:r>
              <a:rPr lang="es-PE" b="1" dirty="0"/>
              <a:t>Permite que servicios y software de diferentes compañías ubicadas en diferentes lugares geográficos puedan ser combinados fácilmente para proveer servicios integrados.  </a:t>
            </a:r>
          </a:p>
        </p:txBody>
      </p:sp>
    </p:spTree>
    <p:extLst>
      <p:ext uri="{BB962C8B-B14F-4D97-AF65-F5344CB8AC3E}">
        <p14:creationId xmlns:p14="http://schemas.microsoft.com/office/powerpoint/2010/main" val="1863544532"/>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271</TotalTime>
  <Words>634</Words>
  <Application>Microsoft Office PowerPoint</Application>
  <PresentationFormat>Panorámica</PresentationFormat>
  <Paragraphs>40</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Century Gothic</vt:lpstr>
      <vt:lpstr>Wingdings 3</vt:lpstr>
      <vt:lpstr>Espiral</vt:lpstr>
      <vt:lpstr>SERVICIOS WEB</vt:lpstr>
      <vt:lpstr>¿QUÉ ES UN SERVICIO WEB?</vt:lpstr>
      <vt:lpstr>Presentación de PowerPoint</vt:lpstr>
      <vt:lpstr>¿CUALES SON LAS FUNCIONES DE UN SERVICIO WEB?</vt:lpstr>
      <vt:lpstr>Presentación de PowerPoint</vt:lpstr>
      <vt:lpstr>Presentación de PowerPoint</vt:lpstr>
      <vt:lpstr>Presentación de PowerPoint</vt:lpstr>
      <vt:lpstr>VENTAJAS DE LOS SERVICIOS WEB</vt:lpstr>
      <vt:lpstr>Presentación de PowerPoint</vt:lpstr>
      <vt:lpstr>SOAP (Simple Object Access Protocol)</vt:lpstr>
      <vt:lpstr>¿Qué es SOAP?</vt:lpstr>
      <vt:lpstr>Elementos de un mensaje SOAP</vt:lpstr>
      <vt:lpstr>Presentación de PowerPoint</vt:lpstr>
      <vt:lpstr>Presentación de PowerPoint</vt:lpstr>
      <vt:lpstr>REST  (Representational State Transfer)</vt:lpstr>
      <vt:lpstr>¿Qué es REST?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SERVICIOS WEB</dc:title>
  <dc:creator>Renzo Daniel Chozo Segovia.</dc:creator>
  <cp:lastModifiedBy>Renzo Daniel Chozo Segovia.</cp:lastModifiedBy>
  <cp:revision>15</cp:revision>
  <dcterms:created xsi:type="dcterms:W3CDTF">2021-02-25T02:01:18Z</dcterms:created>
  <dcterms:modified xsi:type="dcterms:W3CDTF">2021-02-25T06:33:14Z</dcterms:modified>
</cp:coreProperties>
</file>