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1" r:id="rId5"/>
    <p:sldId id="262" r:id="rId6"/>
    <p:sldId id="271" r:id="rId7"/>
    <p:sldId id="272" r:id="rId8"/>
    <p:sldId id="263" r:id="rId9"/>
    <p:sldId id="273" r:id="rId10"/>
    <p:sldId id="274" r:id="rId11"/>
    <p:sldId id="275" r:id="rId12"/>
    <p:sldId id="259" r:id="rId13"/>
    <p:sldId id="264" r:id="rId14"/>
    <p:sldId id="265" r:id="rId15"/>
    <p:sldId id="276" r:id="rId16"/>
    <p:sldId id="268" r:id="rId17"/>
    <p:sldId id="267" r:id="rId18"/>
    <p:sldId id="278" r:id="rId19"/>
    <p:sldId id="269" r:id="rId20"/>
    <p:sldId id="279" r:id="rId21"/>
    <p:sldId id="258" r:id="rId22"/>
    <p:sldId id="277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151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158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707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64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37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399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0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673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767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1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7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2464-19A4-4957-B93E-C48EEC5A7A7D}" type="datetimeFigureOut">
              <a:rPr lang="es-PE" smtClean="0"/>
              <a:t>3/02/2017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662E-4319-4B55-815A-747CD4F6DB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32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7200" b="1" dirty="0" smtClean="0">
                <a:latin typeface="Baskerville Old Face" panose="02020602080505020303" pitchFamily="18" charset="0"/>
              </a:rPr>
              <a:t>Framework</a:t>
            </a:r>
            <a:br>
              <a:rPr lang="es-PE" sz="7200" b="1" dirty="0" smtClean="0">
                <a:latin typeface="Baskerville Old Face" panose="02020602080505020303" pitchFamily="18" charset="0"/>
              </a:rPr>
            </a:br>
            <a:endParaRPr lang="es-PE" sz="7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9760" y="4808814"/>
            <a:ext cx="9144000" cy="1655762"/>
          </a:xfrm>
        </p:spPr>
        <p:txBody>
          <a:bodyPr/>
          <a:lstStyle/>
          <a:p>
            <a:r>
              <a:rPr lang="es-PE" b="1" dirty="0" smtClean="0">
                <a:latin typeface="Baskerville Old Face" panose="02020602080505020303" pitchFamily="18" charset="0"/>
              </a:rPr>
              <a:t>QUISPE GUEVARA, Renzo de Jesús</a:t>
            </a:r>
          </a:p>
        </p:txBody>
      </p:sp>
      <p:pic>
        <p:nvPicPr>
          <p:cNvPr id="1026" name="Picture 2" descr="Resultado de imagen para federico villarre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4" y="407718"/>
            <a:ext cx="2082719" cy="8278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1147864" y="933855"/>
            <a:ext cx="162120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65" y="365851"/>
            <a:ext cx="465455" cy="481965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7324928" y="454244"/>
            <a:ext cx="4092837" cy="294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b="1" dirty="0" smtClean="0">
                <a:latin typeface="Baskerville Old Face" panose="02020602080505020303" pitchFamily="18" charset="0"/>
              </a:rPr>
              <a:t>Facultad de Ingeniería Industrial y de Sistemas</a:t>
            </a:r>
            <a:endParaRPr lang="es-PE" b="1" dirty="0">
              <a:latin typeface="Baskerville Old Face" panose="02020602080505020303" pitchFamily="18" charset="0"/>
            </a:endParaRPr>
          </a:p>
        </p:txBody>
      </p:sp>
      <p:pic>
        <p:nvPicPr>
          <p:cNvPr id="11" name="Imagen 10" descr="AngularJS logo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83" y="2421214"/>
            <a:ext cx="5287355" cy="1277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67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14251" y="906020"/>
            <a:ext cx="2451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n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g-init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Rockwell" panose="02060603020205020403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60811" y="4024171"/>
            <a:ext cx="3456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n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g-repeat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Rockwell" panose="020606030202050204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411" y="385187"/>
            <a:ext cx="6234914" cy="22755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411" y="2802156"/>
            <a:ext cx="6397654" cy="3598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802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7534" y="906020"/>
            <a:ext cx="3764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n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g-change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Rockwell" panose="02060603020205020403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9920" y="4286637"/>
            <a:ext cx="3024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n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g</a:t>
            </a:r>
            <a:r>
              <a:rPr lang="es-E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-show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804610" y="4286637"/>
            <a:ext cx="2797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n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g-hide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Rockwell" panose="020606030202050204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433" y="442912"/>
            <a:ext cx="6781800" cy="2162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737" y="3463925"/>
            <a:ext cx="4810125" cy="2419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1871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332581"/>
            <a:ext cx="10515600" cy="1325563"/>
          </a:xfrm>
        </p:spPr>
        <p:txBody>
          <a:bodyPr/>
          <a:lstStyle/>
          <a:p>
            <a:r>
              <a:rPr lang="es-PE" b="1" dirty="0" smtClean="0">
                <a:latin typeface="Century Gothic" panose="020B0502020202020204" pitchFamily="34" charset="0"/>
              </a:rPr>
              <a:t>EJEMPLO 1:</a:t>
            </a:r>
            <a:endParaRPr lang="es-PE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33" y="1783822"/>
            <a:ext cx="7280334" cy="3211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ángulo 4"/>
          <p:cNvSpPr/>
          <p:nvPr/>
        </p:nvSpPr>
        <p:spPr>
          <a:xfrm>
            <a:off x="3285067" y="3801533"/>
            <a:ext cx="770466" cy="2709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089401" y="3801533"/>
            <a:ext cx="770466" cy="2709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037668" y="3801533"/>
            <a:ext cx="770466" cy="270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Llamada rectangular redondeada 7"/>
          <p:cNvSpPr/>
          <p:nvPr/>
        </p:nvSpPr>
        <p:spPr>
          <a:xfrm>
            <a:off x="321733" y="2048934"/>
            <a:ext cx="1820333" cy="1236133"/>
          </a:xfrm>
          <a:prstGeom prst="wedgeRoundRectCallout">
            <a:avLst>
              <a:gd name="adj1" fmla="val 118237"/>
              <a:gd name="adj2" fmla="val 96062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Se incluye dentro de la etiqueta  en la que se ejecutará la Aplicación </a:t>
            </a:r>
            <a:r>
              <a:rPr lang="es-PE" sz="1400" dirty="0" err="1" smtClean="0"/>
              <a:t>AngularJS</a:t>
            </a:r>
            <a:endParaRPr lang="es-PE" sz="1400" dirty="0"/>
          </a:p>
        </p:txBody>
      </p:sp>
      <p:sp>
        <p:nvSpPr>
          <p:cNvPr id="9" name="Llamada rectangular redondeada 8"/>
          <p:cNvSpPr/>
          <p:nvPr/>
        </p:nvSpPr>
        <p:spPr>
          <a:xfrm>
            <a:off x="2455833" y="5342467"/>
            <a:ext cx="1820333" cy="1236133"/>
          </a:xfrm>
          <a:prstGeom prst="wedgeRoundRectCallout">
            <a:avLst>
              <a:gd name="adj1" fmla="val 57772"/>
              <a:gd name="adj2" fmla="val -147773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Define las tareas de iniciación, como en este ejemplo crear un modelo</a:t>
            </a:r>
            <a:endParaRPr lang="es-PE" sz="1400" dirty="0"/>
          </a:p>
        </p:txBody>
      </p:sp>
      <p:sp>
        <p:nvSpPr>
          <p:cNvPr id="10" name="Llamada rectangular redondeada 9"/>
          <p:cNvSpPr/>
          <p:nvPr/>
        </p:nvSpPr>
        <p:spPr>
          <a:xfrm>
            <a:off x="5808134" y="5173135"/>
            <a:ext cx="1422399" cy="917044"/>
          </a:xfrm>
          <a:prstGeom prst="wedgeRoundRectCallout">
            <a:avLst>
              <a:gd name="adj1" fmla="val -72403"/>
              <a:gd name="adj2" fmla="val -16635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MODELO</a:t>
            </a:r>
            <a:endParaRPr lang="es-PE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8568268" y="5502010"/>
            <a:ext cx="1888065" cy="1076589"/>
          </a:xfrm>
          <a:prstGeom prst="wedgeRoundRectCallout">
            <a:avLst>
              <a:gd name="adj1" fmla="val -78233"/>
              <a:gd name="adj2" fmla="val -152990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Producen los datos que se han guardado en los modelos</a:t>
            </a:r>
            <a:endParaRPr lang="es-PE" sz="1400" dirty="0"/>
          </a:p>
        </p:txBody>
      </p:sp>
      <p:sp>
        <p:nvSpPr>
          <p:cNvPr id="12" name="Llamada ovalada 11"/>
          <p:cNvSpPr/>
          <p:nvPr/>
        </p:nvSpPr>
        <p:spPr>
          <a:xfrm>
            <a:off x="9659467" y="2667000"/>
            <a:ext cx="2336800" cy="1913467"/>
          </a:xfrm>
          <a:prstGeom prst="wedgeEllipseCallout">
            <a:avLst>
              <a:gd name="adj1" fmla="val -95833"/>
              <a:gd name="adj2" fmla="val 3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5400" b="1" dirty="0" smtClean="0"/>
              <a:t>{{ }}</a:t>
            </a:r>
            <a:endParaRPr lang="es-PE" sz="5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53" y="-3279906"/>
            <a:ext cx="80581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6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-0.00104 0.7708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74394" y="378810"/>
            <a:ext cx="482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CONTROLLERS</a:t>
            </a:r>
            <a:endParaRPr lang="es-ES" sz="54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04800" y="5598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latin typeface="Century Gothic" panose="020B0502020202020204" pitchFamily="34" charset="0"/>
              </a:rPr>
              <a:t>EJEMPLO 2:</a:t>
            </a:r>
            <a:endParaRPr lang="es-PE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29" y="1483189"/>
            <a:ext cx="6429905" cy="491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Llamada rectangular redondeada 4"/>
          <p:cNvSpPr/>
          <p:nvPr/>
        </p:nvSpPr>
        <p:spPr>
          <a:xfrm>
            <a:off x="385763" y="1745953"/>
            <a:ext cx="1820333" cy="1236133"/>
          </a:xfrm>
          <a:prstGeom prst="wedgeRoundRectCallout">
            <a:avLst>
              <a:gd name="adj1" fmla="val 147540"/>
              <a:gd name="adj2" fmla="val 66610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Se crea el primer </a:t>
            </a:r>
            <a:r>
              <a:rPr lang="es-PE" sz="1400" dirty="0" err="1" smtClean="0"/>
              <a:t>controller</a:t>
            </a:r>
            <a:r>
              <a:rPr lang="es-PE" sz="1400" dirty="0" smtClean="0"/>
              <a:t> al que se llama “</a:t>
            </a:r>
            <a:r>
              <a:rPr lang="es-PE" sz="1400" b="1" dirty="0" err="1" smtClean="0">
                <a:solidFill>
                  <a:srgbClr val="FFFF00"/>
                </a:solidFill>
              </a:rPr>
              <a:t>AlumnoController</a:t>
            </a:r>
            <a:r>
              <a:rPr lang="es-PE" sz="1400" dirty="0" smtClean="0"/>
              <a:t>”</a:t>
            </a:r>
            <a:endParaRPr lang="es-PE" sz="1400" dirty="0"/>
          </a:p>
        </p:txBody>
      </p:sp>
      <p:sp>
        <p:nvSpPr>
          <p:cNvPr id="6" name="Rectángulo 5"/>
          <p:cNvSpPr/>
          <p:nvPr/>
        </p:nvSpPr>
        <p:spPr>
          <a:xfrm>
            <a:off x="4030133" y="3151722"/>
            <a:ext cx="1261533" cy="2709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Llamada ovalada 6"/>
          <p:cNvSpPr/>
          <p:nvPr/>
        </p:nvSpPr>
        <p:spPr>
          <a:xfrm>
            <a:off x="8365067" y="4078752"/>
            <a:ext cx="2336800" cy="1913467"/>
          </a:xfrm>
          <a:prstGeom prst="wedgeEllipseCallout">
            <a:avLst>
              <a:gd name="adj1" fmla="val -109963"/>
              <a:gd name="adj2" fmla="val -3307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SCOPE</a:t>
            </a:r>
          </a:p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Elemento clave para </a:t>
            </a:r>
            <a:r>
              <a:rPr lang="es-PE" sz="1600" b="1" dirty="0" err="1" smtClean="0">
                <a:solidFill>
                  <a:schemeClr val="tx1"/>
                </a:solidFill>
              </a:rPr>
              <a:t>AngularJS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8" name="Llamada rectangular redondeada 7"/>
          <p:cNvSpPr/>
          <p:nvPr/>
        </p:nvSpPr>
        <p:spPr>
          <a:xfrm>
            <a:off x="385763" y="3799352"/>
            <a:ext cx="1820333" cy="1236133"/>
          </a:xfrm>
          <a:prstGeom prst="wedgeRoundRectCallout">
            <a:avLst>
              <a:gd name="adj1" fmla="val 144749"/>
              <a:gd name="adj2" fmla="val 1318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Dentro de la función </a:t>
            </a:r>
            <a:r>
              <a:rPr lang="es-PE" sz="1400" b="1" dirty="0" err="1" smtClean="0">
                <a:solidFill>
                  <a:srgbClr val="FFFF00"/>
                </a:solidFill>
              </a:rPr>
              <a:t>scope</a:t>
            </a:r>
            <a:r>
              <a:rPr lang="es-PE" sz="1400" dirty="0" smtClean="0">
                <a:solidFill>
                  <a:srgbClr val="FFFF00"/>
                </a:solidFill>
              </a:rPr>
              <a:t> </a:t>
            </a:r>
            <a:r>
              <a:rPr lang="es-PE" sz="1400" dirty="0" smtClean="0"/>
              <a:t>se referencia al modelo </a:t>
            </a:r>
            <a:r>
              <a:rPr lang="es-PE" sz="1400" b="1" dirty="0" smtClean="0">
                <a:solidFill>
                  <a:srgbClr val="FFFF00"/>
                </a:solidFill>
              </a:rPr>
              <a:t>alumno</a:t>
            </a:r>
            <a:r>
              <a:rPr lang="es-PE" sz="1400" dirty="0" smtClean="0">
                <a:solidFill>
                  <a:srgbClr val="FFFF00"/>
                </a:solidFill>
              </a:rPr>
              <a:t> </a:t>
            </a:r>
            <a:r>
              <a:rPr lang="es-PE" sz="1400" dirty="0" smtClean="0"/>
              <a:t>como una propiedad</a:t>
            </a:r>
            <a:endParaRPr lang="es-PE" sz="1400" dirty="0"/>
          </a:p>
        </p:txBody>
      </p:sp>
      <p:sp>
        <p:nvSpPr>
          <p:cNvPr id="9" name="Rectángulo 8"/>
          <p:cNvSpPr/>
          <p:nvPr/>
        </p:nvSpPr>
        <p:spPr>
          <a:xfrm>
            <a:off x="6187875" y="4174066"/>
            <a:ext cx="720925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267" y="-3696968"/>
            <a:ext cx="6934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66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00143 0.8150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267" y="297392"/>
            <a:ext cx="10515600" cy="1325563"/>
          </a:xfrm>
        </p:spPr>
        <p:txBody>
          <a:bodyPr/>
          <a:lstStyle/>
          <a:p>
            <a:r>
              <a:rPr lang="es-PE" b="1" dirty="0" smtClean="0">
                <a:latin typeface="Century Gothic" panose="020B0502020202020204" pitchFamily="34" charset="0"/>
              </a:rPr>
              <a:t>EJEMPLO 3:</a:t>
            </a:r>
            <a:endParaRPr lang="es-PE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45" y="2575454"/>
            <a:ext cx="8105775" cy="1724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Llamada rectangular redondeada 4"/>
          <p:cNvSpPr/>
          <p:nvPr/>
        </p:nvSpPr>
        <p:spPr>
          <a:xfrm>
            <a:off x="3958697" y="385881"/>
            <a:ext cx="1820333" cy="1236133"/>
          </a:xfrm>
          <a:prstGeom prst="wedgeRoundRectCallout">
            <a:avLst>
              <a:gd name="adj1" fmla="val -64088"/>
              <a:gd name="adj2" fmla="val 13715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Incluimos </a:t>
            </a:r>
            <a:r>
              <a:rPr lang="es-PE" sz="1400" dirty="0" smtClean="0"/>
              <a:t>la función del </a:t>
            </a:r>
            <a:r>
              <a:rPr lang="es-PE" sz="1400" dirty="0" err="1" smtClean="0"/>
              <a:t>controller</a:t>
            </a:r>
            <a:r>
              <a:rPr lang="es-PE" sz="1400" dirty="0" smtClean="0"/>
              <a:t> en </a:t>
            </a:r>
            <a:r>
              <a:rPr lang="es-PE" sz="1400" dirty="0" smtClean="0"/>
              <a:t>un archivo JavaScript</a:t>
            </a:r>
            <a:endParaRPr lang="es-PE" sz="1400" dirty="0"/>
          </a:p>
        </p:txBody>
      </p:sp>
      <p:sp>
        <p:nvSpPr>
          <p:cNvPr id="6" name="Llamada rectangular redondeada 5"/>
          <p:cNvSpPr/>
          <p:nvPr/>
        </p:nvSpPr>
        <p:spPr>
          <a:xfrm>
            <a:off x="631823" y="5149553"/>
            <a:ext cx="1820333" cy="1236133"/>
          </a:xfrm>
          <a:prstGeom prst="wedgeRoundRectCallout">
            <a:avLst>
              <a:gd name="adj1" fmla="val 63354"/>
              <a:gd name="adj2" fmla="val -19571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Creamos nuestro modelo dentro del </a:t>
            </a:r>
            <a:r>
              <a:rPr lang="es-PE" sz="1400" b="1" dirty="0" err="1" smtClean="0">
                <a:solidFill>
                  <a:srgbClr val="FFFF00"/>
                </a:solidFill>
              </a:rPr>
              <a:t>scope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7" name="Llamada rectangular redondeada 6"/>
          <p:cNvSpPr/>
          <p:nvPr/>
        </p:nvSpPr>
        <p:spPr>
          <a:xfrm>
            <a:off x="4940830" y="4853219"/>
            <a:ext cx="1820333" cy="1236133"/>
          </a:xfrm>
          <a:prstGeom prst="wedgeRoundRectCallout">
            <a:avLst>
              <a:gd name="adj1" fmla="val -45948"/>
              <a:gd name="adj2" fmla="val -125171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Este modelo contiene 3 atributos: nombre, teléfono y </a:t>
            </a:r>
          </a:p>
          <a:p>
            <a:pPr algn="ctr"/>
            <a:r>
              <a:rPr lang="es-PE" sz="1400" dirty="0" smtClean="0"/>
              <a:t>curso</a:t>
            </a:r>
            <a:endParaRPr lang="es-PE" sz="1400" dirty="0"/>
          </a:p>
        </p:txBody>
      </p:sp>
      <p:sp>
        <p:nvSpPr>
          <p:cNvPr id="8" name="Rectángulo 7"/>
          <p:cNvSpPr/>
          <p:nvPr/>
        </p:nvSpPr>
        <p:spPr>
          <a:xfrm>
            <a:off x="2987475" y="2641600"/>
            <a:ext cx="720925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5278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692" y="1213908"/>
            <a:ext cx="7805891" cy="37475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Llamada rectangular redondeada 5"/>
          <p:cNvSpPr/>
          <p:nvPr/>
        </p:nvSpPr>
        <p:spPr>
          <a:xfrm>
            <a:off x="885823" y="5217286"/>
            <a:ext cx="1820333" cy="1236133"/>
          </a:xfrm>
          <a:prstGeom prst="wedgeRoundRectCallout">
            <a:avLst>
              <a:gd name="adj1" fmla="val 122423"/>
              <a:gd name="adj2" fmla="val -9571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Llamado a nuestros script en nuestra carpeta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19276" y="3217332"/>
            <a:ext cx="720925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Llamada rectangular redondeada 7"/>
          <p:cNvSpPr/>
          <p:nvPr/>
        </p:nvSpPr>
        <p:spPr>
          <a:xfrm>
            <a:off x="5309470" y="171152"/>
            <a:ext cx="1820333" cy="1236133"/>
          </a:xfrm>
          <a:prstGeom prst="wedgeRoundRectCallout">
            <a:avLst>
              <a:gd name="adj1" fmla="val -115717"/>
              <a:gd name="adj2" fmla="val 191952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Muestra la lista de Alumnos registrados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9" name="Llamada rectangular redondeada 8"/>
          <p:cNvSpPr/>
          <p:nvPr/>
        </p:nvSpPr>
        <p:spPr>
          <a:xfrm>
            <a:off x="9212416" y="2097094"/>
            <a:ext cx="1820333" cy="1236133"/>
          </a:xfrm>
          <a:prstGeom prst="wedgeRoundRectCallout">
            <a:avLst>
              <a:gd name="adj1" fmla="val -245484"/>
              <a:gd name="adj2" fmla="val 46747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Llama alumno por alumno de toda la lista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92486" y="3217332"/>
            <a:ext cx="1361646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32" y="7274579"/>
            <a:ext cx="47244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54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039 -0.800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68644" y="370343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FILTERS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516467" y="5513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latin typeface="Century Gothic" panose="020B0502020202020204" pitchFamily="34" charset="0"/>
              </a:rPr>
              <a:t>EJEMPLO 4:</a:t>
            </a:r>
            <a:endParaRPr lang="es-PE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950508"/>
            <a:ext cx="7877175" cy="3752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6602743" y="3920065"/>
            <a:ext cx="1601457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Llamada ovalada 5"/>
          <p:cNvSpPr/>
          <p:nvPr/>
        </p:nvSpPr>
        <p:spPr>
          <a:xfrm>
            <a:off x="9060920" y="832008"/>
            <a:ext cx="2572280" cy="1913467"/>
          </a:xfrm>
          <a:prstGeom prst="wedgeEllipseCallout">
            <a:avLst>
              <a:gd name="adj1" fmla="val -140035"/>
              <a:gd name="adj2" fmla="val 1147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..</a:t>
            </a:r>
            <a:r>
              <a:rPr lang="es-PE" sz="3600" b="1" dirty="0" smtClean="0">
                <a:solidFill>
                  <a:schemeClr val="tx1"/>
                </a:solidFill>
              </a:rPr>
              <a:t>|</a:t>
            </a:r>
            <a:r>
              <a:rPr lang="es-PE" sz="2400" b="1" dirty="0" err="1" smtClean="0">
                <a:solidFill>
                  <a:schemeClr val="tx1"/>
                </a:solidFill>
              </a:rPr>
              <a:t>orderBy</a:t>
            </a:r>
            <a:r>
              <a:rPr lang="es-PE" sz="2400" b="1" dirty="0" smtClean="0">
                <a:solidFill>
                  <a:schemeClr val="tx1"/>
                </a:solidFill>
              </a:rPr>
              <a:t>..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7187" y="4151856"/>
            <a:ext cx="1149213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Llamada rectangular redondeada 7"/>
          <p:cNvSpPr/>
          <p:nvPr/>
        </p:nvSpPr>
        <p:spPr>
          <a:xfrm>
            <a:off x="54074" y="3649684"/>
            <a:ext cx="1820333" cy="1236133"/>
          </a:xfrm>
          <a:prstGeom prst="wedgeRoundRectCallout">
            <a:avLst>
              <a:gd name="adj1" fmla="val 113586"/>
              <a:gd name="adj2" fmla="val -513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Se crea las clases nombre y curso para poder utilizar el filtro a base de éstas mismas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9" name="Llamada rectangular redondeada 8"/>
          <p:cNvSpPr/>
          <p:nvPr/>
        </p:nvSpPr>
        <p:spPr>
          <a:xfrm>
            <a:off x="9812867" y="3920065"/>
            <a:ext cx="1820333" cy="1236133"/>
          </a:xfrm>
          <a:prstGeom prst="wedgeRoundRectCallout">
            <a:avLst>
              <a:gd name="adj1" fmla="val -187344"/>
              <a:gd name="adj2" fmla="val -36130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Filtro para ordenar </a:t>
            </a:r>
            <a:r>
              <a:rPr lang="es-PE" sz="1400" dirty="0" smtClean="0"/>
              <a:t>alfabéticamente</a:t>
            </a:r>
            <a:endParaRPr lang="es-PE" sz="1400" b="1" dirty="0">
              <a:solidFill>
                <a:srgbClr val="FFFF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421" y="1689643"/>
            <a:ext cx="113061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99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99896 -0.0337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48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092112" y="357275"/>
            <a:ext cx="4564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FORMULARIO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49" y="2444750"/>
            <a:ext cx="7162800" cy="2781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Llamada con línea 3 (barra de énfasis) 8"/>
          <p:cNvSpPr/>
          <p:nvPr/>
        </p:nvSpPr>
        <p:spPr>
          <a:xfrm>
            <a:off x="2590801" y="1493619"/>
            <a:ext cx="4825999" cy="552608"/>
          </a:xfrm>
          <a:prstGeom prst="accentCallout3">
            <a:avLst>
              <a:gd name="adj1" fmla="val 49332"/>
              <a:gd name="adj2" fmla="val 208"/>
              <a:gd name="adj3" fmla="val 47861"/>
              <a:gd name="adj4" fmla="val -16492"/>
              <a:gd name="adj5" fmla="val 100000"/>
              <a:gd name="adj6" fmla="val -16667"/>
              <a:gd name="adj7" fmla="val 463847"/>
              <a:gd name="adj8" fmla="val 2571"/>
            </a:avLst>
          </a:prstGeom>
          <a:solidFill>
            <a:srgbClr val="CC0000"/>
          </a:solidFill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 el </a:t>
            </a:r>
            <a:r>
              <a:rPr lang="es-PE" dirty="0" err="1" smtClean="0"/>
              <a:t>html</a:t>
            </a:r>
            <a:r>
              <a:rPr lang="es-PE" dirty="0" smtClean="0"/>
              <a:t> se agrega en un espacio al final del listado, el código para el crear el formulario</a:t>
            </a:r>
            <a:endParaRPr lang="es-PE" dirty="0"/>
          </a:p>
        </p:txBody>
      </p:sp>
      <p:sp>
        <p:nvSpPr>
          <p:cNvPr id="12" name="Abrir corchete 11"/>
          <p:cNvSpPr/>
          <p:nvPr/>
        </p:nvSpPr>
        <p:spPr>
          <a:xfrm>
            <a:off x="2726267" y="3200400"/>
            <a:ext cx="397933" cy="1481666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3642921" y="4244989"/>
            <a:ext cx="700479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4409882" y="4244989"/>
            <a:ext cx="452239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3712908" y="3614675"/>
            <a:ext cx="1316292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Llamada rectangular redondeada 15"/>
          <p:cNvSpPr/>
          <p:nvPr/>
        </p:nvSpPr>
        <p:spPr>
          <a:xfrm>
            <a:off x="1104900" y="5188540"/>
            <a:ext cx="1820333" cy="1236133"/>
          </a:xfrm>
          <a:prstGeom prst="wedgeRoundRectCallout">
            <a:avLst>
              <a:gd name="adj1" fmla="val 109865"/>
              <a:gd name="adj2" fmla="val -10256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Directiva para función de dar </a:t>
            </a:r>
            <a:r>
              <a:rPr lang="es-PE" sz="1400" dirty="0" err="1" smtClean="0"/>
              <a:t>click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17" name="Llamada rectangular redondeada 16"/>
          <p:cNvSpPr/>
          <p:nvPr/>
        </p:nvSpPr>
        <p:spPr>
          <a:xfrm>
            <a:off x="8869890" y="5226050"/>
            <a:ext cx="1820333" cy="1236133"/>
          </a:xfrm>
          <a:prstGeom prst="wedgeRoundRectCallout">
            <a:avLst>
              <a:gd name="adj1" fmla="val -272926"/>
              <a:gd name="adj2" fmla="val -10393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Función de Guardar del </a:t>
            </a:r>
            <a:r>
              <a:rPr lang="es-PE" sz="1400" dirty="0" err="1" smtClean="0"/>
              <a:t>controller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18" name="Llamada rectangular redondeada 17"/>
          <p:cNvSpPr/>
          <p:nvPr/>
        </p:nvSpPr>
        <p:spPr>
          <a:xfrm>
            <a:off x="8502553" y="1627422"/>
            <a:ext cx="1820333" cy="1236133"/>
          </a:xfrm>
          <a:prstGeom prst="wedgeRoundRectCallout">
            <a:avLst>
              <a:gd name="adj1" fmla="val -236182"/>
              <a:gd name="adj2" fmla="val 113870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Barra de texto donde se escribirá los datos nuevos</a:t>
            </a:r>
            <a:endParaRPr lang="es-PE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04" y="2222500"/>
            <a:ext cx="9839325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Llamada con línea 3 (barra de énfasis) 4"/>
          <p:cNvSpPr/>
          <p:nvPr/>
        </p:nvSpPr>
        <p:spPr>
          <a:xfrm>
            <a:off x="1879602" y="486085"/>
            <a:ext cx="9059331" cy="552608"/>
          </a:xfrm>
          <a:prstGeom prst="accentCallout3">
            <a:avLst>
              <a:gd name="adj1" fmla="val 49332"/>
              <a:gd name="adj2" fmla="val 208"/>
              <a:gd name="adj3" fmla="val 47861"/>
              <a:gd name="adj4" fmla="val -16492"/>
              <a:gd name="adj5" fmla="val 340544"/>
              <a:gd name="adj6" fmla="val -16141"/>
              <a:gd name="adj7" fmla="val 670422"/>
              <a:gd name="adj8" fmla="val -6652"/>
            </a:avLst>
          </a:prstGeom>
          <a:solidFill>
            <a:srgbClr val="CC0000"/>
          </a:solidFill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Y en el archivo JS se describe la función o método de guardar, dentro de la función </a:t>
            </a:r>
            <a:r>
              <a:rPr lang="es-PE" dirty="0" err="1" smtClean="0"/>
              <a:t>Controller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6" name="Abrir corchete 5"/>
          <p:cNvSpPr/>
          <p:nvPr/>
        </p:nvSpPr>
        <p:spPr>
          <a:xfrm>
            <a:off x="1290637" y="3823062"/>
            <a:ext cx="397933" cy="676123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770854" y="4045227"/>
            <a:ext cx="370279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Llamada rectangular redondeada 7"/>
          <p:cNvSpPr/>
          <p:nvPr/>
        </p:nvSpPr>
        <p:spPr>
          <a:xfrm>
            <a:off x="3983567" y="5239340"/>
            <a:ext cx="1820333" cy="1236133"/>
          </a:xfrm>
          <a:prstGeom prst="wedgeRoundRectCallout">
            <a:avLst>
              <a:gd name="adj1" fmla="val -102228"/>
              <a:gd name="adj2" fmla="val -123801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Es el código que se utiliza para añadir nuevos datos</a:t>
            </a:r>
            <a:endParaRPr lang="es-PE" sz="1400" b="1" dirty="0">
              <a:solidFill>
                <a:srgbClr val="FFFF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36" y="7118307"/>
            <a:ext cx="9293225" cy="4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3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638 -0.852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4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866" y="276419"/>
            <a:ext cx="10515600" cy="1325563"/>
          </a:xfrm>
        </p:spPr>
        <p:txBody>
          <a:bodyPr/>
          <a:lstStyle/>
          <a:p>
            <a:r>
              <a:rPr lang="es-PE" b="1" dirty="0" smtClean="0">
                <a:latin typeface="Century Gothic" panose="020B0502020202020204" pitchFamily="34" charset="0"/>
              </a:rPr>
              <a:t>EJEMPLO 5: </a:t>
            </a:r>
            <a:endParaRPr lang="es-PE" b="1" dirty="0"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40201" y="328809"/>
            <a:ext cx="7252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MOSTRAR Y OCULTAR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58" y="2714624"/>
            <a:ext cx="7524750" cy="1733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ángulo 5"/>
          <p:cNvSpPr/>
          <p:nvPr/>
        </p:nvSpPr>
        <p:spPr>
          <a:xfrm>
            <a:off x="2838587" y="3581399"/>
            <a:ext cx="658146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302387" y="3349608"/>
            <a:ext cx="590413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387987" y="3349607"/>
            <a:ext cx="810546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011333" y="3349606"/>
            <a:ext cx="1058334" cy="231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Llamada rectangular redondeada 9"/>
          <p:cNvSpPr/>
          <p:nvPr/>
        </p:nvSpPr>
        <p:spPr>
          <a:xfrm>
            <a:off x="2019868" y="5262366"/>
            <a:ext cx="1820333" cy="748968"/>
          </a:xfrm>
          <a:prstGeom prst="wedgeRoundRectCallout">
            <a:avLst>
              <a:gd name="adj1" fmla="val 18237"/>
              <a:gd name="adj2" fmla="val -23498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Directiva de Mostrar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11" name="Llamada rectangular redondeada 10"/>
          <p:cNvSpPr/>
          <p:nvPr/>
        </p:nvSpPr>
        <p:spPr>
          <a:xfrm>
            <a:off x="6011333" y="5499599"/>
            <a:ext cx="1820333" cy="748968"/>
          </a:xfrm>
          <a:prstGeom prst="wedgeRoundRectCallout">
            <a:avLst>
              <a:gd name="adj1" fmla="val -67345"/>
              <a:gd name="adj2" fmla="val -301681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Directiva de Ocultar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12" name="Llamada rectangular redondeada 11"/>
          <p:cNvSpPr/>
          <p:nvPr/>
        </p:nvSpPr>
        <p:spPr>
          <a:xfrm>
            <a:off x="4687426" y="1473363"/>
            <a:ext cx="1820333" cy="748968"/>
          </a:xfrm>
          <a:prstGeom prst="wedgeRoundRectCallout">
            <a:avLst>
              <a:gd name="adj1" fmla="val -40832"/>
              <a:gd name="adj2" fmla="val 19684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Propiedad del </a:t>
            </a:r>
            <a:r>
              <a:rPr lang="es-PE" sz="1400" dirty="0" err="1" smtClean="0"/>
              <a:t>controller</a:t>
            </a:r>
            <a:r>
              <a:rPr lang="es-PE" sz="1400" dirty="0" smtClean="0"/>
              <a:t> para mostrar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13" name="Llamada rectangular redondeada 12"/>
          <p:cNvSpPr/>
          <p:nvPr/>
        </p:nvSpPr>
        <p:spPr>
          <a:xfrm>
            <a:off x="8280987" y="1473363"/>
            <a:ext cx="1820333" cy="748968"/>
          </a:xfrm>
          <a:prstGeom prst="wedgeRoundRectCallout">
            <a:avLst>
              <a:gd name="adj1" fmla="val -118041"/>
              <a:gd name="adj2" fmla="val 19910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Modelo Visibilidad </a:t>
            </a:r>
            <a:r>
              <a:rPr lang="es-PE" sz="1400" dirty="0" smtClean="0"/>
              <a:t>en modo </a:t>
            </a:r>
            <a:r>
              <a:rPr lang="es-PE" sz="1400" dirty="0" err="1" smtClean="0"/>
              <a:t>boolean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16000" y="1634594"/>
            <a:ext cx="1693333" cy="602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 EL 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1854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90739" y="522743"/>
            <a:ext cx="828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¿Qué es un Framework?</a:t>
            </a:r>
            <a:endParaRPr lang="es-ES" sz="54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2056" name="Picture 8" descr="https://media.licdn.com/mpr/mpr/shrinknp_400_400/AAEAAQAAAAAAAAdjAAAAJDNhMTU0OTEyLWMyZmYtNDNiOS1iNzRmLTE0MWRhMzBjYWZlN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7" y="2264763"/>
            <a:ext cx="4084653" cy="3353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mundo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10" y="1766923"/>
            <a:ext cx="2682240" cy="26822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programad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500" y="1957582"/>
            <a:ext cx="4087672" cy="230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computadora dedo arrib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74" y="4679477"/>
            <a:ext cx="1908180" cy="15779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7455560" y="4907240"/>
            <a:ext cx="4491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Desarrollo fácil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486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2" y="1831975"/>
            <a:ext cx="9744075" cy="3143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348452" y="2355426"/>
            <a:ext cx="2664747" cy="4148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redondeado 5"/>
          <p:cNvSpPr/>
          <p:nvPr/>
        </p:nvSpPr>
        <p:spPr>
          <a:xfrm>
            <a:off x="745067" y="516994"/>
            <a:ext cx="1693333" cy="602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 EL .JS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1272252" y="3108677"/>
            <a:ext cx="2114415" cy="345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272252" y="3592512"/>
            <a:ext cx="2740947" cy="6746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Llamada rectangular redondeada 8"/>
          <p:cNvSpPr/>
          <p:nvPr/>
        </p:nvSpPr>
        <p:spPr>
          <a:xfrm>
            <a:off x="4250266" y="818179"/>
            <a:ext cx="2446867" cy="748968"/>
          </a:xfrm>
          <a:prstGeom prst="wedgeRoundRectCallout">
            <a:avLst>
              <a:gd name="adj1" fmla="val -61298"/>
              <a:gd name="adj2" fmla="val 190062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Cada vez que se guarde un contacto desaparezca la barra</a:t>
            </a:r>
            <a:endParaRPr lang="es-PE" sz="1400" b="1" dirty="0">
              <a:solidFill>
                <a:srgbClr val="FFFF00"/>
              </a:solidFill>
            </a:endParaRPr>
          </a:p>
        </p:txBody>
      </p:sp>
      <p:sp>
        <p:nvSpPr>
          <p:cNvPr id="10" name="Llamada rectangular redondeada 9"/>
          <p:cNvSpPr/>
          <p:nvPr/>
        </p:nvSpPr>
        <p:spPr>
          <a:xfrm>
            <a:off x="5338801" y="5414766"/>
            <a:ext cx="1820333" cy="748968"/>
          </a:xfrm>
          <a:prstGeom prst="wedgeRoundRectCallout">
            <a:avLst>
              <a:gd name="adj1" fmla="val -121763"/>
              <a:gd name="adj2" fmla="val -24402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Función </a:t>
            </a:r>
            <a:r>
              <a:rPr lang="es-PE" sz="1400" dirty="0" smtClean="0"/>
              <a:t>de mostrarse (true) y ocultarse (false)</a:t>
            </a:r>
            <a:endParaRPr lang="es-PE" sz="1400" b="1" dirty="0">
              <a:solidFill>
                <a:srgbClr val="FFFF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85110" y="2076793"/>
            <a:ext cx="5308216" cy="250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8439" y="1758949"/>
            <a:ext cx="5237820" cy="3289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868876" y="-1092200"/>
            <a:ext cx="82825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9782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45938 -0.0053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00182 0.5652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-0.46823 0.007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1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Century Gothic" panose="020B0502020202020204" pitchFamily="34" charset="0"/>
              </a:rPr>
              <a:t>CONCLUSIONES</a:t>
            </a:r>
            <a:endParaRPr lang="es-PE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sz="3600" b="1" dirty="0" err="1" smtClean="0"/>
              <a:t>AngularJS</a:t>
            </a:r>
            <a:r>
              <a:rPr lang="es-PE" sz="3600" b="1" dirty="0" smtClean="0"/>
              <a:t> es una de los mejores y más conocidos </a:t>
            </a:r>
            <a:r>
              <a:rPr lang="es-PE" sz="3600" b="1" dirty="0" err="1" smtClean="0"/>
              <a:t>Frameworks</a:t>
            </a:r>
            <a:r>
              <a:rPr lang="es-PE" sz="3600" b="1" dirty="0" smtClean="0"/>
              <a:t> MVC que existen en el mundo del Desarrollo Web, hecho para usuarios ya sean personas o empresas que necesiten una pagina web que se base en la recopilación y flujo de datos sin necesidad de la sobre extensión de código, ni de más páginas.</a:t>
            </a:r>
            <a:endParaRPr lang="es-PE" sz="3600" b="1" dirty="0"/>
          </a:p>
        </p:txBody>
      </p:sp>
    </p:spTree>
    <p:extLst>
      <p:ext uri="{BB962C8B-B14F-4D97-AF65-F5344CB8AC3E}">
        <p14:creationId xmlns:p14="http://schemas.microsoft.com/office/powerpoint/2010/main" val="3543498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99105" y="2630942"/>
            <a:ext cx="3289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065493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37160" y="370343"/>
            <a:ext cx="8691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Framework de JavaScript</a:t>
            </a:r>
            <a:endParaRPr lang="es-ES" sz="54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5" y="1429932"/>
            <a:ext cx="1181100" cy="1400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61" y="4208832"/>
            <a:ext cx="1171575" cy="13144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884" y="5456606"/>
            <a:ext cx="3114675" cy="8858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473" y="5589956"/>
            <a:ext cx="2162175" cy="7524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559" y="4572846"/>
            <a:ext cx="2371725" cy="676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711" y="3139906"/>
            <a:ext cx="1371600" cy="990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2251" y="1634508"/>
            <a:ext cx="2409825" cy="10287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73" y="2963923"/>
            <a:ext cx="1552575" cy="942975"/>
          </a:xfrm>
          <a:prstGeom prst="rect">
            <a:avLst/>
          </a:prstGeom>
        </p:spPr>
      </p:pic>
      <p:pic>
        <p:nvPicPr>
          <p:cNvPr id="2050" name="Picture 2" descr="Resultado de imagen para angular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35" y="1268994"/>
            <a:ext cx="3980125" cy="39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51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94280" y="385690"/>
            <a:ext cx="808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M</a:t>
            </a:r>
            <a:endParaRPr lang="es-ES" sz="54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8" name="Picture 2" descr="Resultado de imagen para angular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493" y="1566153"/>
            <a:ext cx="1698524" cy="16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07" y="1826403"/>
            <a:ext cx="1438275" cy="14382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228" y="1858136"/>
            <a:ext cx="1400175" cy="14192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494" y="3824965"/>
            <a:ext cx="1190625" cy="838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334" y="5223452"/>
            <a:ext cx="1228725" cy="828675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 flipV="1">
            <a:off x="3595282" y="2561700"/>
            <a:ext cx="1782109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606119" y="2545540"/>
            <a:ext cx="1782109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 flipV="1">
            <a:off x="5980326" y="3098800"/>
            <a:ext cx="1" cy="7261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14" idx="0"/>
            <a:endCxn id="13" idx="2"/>
          </p:cNvCxnSpPr>
          <p:nvPr/>
        </p:nvCxnSpPr>
        <p:spPr>
          <a:xfrm flipH="1" flipV="1">
            <a:off x="6010807" y="4663165"/>
            <a:ext cx="8890" cy="56028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657366" y="390962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V</a:t>
            </a:r>
            <a:endParaRPr lang="es-ES" sz="54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319878" y="396234"/>
            <a:ext cx="724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C</a:t>
            </a:r>
            <a:endParaRPr lang="es-ES" sz="54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33" name="Conector recto de flecha 32"/>
          <p:cNvCxnSpPr>
            <a:endCxn id="13" idx="1"/>
          </p:cNvCxnSpPr>
          <p:nvPr/>
        </p:nvCxnSpPr>
        <p:spPr>
          <a:xfrm>
            <a:off x="3595282" y="3264678"/>
            <a:ext cx="1820212" cy="979387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endCxn id="13" idx="3"/>
          </p:cNvCxnSpPr>
          <p:nvPr/>
        </p:nvCxnSpPr>
        <p:spPr>
          <a:xfrm flipH="1">
            <a:off x="6606119" y="3277361"/>
            <a:ext cx="1782109" cy="9667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9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8223" y="370343"/>
            <a:ext cx="10129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¿Cuándo usar                        ?</a:t>
            </a:r>
            <a:endParaRPr lang="es-ES" sz="54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Imagen 4" descr="AngularJS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169" y="370343"/>
            <a:ext cx="4116963" cy="9642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1204232" y="1834358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latin typeface="Century Gothic" panose="020B0502020202020204" pitchFamily="34" charset="0"/>
              </a:rPr>
              <a:t>VISTAS</a:t>
            </a:r>
            <a:endParaRPr lang="es-PE" sz="2800" b="1" dirty="0">
              <a:latin typeface="Century Gothic" panose="020B0502020202020204" pitchFamily="34" charset="0"/>
            </a:endParaRPr>
          </a:p>
        </p:txBody>
      </p:sp>
      <p:sp>
        <p:nvSpPr>
          <p:cNvPr id="8" name="Flecha abajo 7"/>
          <p:cNvSpPr/>
          <p:nvPr/>
        </p:nvSpPr>
        <p:spPr>
          <a:xfrm rot="16200000">
            <a:off x="2702732" y="1775993"/>
            <a:ext cx="564205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3439433" y="1875344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latin typeface="Century Gothic" panose="020B0502020202020204" pitchFamily="34" charset="0"/>
              </a:rPr>
              <a:t>DATOS</a:t>
            </a:r>
            <a:endParaRPr lang="es-PE" sz="2800" b="1" dirty="0">
              <a:latin typeface="Century Gothic" panose="020B0502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70228" y="1834358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 smtClean="0">
                <a:latin typeface="Century Gothic" panose="020B0502020202020204" pitchFamily="34" charset="0"/>
              </a:rPr>
              <a:t>SINGLE PAGE APPS</a:t>
            </a:r>
            <a:endParaRPr lang="es-PE" sz="36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Resultado de imagen para single page a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1" y="2644263"/>
            <a:ext cx="5238750" cy="2571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268" y="2812743"/>
            <a:ext cx="2705100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897" y="2812743"/>
            <a:ext cx="2696785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uadroTexto 11"/>
          <p:cNvSpPr txBox="1"/>
          <p:nvPr/>
        </p:nvSpPr>
        <p:spPr>
          <a:xfrm>
            <a:off x="8524592" y="4181318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 smtClean="0">
                <a:latin typeface="Century Gothic" panose="020B0502020202020204" pitchFamily="34" charset="0"/>
              </a:rPr>
              <a:t>VS.</a:t>
            </a:r>
            <a:endParaRPr lang="es-PE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93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39813" y="370343"/>
            <a:ext cx="9286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¿Cómo usar                        ?</a:t>
            </a:r>
            <a:endParaRPr lang="es-ES" sz="54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Imagen 4" descr="AngularJS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969" y="370343"/>
            <a:ext cx="4116963" cy="964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129" y="1628478"/>
            <a:ext cx="3141616" cy="2173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473" y="1880293"/>
            <a:ext cx="4275318" cy="1547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59" y="4468840"/>
            <a:ext cx="506730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Flecha derecha 9"/>
          <p:cNvSpPr/>
          <p:nvPr/>
        </p:nvSpPr>
        <p:spPr>
          <a:xfrm>
            <a:off x="3194319" y="2463800"/>
            <a:ext cx="336281" cy="414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derecha 10"/>
          <p:cNvSpPr/>
          <p:nvPr/>
        </p:nvSpPr>
        <p:spPr>
          <a:xfrm>
            <a:off x="7077825" y="2462497"/>
            <a:ext cx="336281" cy="414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curvada hacia la izquierda 11"/>
          <p:cNvSpPr/>
          <p:nvPr/>
        </p:nvSpPr>
        <p:spPr>
          <a:xfrm rot="1446947">
            <a:off x="9038048" y="3119600"/>
            <a:ext cx="924668" cy="26984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85" y="1665548"/>
            <a:ext cx="2812269" cy="2008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ángulo 13"/>
          <p:cNvSpPr/>
          <p:nvPr/>
        </p:nvSpPr>
        <p:spPr>
          <a:xfrm>
            <a:off x="-185074" y="3919254"/>
            <a:ext cx="35475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/>
                <a:solidFill>
                  <a:srgbClr val="CC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1ra</a:t>
            </a:r>
            <a:r>
              <a:rPr lang="es-ES" sz="4000" b="1" cap="none" spc="0" dirty="0" smtClean="0">
                <a:ln/>
                <a:solidFill>
                  <a:srgbClr val="CC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. Forma:</a:t>
            </a:r>
          </a:p>
        </p:txBody>
      </p:sp>
    </p:spTree>
    <p:extLst>
      <p:ext uri="{BB962C8B-B14F-4D97-AF65-F5344CB8AC3E}">
        <p14:creationId xmlns:p14="http://schemas.microsoft.com/office/powerpoint/2010/main" val="156241039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912" y="364076"/>
            <a:ext cx="4826316" cy="359977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95" y="4346556"/>
            <a:ext cx="752475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Flecha curvada hacia la izquierda 12"/>
          <p:cNvSpPr/>
          <p:nvPr/>
        </p:nvSpPr>
        <p:spPr>
          <a:xfrm>
            <a:off x="8986154" y="2335587"/>
            <a:ext cx="924668" cy="26984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0" y="941937"/>
            <a:ext cx="35475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/>
                <a:solidFill>
                  <a:srgbClr val="CC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2da. Forma:</a:t>
            </a:r>
          </a:p>
        </p:txBody>
      </p:sp>
    </p:spTree>
    <p:extLst>
      <p:ext uri="{BB962C8B-B14F-4D97-AF65-F5344CB8AC3E}">
        <p14:creationId xmlns:p14="http://schemas.microsoft.com/office/powerpoint/2010/main" val="39851572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57589" y="261011"/>
            <a:ext cx="3855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Gothic" panose="020B0502020202020204" pitchFamily="34" charset="0"/>
              </a:rPr>
              <a:t>DIRECTIVES</a:t>
            </a:r>
            <a:endParaRPr lang="es-ES" sz="54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58635" y="1747606"/>
            <a:ext cx="2544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n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g</a:t>
            </a:r>
            <a:r>
              <a:rPr lang="es-E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-app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Rockwell" panose="020606030202050204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70" y="1456796"/>
            <a:ext cx="5419725" cy="828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70" y="2412854"/>
            <a:ext cx="5419725" cy="790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ángulo 6"/>
          <p:cNvSpPr/>
          <p:nvPr/>
        </p:nvSpPr>
        <p:spPr>
          <a:xfrm>
            <a:off x="703346" y="4583939"/>
            <a:ext cx="4655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n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g-controller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Rockwell" panose="020606030202050204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420" y="4107392"/>
            <a:ext cx="4600575" cy="1876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3151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51942" y="1019472"/>
            <a:ext cx="3448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n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g-model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Rockwell" panose="020606030202050204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6" y="516467"/>
            <a:ext cx="3895725" cy="228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ángulo 5"/>
          <p:cNvSpPr/>
          <p:nvPr/>
        </p:nvSpPr>
        <p:spPr>
          <a:xfrm>
            <a:off x="2283609" y="4211935"/>
            <a:ext cx="2985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n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ckwell" panose="02060603020205020403" pitchFamily="18" charset="0"/>
              </a:rPr>
              <a:t>g-click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Rockwell" panose="02060603020205020403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3" y="3568700"/>
            <a:ext cx="4514850" cy="2209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331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</TotalTime>
  <Words>396</Words>
  <Application>Microsoft Office PowerPoint</Application>
  <PresentationFormat>Panorámica</PresentationFormat>
  <Paragraphs>72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Baskerville Old Face</vt:lpstr>
      <vt:lpstr>Calibri</vt:lpstr>
      <vt:lpstr>Calibri Light</vt:lpstr>
      <vt:lpstr>Century Gothic</vt:lpstr>
      <vt:lpstr>Rockwell</vt:lpstr>
      <vt:lpstr>Wingdings</vt:lpstr>
      <vt:lpstr>Tema de Office</vt:lpstr>
      <vt:lpstr>Framework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1:</vt:lpstr>
      <vt:lpstr>Presentación de PowerPoint</vt:lpstr>
      <vt:lpstr>EJEMPLO 3:</vt:lpstr>
      <vt:lpstr>Presentación de PowerPoint</vt:lpstr>
      <vt:lpstr>Presentación de PowerPoint</vt:lpstr>
      <vt:lpstr>Presentación de PowerPoint</vt:lpstr>
      <vt:lpstr>Presentación de PowerPoint</vt:lpstr>
      <vt:lpstr>EJEMPLO 5: </vt:lpstr>
      <vt:lpstr>Presentación de PowerPoint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ANGULAR.JS</dc:title>
  <dc:creator>Renzo de Jesùs</dc:creator>
  <cp:lastModifiedBy>Renzo de Jesùs</cp:lastModifiedBy>
  <cp:revision>92</cp:revision>
  <dcterms:created xsi:type="dcterms:W3CDTF">2017-01-29T02:07:50Z</dcterms:created>
  <dcterms:modified xsi:type="dcterms:W3CDTF">2017-02-04T04:48:22Z</dcterms:modified>
</cp:coreProperties>
</file>