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Share Tech" panose="020B0604020202020204" charset="0"/>
      <p:regular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Advent Pro SemiBold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8AD7AF-54DC-4C35-833F-D47D359CC8E0}">
  <a:tblStyle styleId="{988AD7AF-54DC-4C35-833F-D47D359CC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3e37e8ea91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3e37e8ea91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3e37e8ea91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3e37e8ea91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3e37e8ea9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3e37e8ea9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3e4de88a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3e4de88a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3e52631bf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3e52631bf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3e37e8ea91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3e37e8ea91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FE: Extracción o descubrimiento de características a partir del dataset inicial. El objetivo es utilizar estas características adicionales para mejorar la calidad de los resultados de un proceso de aprendizaje automático.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TS: Armado de particiones para entrenamiento, validación y testo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HT: Utilización del dataset de entrenamiento para búsqueda de hiperparámetros optimos del algoritmo LightGBM. La búsqueda se realiza mediante optimización bayesiana.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ZZ: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3e52631bf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3e52631bf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FE: Extracción o descubrimiento de características a partir del dataset inicial. El objetivo es utilizar estas características adicionales para mejorar la calidad de los resultados de un proceso de aprendizaje automático.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TS: Armado de particiones para entrenamiento, validación y testo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HT: Utilización del dataset de entrenamiento para búsqueda de hiperparámetros optimos del algoritmo LightGBM. La búsqueda se realiza mediante optimización bayesiana.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ZZ: 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Enero y febrero se quitan del entrenamiento bayesiana y final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 y junio no son considerados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3e52631bfc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3e52631bfc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Enero y febrero se quitan del entrenamiento bayesiana y final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 y junio no son considerados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3e52631bfc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3e52631bfc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el modelo presentado esperamos tener ganancias mayores a 21M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e37e8ea9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e37e8ea9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e37e8ea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e37e8ea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3e37e8ea91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3e37e8ea91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9" r:id="rId7"/>
    <p:sldLayoutId id="2147483662" r:id="rId8"/>
    <p:sldLayoutId id="2147483663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34140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Año 2020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12852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 DE </a:t>
            </a:r>
            <a:r>
              <a:rPr lang="en">
                <a:solidFill>
                  <a:schemeClr val="accent2"/>
                </a:solidFill>
              </a:rPr>
              <a:t>FIDELIZACIÓN</a:t>
            </a:r>
            <a:r>
              <a:rPr lang="en"/>
              <a:t> DE CLIENTES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98" y="1292095"/>
            <a:ext cx="5864799" cy="36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4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Movimientos en la caja de ahorro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600" y="1292100"/>
            <a:ext cx="5864799" cy="3632511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5"/>
          <p:cNvSpPr txBox="1">
            <a:spLocks noGrp="1"/>
          </p:cNvSpPr>
          <p:nvPr>
            <p:ph type="ctrTitle"/>
          </p:nvPr>
        </p:nvSpPr>
        <p:spPr>
          <a:xfrm>
            <a:off x="632775" y="406800"/>
            <a:ext cx="67509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Relación Monto Caja Paquete Premium / Monto acreditado por empleadores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6"/>
          <p:cNvSpPr txBox="1">
            <a:spLocks noGrp="1"/>
          </p:cNvSpPr>
          <p:nvPr>
            <p:ph type="ctrTitle"/>
          </p:nvPr>
        </p:nvSpPr>
        <p:spPr>
          <a:xfrm>
            <a:off x="2038248" y="1868575"/>
            <a:ext cx="3154200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dvent Pro SemiBold"/>
                <a:ea typeface="Advent Pro SemiBold"/>
                <a:cs typeface="Advent Pro SemiBold"/>
                <a:sym typeface="Advent Pro SemiBold"/>
              </a:rPr>
              <a:t>ESTRATEGÍAS DE FIDELIZACIÓN</a:t>
            </a:r>
            <a:endParaRPr sz="3100"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807" name="Google Shape;807;p3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9" name="Google Shape;809;p36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1" name="Google Shape;811;p36"/>
          <p:cNvCxnSpPr>
            <a:stCxn id="80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7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952957" y="2111850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RECOMENDACIÓN DE ACCIONES</a:t>
            </a:r>
            <a:endParaRPr/>
          </a:p>
        </p:txBody>
      </p:sp>
      <p:graphicFrame>
        <p:nvGraphicFramePr>
          <p:cNvPr id="819" name="Google Shape;819;p37"/>
          <p:cNvGraphicFramePr/>
          <p:nvPr/>
        </p:nvGraphicFramePr>
        <p:xfrm>
          <a:off x="952953" y="1415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{988AD7AF-54DC-4C35-833F-D47D359CC8E0}</a:tableStyleId>
              </a:tblPr>
              <a:tblGrid>
                <a:gridCol w="16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PERFIL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ACCIÓN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Perfil Alto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Analizar los criterios para selección de clientes VIP con el objetivo de poseer una mayor proporción de esta categoría en el perfil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Perfil Medio</a:t>
                      </a:r>
                      <a:endParaRPr sz="2000">
                        <a:solidFill>
                          <a:schemeClr val="accent6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Alianzas con sus empleadores para fidelizar los clientes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Perfil Bajo</a:t>
                      </a:r>
                      <a:endParaRPr sz="200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No se recomienda accionar sobre estos clientes ya que no aportan ganancias sustanciales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20" name="Google Shape;820;p37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821" name="Google Shape;821;p37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</a:t>
            </a:r>
            <a:r>
              <a:rPr lang="en">
                <a:solidFill>
                  <a:schemeClr val="accent3"/>
                </a:solidFill>
              </a:rPr>
              <a:t>GRACIAS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9"/>
          <p:cNvSpPr txBox="1">
            <a:spLocks noGrp="1"/>
          </p:cNvSpPr>
          <p:nvPr>
            <p:ph type="subTitle" idx="1"/>
          </p:nvPr>
        </p:nvSpPr>
        <p:spPr>
          <a:xfrm>
            <a:off x="2924250" y="34140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Año 2020</a:t>
            </a:r>
            <a:endParaRPr/>
          </a:p>
        </p:txBody>
      </p:sp>
      <p:sp>
        <p:nvSpPr>
          <p:cNvPr id="836" name="Google Shape;836;p39"/>
          <p:cNvSpPr txBox="1">
            <a:spLocks noGrp="1"/>
          </p:cNvSpPr>
          <p:nvPr>
            <p:ph type="ctrTitle"/>
          </p:nvPr>
        </p:nvSpPr>
        <p:spPr>
          <a:xfrm>
            <a:off x="1561650" y="886327"/>
            <a:ext cx="6020700" cy="24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DE ANÁLISIS PARA </a:t>
            </a:r>
            <a:r>
              <a:rPr lang="en">
                <a:solidFill>
                  <a:schemeClr val="accent2"/>
                </a:solidFill>
              </a:rPr>
              <a:t>FIDELIZACIÓN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37" name="Google Shape;837;p39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9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9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9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9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9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9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844" name="Google Shape;844;p39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9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847" name="Google Shape;847;p3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9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850" name="Google Shape;850;p3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39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9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9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856" name="Google Shape;856;p3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9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859" name="Google Shape;859;p39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0"/>
          <p:cNvSpPr/>
          <p:nvPr/>
        </p:nvSpPr>
        <p:spPr>
          <a:xfrm>
            <a:off x="960625" y="2358163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960625" y="33005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 sz="3000"/>
          </a:p>
        </p:txBody>
      </p:sp>
      <p:sp>
        <p:nvSpPr>
          <p:cNvPr id="869" name="Google Shape;869;p40"/>
          <p:cNvSpPr txBox="1">
            <a:spLocks noGrp="1"/>
          </p:cNvSpPr>
          <p:nvPr>
            <p:ph type="ctrTitle"/>
          </p:nvPr>
        </p:nvSpPr>
        <p:spPr>
          <a:xfrm>
            <a:off x="2073450" y="1260638"/>
            <a:ext cx="49971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DETERMINAR LOS CLIENTES PRÓXIMOS A DAR DE BAJA EL PAQUETE PREMIUM</a:t>
            </a:r>
            <a:endParaRPr sz="2200"/>
          </a:p>
        </p:txBody>
      </p:sp>
      <p:grpSp>
        <p:nvGrpSpPr>
          <p:cNvPr id="870" name="Google Shape;870;p40"/>
          <p:cNvGrpSpPr/>
          <p:nvPr/>
        </p:nvGrpSpPr>
        <p:grpSpPr>
          <a:xfrm>
            <a:off x="1026921" y="2457258"/>
            <a:ext cx="591292" cy="525741"/>
            <a:chOff x="5585861" y="2905929"/>
            <a:chExt cx="379764" cy="337684"/>
          </a:xfrm>
        </p:grpSpPr>
        <p:sp>
          <p:nvSpPr>
            <p:cNvPr id="871" name="Google Shape;871;p40"/>
            <p:cNvSpPr/>
            <p:nvPr/>
          </p:nvSpPr>
          <p:spPr>
            <a:xfrm>
              <a:off x="5609734" y="3198096"/>
              <a:ext cx="11395" cy="45517"/>
            </a:xfrm>
            <a:custGeom>
              <a:avLst/>
              <a:gdLst/>
              <a:ahLst/>
              <a:cxnLst/>
              <a:rect l="l" t="t" r="r" b="b"/>
              <a:pathLst>
                <a:path w="358" h="1430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lnTo>
                    <a:pt x="0" y="1251"/>
                  </a:lnTo>
                  <a:cubicBezTo>
                    <a:pt x="0" y="1334"/>
                    <a:pt x="72" y="1430"/>
                    <a:pt x="179" y="1430"/>
                  </a:cubicBezTo>
                  <a:cubicBezTo>
                    <a:pt x="286" y="1430"/>
                    <a:pt x="357" y="1358"/>
                    <a:pt x="357" y="1251"/>
                  </a:cubicBezTo>
                  <a:lnTo>
                    <a:pt x="357" y="180"/>
                  </a:lnTo>
                  <a:cubicBezTo>
                    <a:pt x="345" y="84"/>
                    <a:pt x="27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5585861" y="3048431"/>
              <a:ext cx="205431" cy="195182"/>
            </a:xfrm>
            <a:custGeom>
              <a:avLst/>
              <a:gdLst/>
              <a:ahLst/>
              <a:cxnLst/>
              <a:rect l="l" t="t" r="r" b="b"/>
              <a:pathLst>
                <a:path w="6454" h="6132" extrusionOk="0">
                  <a:moveTo>
                    <a:pt x="5965" y="964"/>
                  </a:moveTo>
                  <a:lnTo>
                    <a:pt x="6025" y="1238"/>
                  </a:lnTo>
                  <a:cubicBezTo>
                    <a:pt x="6048" y="1298"/>
                    <a:pt x="6025" y="1369"/>
                    <a:pt x="5977" y="1417"/>
                  </a:cubicBezTo>
                  <a:lnTo>
                    <a:pt x="5870" y="1512"/>
                  </a:lnTo>
                  <a:lnTo>
                    <a:pt x="5632" y="1274"/>
                  </a:lnTo>
                  <a:lnTo>
                    <a:pt x="5965" y="964"/>
                  </a:lnTo>
                  <a:close/>
                  <a:moveTo>
                    <a:pt x="1834" y="333"/>
                  </a:moveTo>
                  <a:cubicBezTo>
                    <a:pt x="2119" y="333"/>
                    <a:pt x="2405" y="452"/>
                    <a:pt x="2608" y="667"/>
                  </a:cubicBezTo>
                  <a:cubicBezTo>
                    <a:pt x="2822" y="869"/>
                    <a:pt x="2941" y="1167"/>
                    <a:pt x="2977" y="1488"/>
                  </a:cubicBezTo>
                  <a:cubicBezTo>
                    <a:pt x="2989" y="1595"/>
                    <a:pt x="3000" y="1738"/>
                    <a:pt x="3012" y="1905"/>
                  </a:cubicBezTo>
                  <a:cubicBezTo>
                    <a:pt x="2822" y="1584"/>
                    <a:pt x="2524" y="1345"/>
                    <a:pt x="2119" y="1214"/>
                  </a:cubicBezTo>
                  <a:cubicBezTo>
                    <a:pt x="1822" y="1115"/>
                    <a:pt x="1565" y="1107"/>
                    <a:pt x="1481" y="1107"/>
                  </a:cubicBezTo>
                  <a:cubicBezTo>
                    <a:pt x="1465" y="1107"/>
                    <a:pt x="1455" y="1107"/>
                    <a:pt x="1453" y="1107"/>
                  </a:cubicBezTo>
                  <a:cubicBezTo>
                    <a:pt x="1405" y="1107"/>
                    <a:pt x="1369" y="1131"/>
                    <a:pt x="1334" y="1167"/>
                  </a:cubicBezTo>
                  <a:lnTo>
                    <a:pt x="1024" y="1500"/>
                  </a:lnTo>
                  <a:cubicBezTo>
                    <a:pt x="953" y="1572"/>
                    <a:pt x="965" y="1679"/>
                    <a:pt x="1024" y="1750"/>
                  </a:cubicBezTo>
                  <a:cubicBezTo>
                    <a:pt x="1058" y="1784"/>
                    <a:pt x="1100" y="1799"/>
                    <a:pt x="1143" y="1799"/>
                  </a:cubicBezTo>
                  <a:cubicBezTo>
                    <a:pt x="1190" y="1799"/>
                    <a:pt x="1237" y="1781"/>
                    <a:pt x="1274" y="1750"/>
                  </a:cubicBezTo>
                  <a:lnTo>
                    <a:pt x="1548" y="1488"/>
                  </a:lnTo>
                  <a:cubicBezTo>
                    <a:pt x="1762" y="1500"/>
                    <a:pt x="2500" y="1572"/>
                    <a:pt x="2774" y="2203"/>
                  </a:cubicBezTo>
                  <a:cubicBezTo>
                    <a:pt x="2715" y="2643"/>
                    <a:pt x="2334" y="2988"/>
                    <a:pt x="1857" y="2988"/>
                  </a:cubicBezTo>
                  <a:cubicBezTo>
                    <a:pt x="1334" y="2988"/>
                    <a:pt x="905" y="2560"/>
                    <a:pt x="905" y="2036"/>
                  </a:cubicBezTo>
                  <a:cubicBezTo>
                    <a:pt x="905" y="1941"/>
                    <a:pt x="822" y="1857"/>
                    <a:pt x="726" y="1857"/>
                  </a:cubicBezTo>
                  <a:cubicBezTo>
                    <a:pt x="703" y="1857"/>
                    <a:pt x="679" y="1857"/>
                    <a:pt x="667" y="1869"/>
                  </a:cubicBezTo>
                  <a:cubicBezTo>
                    <a:pt x="679" y="1726"/>
                    <a:pt x="691" y="1595"/>
                    <a:pt x="703" y="1488"/>
                  </a:cubicBezTo>
                  <a:cubicBezTo>
                    <a:pt x="726" y="1167"/>
                    <a:pt x="857" y="869"/>
                    <a:pt x="1060" y="667"/>
                  </a:cubicBezTo>
                  <a:cubicBezTo>
                    <a:pt x="1274" y="452"/>
                    <a:pt x="1560" y="333"/>
                    <a:pt x="1834" y="333"/>
                  </a:cubicBezTo>
                  <a:close/>
                  <a:moveTo>
                    <a:pt x="607" y="2346"/>
                  </a:moveTo>
                  <a:cubicBezTo>
                    <a:pt x="679" y="2667"/>
                    <a:pt x="869" y="2929"/>
                    <a:pt x="1131" y="3108"/>
                  </a:cubicBezTo>
                  <a:lnTo>
                    <a:pt x="1131" y="3298"/>
                  </a:lnTo>
                  <a:cubicBezTo>
                    <a:pt x="798" y="3239"/>
                    <a:pt x="560" y="3155"/>
                    <a:pt x="417" y="3096"/>
                  </a:cubicBezTo>
                  <a:cubicBezTo>
                    <a:pt x="393" y="3096"/>
                    <a:pt x="417" y="3084"/>
                    <a:pt x="417" y="3084"/>
                  </a:cubicBezTo>
                  <a:cubicBezTo>
                    <a:pt x="488" y="2881"/>
                    <a:pt x="548" y="2619"/>
                    <a:pt x="607" y="2346"/>
                  </a:cubicBezTo>
                  <a:close/>
                  <a:moveTo>
                    <a:pt x="3120" y="2346"/>
                  </a:moveTo>
                  <a:cubicBezTo>
                    <a:pt x="3167" y="2584"/>
                    <a:pt x="3227" y="2810"/>
                    <a:pt x="3286" y="3000"/>
                  </a:cubicBezTo>
                  <a:lnTo>
                    <a:pt x="2977" y="3298"/>
                  </a:lnTo>
                  <a:cubicBezTo>
                    <a:pt x="2941" y="3334"/>
                    <a:pt x="2881" y="3358"/>
                    <a:pt x="2834" y="3358"/>
                  </a:cubicBezTo>
                  <a:lnTo>
                    <a:pt x="2786" y="3358"/>
                  </a:lnTo>
                  <a:cubicBezTo>
                    <a:pt x="2691" y="3358"/>
                    <a:pt x="2596" y="3274"/>
                    <a:pt x="2596" y="3167"/>
                  </a:cubicBezTo>
                  <a:lnTo>
                    <a:pt x="2596" y="3108"/>
                  </a:lnTo>
                  <a:cubicBezTo>
                    <a:pt x="2858" y="2929"/>
                    <a:pt x="3048" y="2667"/>
                    <a:pt x="3120" y="2346"/>
                  </a:cubicBezTo>
                  <a:close/>
                  <a:moveTo>
                    <a:pt x="2262" y="3274"/>
                  </a:moveTo>
                  <a:cubicBezTo>
                    <a:pt x="2274" y="3381"/>
                    <a:pt x="2334" y="3465"/>
                    <a:pt x="2393" y="3524"/>
                  </a:cubicBezTo>
                  <a:lnTo>
                    <a:pt x="2119" y="3774"/>
                  </a:lnTo>
                  <a:cubicBezTo>
                    <a:pt x="2048" y="3852"/>
                    <a:pt x="1953" y="3890"/>
                    <a:pt x="1856" y="3890"/>
                  </a:cubicBezTo>
                  <a:cubicBezTo>
                    <a:pt x="1759" y="3890"/>
                    <a:pt x="1661" y="3852"/>
                    <a:pt x="1584" y="3774"/>
                  </a:cubicBezTo>
                  <a:lnTo>
                    <a:pt x="1429" y="3631"/>
                  </a:lnTo>
                  <a:cubicBezTo>
                    <a:pt x="1453" y="3584"/>
                    <a:pt x="1465" y="3524"/>
                    <a:pt x="1465" y="3465"/>
                  </a:cubicBezTo>
                  <a:lnTo>
                    <a:pt x="1465" y="3274"/>
                  </a:lnTo>
                  <a:cubicBezTo>
                    <a:pt x="1584" y="3322"/>
                    <a:pt x="1727" y="3334"/>
                    <a:pt x="1857" y="3334"/>
                  </a:cubicBezTo>
                  <a:cubicBezTo>
                    <a:pt x="1988" y="3334"/>
                    <a:pt x="2119" y="3322"/>
                    <a:pt x="2262" y="3274"/>
                  </a:cubicBezTo>
                  <a:close/>
                  <a:moveTo>
                    <a:pt x="1857" y="0"/>
                  </a:moveTo>
                  <a:cubicBezTo>
                    <a:pt x="1072" y="0"/>
                    <a:pt x="429" y="619"/>
                    <a:pt x="369" y="1464"/>
                  </a:cubicBezTo>
                  <a:cubicBezTo>
                    <a:pt x="333" y="1810"/>
                    <a:pt x="214" y="2536"/>
                    <a:pt x="72" y="2941"/>
                  </a:cubicBezTo>
                  <a:cubicBezTo>
                    <a:pt x="0" y="3119"/>
                    <a:pt x="83" y="3310"/>
                    <a:pt x="262" y="3405"/>
                  </a:cubicBezTo>
                  <a:cubicBezTo>
                    <a:pt x="393" y="3465"/>
                    <a:pt x="595" y="3536"/>
                    <a:pt x="857" y="3596"/>
                  </a:cubicBezTo>
                  <a:lnTo>
                    <a:pt x="405" y="3822"/>
                  </a:lnTo>
                  <a:cubicBezTo>
                    <a:pt x="155" y="3941"/>
                    <a:pt x="12" y="4191"/>
                    <a:pt x="12" y="4477"/>
                  </a:cubicBezTo>
                  <a:lnTo>
                    <a:pt x="12" y="5953"/>
                  </a:lnTo>
                  <a:cubicBezTo>
                    <a:pt x="12" y="6036"/>
                    <a:pt x="83" y="6132"/>
                    <a:pt x="191" y="6132"/>
                  </a:cubicBezTo>
                  <a:cubicBezTo>
                    <a:pt x="274" y="6132"/>
                    <a:pt x="369" y="6048"/>
                    <a:pt x="369" y="5953"/>
                  </a:cubicBezTo>
                  <a:lnTo>
                    <a:pt x="369" y="4477"/>
                  </a:lnTo>
                  <a:cubicBezTo>
                    <a:pt x="369" y="4322"/>
                    <a:pt x="441" y="4191"/>
                    <a:pt x="572" y="4131"/>
                  </a:cubicBezTo>
                  <a:lnTo>
                    <a:pt x="1155" y="3834"/>
                  </a:lnTo>
                  <a:lnTo>
                    <a:pt x="1369" y="4024"/>
                  </a:lnTo>
                  <a:cubicBezTo>
                    <a:pt x="1512" y="4167"/>
                    <a:pt x="1691" y="4239"/>
                    <a:pt x="1869" y="4239"/>
                  </a:cubicBezTo>
                  <a:cubicBezTo>
                    <a:pt x="2048" y="4239"/>
                    <a:pt x="2238" y="4167"/>
                    <a:pt x="2381" y="4024"/>
                  </a:cubicBezTo>
                  <a:lnTo>
                    <a:pt x="2715" y="3691"/>
                  </a:lnTo>
                  <a:lnTo>
                    <a:pt x="2834" y="3691"/>
                  </a:lnTo>
                  <a:cubicBezTo>
                    <a:pt x="2977" y="3691"/>
                    <a:pt x="3108" y="3631"/>
                    <a:pt x="3215" y="3536"/>
                  </a:cubicBezTo>
                  <a:lnTo>
                    <a:pt x="5382" y="1488"/>
                  </a:lnTo>
                  <a:lnTo>
                    <a:pt x="5632" y="1738"/>
                  </a:lnTo>
                  <a:lnTo>
                    <a:pt x="2893" y="4477"/>
                  </a:lnTo>
                  <a:cubicBezTo>
                    <a:pt x="2715" y="4655"/>
                    <a:pt x="2631" y="4882"/>
                    <a:pt x="2631" y="5132"/>
                  </a:cubicBezTo>
                  <a:lnTo>
                    <a:pt x="2631" y="5929"/>
                  </a:lnTo>
                  <a:cubicBezTo>
                    <a:pt x="2631" y="6025"/>
                    <a:pt x="2703" y="6108"/>
                    <a:pt x="2810" y="6108"/>
                  </a:cubicBezTo>
                  <a:cubicBezTo>
                    <a:pt x="2893" y="6108"/>
                    <a:pt x="2989" y="6036"/>
                    <a:pt x="2989" y="5929"/>
                  </a:cubicBezTo>
                  <a:lnTo>
                    <a:pt x="2989" y="5132"/>
                  </a:lnTo>
                  <a:cubicBezTo>
                    <a:pt x="2989" y="4977"/>
                    <a:pt x="3048" y="4834"/>
                    <a:pt x="3155" y="4727"/>
                  </a:cubicBezTo>
                  <a:lnTo>
                    <a:pt x="6227" y="1643"/>
                  </a:lnTo>
                  <a:cubicBezTo>
                    <a:pt x="6370" y="1512"/>
                    <a:pt x="6429" y="1310"/>
                    <a:pt x="6382" y="1131"/>
                  </a:cubicBezTo>
                  <a:lnTo>
                    <a:pt x="6263" y="679"/>
                  </a:lnTo>
                  <a:lnTo>
                    <a:pt x="6382" y="572"/>
                  </a:lnTo>
                  <a:cubicBezTo>
                    <a:pt x="6453" y="512"/>
                    <a:pt x="6453" y="393"/>
                    <a:pt x="6382" y="321"/>
                  </a:cubicBezTo>
                  <a:cubicBezTo>
                    <a:pt x="6352" y="286"/>
                    <a:pt x="6307" y="268"/>
                    <a:pt x="6261" y="268"/>
                  </a:cubicBezTo>
                  <a:cubicBezTo>
                    <a:pt x="6215" y="268"/>
                    <a:pt x="6168" y="286"/>
                    <a:pt x="6132" y="321"/>
                  </a:cubicBezTo>
                  <a:lnTo>
                    <a:pt x="3572" y="2738"/>
                  </a:lnTo>
                  <a:cubicBezTo>
                    <a:pt x="3453" y="2322"/>
                    <a:pt x="3358" y="1750"/>
                    <a:pt x="3346" y="1464"/>
                  </a:cubicBezTo>
                  <a:cubicBezTo>
                    <a:pt x="3286" y="631"/>
                    <a:pt x="2643" y="0"/>
                    <a:pt x="1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5740078" y="2905929"/>
              <a:ext cx="225547" cy="189516"/>
            </a:xfrm>
            <a:custGeom>
              <a:avLst/>
              <a:gdLst/>
              <a:ahLst/>
              <a:cxnLst/>
              <a:rect l="l" t="t" r="r" b="b"/>
              <a:pathLst>
                <a:path w="7086" h="5954" extrusionOk="0">
                  <a:moveTo>
                    <a:pt x="549" y="0"/>
                  </a:moveTo>
                  <a:cubicBezTo>
                    <a:pt x="251" y="0"/>
                    <a:pt x="1" y="250"/>
                    <a:pt x="1" y="548"/>
                  </a:cubicBezTo>
                  <a:lnTo>
                    <a:pt x="1" y="5072"/>
                  </a:lnTo>
                  <a:cubicBezTo>
                    <a:pt x="1" y="5156"/>
                    <a:pt x="72" y="5251"/>
                    <a:pt x="180" y="5251"/>
                  </a:cubicBezTo>
                  <a:cubicBezTo>
                    <a:pt x="263" y="5251"/>
                    <a:pt x="358" y="5179"/>
                    <a:pt x="358" y="5072"/>
                  </a:cubicBezTo>
                  <a:lnTo>
                    <a:pt x="358" y="548"/>
                  </a:lnTo>
                  <a:cubicBezTo>
                    <a:pt x="358" y="441"/>
                    <a:pt x="441" y="357"/>
                    <a:pt x="549" y="357"/>
                  </a:cubicBezTo>
                  <a:lnTo>
                    <a:pt x="6537" y="357"/>
                  </a:lnTo>
                  <a:cubicBezTo>
                    <a:pt x="6645" y="357"/>
                    <a:pt x="6728" y="441"/>
                    <a:pt x="6728" y="548"/>
                  </a:cubicBezTo>
                  <a:lnTo>
                    <a:pt x="6728" y="5394"/>
                  </a:lnTo>
                  <a:cubicBezTo>
                    <a:pt x="6728" y="5501"/>
                    <a:pt x="6645" y="5596"/>
                    <a:pt x="6537" y="5596"/>
                  </a:cubicBezTo>
                  <a:lnTo>
                    <a:pt x="2108" y="5596"/>
                  </a:lnTo>
                  <a:cubicBezTo>
                    <a:pt x="2025" y="5596"/>
                    <a:pt x="1930" y="5668"/>
                    <a:pt x="1930" y="5775"/>
                  </a:cubicBezTo>
                  <a:cubicBezTo>
                    <a:pt x="1930" y="5870"/>
                    <a:pt x="2013" y="5953"/>
                    <a:pt x="2108" y="5953"/>
                  </a:cubicBezTo>
                  <a:lnTo>
                    <a:pt x="6537" y="5953"/>
                  </a:lnTo>
                  <a:cubicBezTo>
                    <a:pt x="6835" y="5953"/>
                    <a:pt x="7085" y="5691"/>
                    <a:pt x="7085" y="5394"/>
                  </a:cubicBezTo>
                  <a:lnTo>
                    <a:pt x="7085" y="548"/>
                  </a:lnTo>
                  <a:cubicBezTo>
                    <a:pt x="7085" y="238"/>
                    <a:pt x="6847" y="0"/>
                    <a:pt x="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793902" y="2928464"/>
              <a:ext cx="131553" cy="130598"/>
            </a:xfrm>
            <a:custGeom>
              <a:avLst/>
              <a:gdLst/>
              <a:ahLst/>
              <a:cxnLst/>
              <a:rect l="l" t="t" r="r" b="b"/>
              <a:pathLst>
                <a:path w="4133" h="4103" extrusionOk="0">
                  <a:moveTo>
                    <a:pt x="1870" y="757"/>
                  </a:moveTo>
                  <a:cubicBezTo>
                    <a:pt x="2227" y="757"/>
                    <a:pt x="2537" y="876"/>
                    <a:pt x="2811" y="1090"/>
                  </a:cubicBezTo>
                  <a:lnTo>
                    <a:pt x="1751" y="2150"/>
                  </a:lnTo>
                  <a:cubicBezTo>
                    <a:pt x="1679" y="2221"/>
                    <a:pt x="1679" y="2328"/>
                    <a:pt x="1751" y="2400"/>
                  </a:cubicBezTo>
                  <a:cubicBezTo>
                    <a:pt x="1775" y="2424"/>
                    <a:pt x="1822" y="2447"/>
                    <a:pt x="1870" y="2447"/>
                  </a:cubicBezTo>
                  <a:cubicBezTo>
                    <a:pt x="1918" y="2447"/>
                    <a:pt x="1953" y="2424"/>
                    <a:pt x="1989" y="2400"/>
                  </a:cubicBezTo>
                  <a:lnTo>
                    <a:pt x="2513" y="1876"/>
                  </a:lnTo>
                  <a:cubicBezTo>
                    <a:pt x="2584" y="1995"/>
                    <a:pt x="2632" y="2126"/>
                    <a:pt x="2632" y="2281"/>
                  </a:cubicBezTo>
                  <a:cubicBezTo>
                    <a:pt x="2632" y="2697"/>
                    <a:pt x="2287" y="3043"/>
                    <a:pt x="1870" y="3043"/>
                  </a:cubicBezTo>
                  <a:cubicBezTo>
                    <a:pt x="1453" y="3043"/>
                    <a:pt x="1108" y="2697"/>
                    <a:pt x="1108" y="2281"/>
                  </a:cubicBezTo>
                  <a:cubicBezTo>
                    <a:pt x="1108" y="1864"/>
                    <a:pt x="1453" y="1519"/>
                    <a:pt x="1870" y="1519"/>
                  </a:cubicBezTo>
                  <a:cubicBezTo>
                    <a:pt x="1953" y="1519"/>
                    <a:pt x="2049" y="1447"/>
                    <a:pt x="2049" y="1340"/>
                  </a:cubicBezTo>
                  <a:cubicBezTo>
                    <a:pt x="2049" y="1233"/>
                    <a:pt x="1977" y="1162"/>
                    <a:pt x="1870" y="1162"/>
                  </a:cubicBezTo>
                  <a:cubicBezTo>
                    <a:pt x="1263" y="1162"/>
                    <a:pt x="763" y="1650"/>
                    <a:pt x="763" y="2269"/>
                  </a:cubicBezTo>
                  <a:cubicBezTo>
                    <a:pt x="763" y="2876"/>
                    <a:pt x="1263" y="3364"/>
                    <a:pt x="1870" y="3364"/>
                  </a:cubicBezTo>
                  <a:cubicBezTo>
                    <a:pt x="2477" y="3364"/>
                    <a:pt x="2965" y="2876"/>
                    <a:pt x="2965" y="2269"/>
                  </a:cubicBezTo>
                  <a:cubicBezTo>
                    <a:pt x="2965" y="2031"/>
                    <a:pt x="2894" y="1804"/>
                    <a:pt x="2763" y="1614"/>
                  </a:cubicBezTo>
                  <a:lnTo>
                    <a:pt x="3049" y="1328"/>
                  </a:lnTo>
                  <a:cubicBezTo>
                    <a:pt x="3251" y="1578"/>
                    <a:pt x="3370" y="1912"/>
                    <a:pt x="3370" y="2269"/>
                  </a:cubicBezTo>
                  <a:cubicBezTo>
                    <a:pt x="3370" y="3102"/>
                    <a:pt x="2703" y="3769"/>
                    <a:pt x="1870" y="3769"/>
                  </a:cubicBezTo>
                  <a:cubicBezTo>
                    <a:pt x="1036" y="3769"/>
                    <a:pt x="370" y="3102"/>
                    <a:pt x="370" y="2269"/>
                  </a:cubicBezTo>
                  <a:cubicBezTo>
                    <a:pt x="370" y="1435"/>
                    <a:pt x="1036" y="757"/>
                    <a:pt x="1870" y="757"/>
                  </a:cubicBezTo>
                  <a:close/>
                  <a:moveTo>
                    <a:pt x="3924" y="1"/>
                  </a:moveTo>
                  <a:cubicBezTo>
                    <a:pt x="3879" y="1"/>
                    <a:pt x="3834" y="19"/>
                    <a:pt x="3799" y="54"/>
                  </a:cubicBezTo>
                  <a:lnTo>
                    <a:pt x="3537" y="328"/>
                  </a:lnTo>
                  <a:lnTo>
                    <a:pt x="3537" y="197"/>
                  </a:lnTo>
                  <a:cubicBezTo>
                    <a:pt x="3537" y="102"/>
                    <a:pt x="3453" y="19"/>
                    <a:pt x="3358" y="19"/>
                  </a:cubicBezTo>
                  <a:cubicBezTo>
                    <a:pt x="3263" y="19"/>
                    <a:pt x="3180" y="90"/>
                    <a:pt x="3180" y="197"/>
                  </a:cubicBezTo>
                  <a:lnTo>
                    <a:pt x="3180" y="685"/>
                  </a:lnTo>
                  <a:lnTo>
                    <a:pt x="3037" y="816"/>
                  </a:lnTo>
                  <a:cubicBezTo>
                    <a:pt x="2715" y="554"/>
                    <a:pt x="2310" y="388"/>
                    <a:pt x="1870" y="388"/>
                  </a:cubicBezTo>
                  <a:cubicBezTo>
                    <a:pt x="834" y="388"/>
                    <a:pt x="1" y="1221"/>
                    <a:pt x="1" y="2245"/>
                  </a:cubicBezTo>
                  <a:cubicBezTo>
                    <a:pt x="1" y="3269"/>
                    <a:pt x="834" y="4102"/>
                    <a:pt x="1870" y="4102"/>
                  </a:cubicBezTo>
                  <a:cubicBezTo>
                    <a:pt x="2894" y="4102"/>
                    <a:pt x="3727" y="3269"/>
                    <a:pt x="3727" y="2245"/>
                  </a:cubicBezTo>
                  <a:cubicBezTo>
                    <a:pt x="3727" y="1804"/>
                    <a:pt x="3561" y="1388"/>
                    <a:pt x="3299" y="1066"/>
                  </a:cubicBezTo>
                  <a:lnTo>
                    <a:pt x="3430" y="935"/>
                  </a:lnTo>
                  <a:lnTo>
                    <a:pt x="3918" y="935"/>
                  </a:lnTo>
                  <a:cubicBezTo>
                    <a:pt x="4013" y="935"/>
                    <a:pt x="4096" y="864"/>
                    <a:pt x="4096" y="757"/>
                  </a:cubicBezTo>
                  <a:cubicBezTo>
                    <a:pt x="4084" y="673"/>
                    <a:pt x="4013" y="578"/>
                    <a:pt x="3918" y="578"/>
                  </a:cubicBezTo>
                  <a:lnTo>
                    <a:pt x="3787" y="578"/>
                  </a:lnTo>
                  <a:lnTo>
                    <a:pt x="4049" y="316"/>
                  </a:lnTo>
                  <a:cubicBezTo>
                    <a:pt x="4132" y="245"/>
                    <a:pt x="4132" y="138"/>
                    <a:pt x="4049" y="54"/>
                  </a:cubicBezTo>
                  <a:cubicBezTo>
                    <a:pt x="4013" y="19"/>
                    <a:pt x="3968" y="1"/>
                    <a:pt x="3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0"/>
          <p:cNvGrpSpPr/>
          <p:nvPr/>
        </p:nvGrpSpPr>
        <p:grpSpPr>
          <a:xfrm>
            <a:off x="1026925" y="3415157"/>
            <a:ext cx="591313" cy="526886"/>
            <a:chOff x="1327676" y="2910480"/>
            <a:chExt cx="347934" cy="310024"/>
          </a:xfrm>
        </p:grpSpPr>
        <p:sp>
          <p:nvSpPr>
            <p:cNvPr id="876" name="Google Shape;876;p40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40"/>
          <p:cNvSpPr txBox="1">
            <a:spLocks noGrp="1"/>
          </p:cNvSpPr>
          <p:nvPr>
            <p:ph type="ctrTitle" idx="2"/>
          </p:nvPr>
        </p:nvSpPr>
        <p:spPr>
          <a:xfrm>
            <a:off x="1778175" y="2276875"/>
            <a:ext cx="18318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882" name="Google Shape;882;p40"/>
          <p:cNvSpPr txBox="1">
            <a:spLocks noGrp="1"/>
          </p:cNvSpPr>
          <p:nvPr>
            <p:ph type="subTitle" idx="3"/>
          </p:nvPr>
        </p:nvSpPr>
        <p:spPr>
          <a:xfrm>
            <a:off x="4195750" y="2255725"/>
            <a:ext cx="32295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BAJA+1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BAJA+2</a:t>
            </a:r>
            <a:endParaRPr/>
          </a:p>
        </p:txBody>
      </p:sp>
      <p:sp>
        <p:nvSpPr>
          <p:cNvPr id="883" name="Google Shape;883;p40"/>
          <p:cNvSpPr txBox="1">
            <a:spLocks noGrp="1"/>
          </p:cNvSpPr>
          <p:nvPr>
            <p:ph type="ctrTitle" idx="2"/>
          </p:nvPr>
        </p:nvSpPr>
        <p:spPr>
          <a:xfrm>
            <a:off x="1778175" y="3300575"/>
            <a:ext cx="18318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</a:t>
            </a:r>
            <a:endParaRPr/>
          </a:p>
        </p:txBody>
      </p:sp>
      <p:sp>
        <p:nvSpPr>
          <p:cNvPr id="884" name="Google Shape;884;p40"/>
          <p:cNvSpPr txBox="1">
            <a:spLocks noGrp="1"/>
          </p:cNvSpPr>
          <p:nvPr>
            <p:ph type="subTitle" idx="3"/>
          </p:nvPr>
        </p:nvSpPr>
        <p:spPr>
          <a:xfrm>
            <a:off x="3437663" y="3469800"/>
            <a:ext cx="4745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-$1.000*(“CONTINUA”+”BAJA+1”) + $59.000*”BAJA+2”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1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INSUMOS</a:t>
            </a:r>
            <a:endParaRPr sz="3000"/>
          </a:p>
        </p:txBody>
      </p:sp>
      <p:sp>
        <p:nvSpPr>
          <p:cNvPr id="890" name="Google Shape;890;p41"/>
          <p:cNvSpPr txBox="1">
            <a:spLocks noGrp="1"/>
          </p:cNvSpPr>
          <p:nvPr>
            <p:ph type="ctrTitle" idx="2"/>
          </p:nvPr>
        </p:nvSpPr>
        <p:spPr>
          <a:xfrm>
            <a:off x="2325475" y="2815150"/>
            <a:ext cx="18813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PREVIOS</a:t>
            </a:r>
            <a:endParaRPr/>
          </a:p>
        </p:txBody>
      </p:sp>
      <p:sp>
        <p:nvSpPr>
          <p:cNvPr id="891" name="Google Shape;891;p41"/>
          <p:cNvSpPr txBox="1">
            <a:spLocks noGrp="1"/>
          </p:cNvSpPr>
          <p:nvPr>
            <p:ph type="ctrTitle"/>
          </p:nvPr>
        </p:nvSpPr>
        <p:spPr>
          <a:xfrm>
            <a:off x="2356475" y="1566275"/>
            <a:ext cx="18813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92" name="Google Shape;892;p41"/>
          <p:cNvSpPr txBox="1">
            <a:spLocks noGrp="1"/>
          </p:cNvSpPr>
          <p:nvPr>
            <p:ph type="subTitle" idx="1"/>
          </p:nvPr>
        </p:nvSpPr>
        <p:spPr>
          <a:xfrm>
            <a:off x="4350947" y="1566250"/>
            <a:ext cx="32736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Período 2018-2020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Variables</a:t>
            </a:r>
            <a:endParaRPr/>
          </a:p>
        </p:txBody>
      </p:sp>
      <p:sp>
        <p:nvSpPr>
          <p:cNvPr id="893" name="Google Shape;893;p41"/>
          <p:cNvSpPr txBox="1">
            <a:spLocks noGrp="1"/>
          </p:cNvSpPr>
          <p:nvPr>
            <p:ph type="subTitle" idx="3"/>
          </p:nvPr>
        </p:nvSpPr>
        <p:spPr>
          <a:xfrm>
            <a:off x="4350950" y="2665300"/>
            <a:ext cx="32736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Árboles aleatorios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</a:t>
            </a: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1519450" y="1566250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1519450" y="2815150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1"/>
          <p:cNvGrpSpPr/>
          <p:nvPr/>
        </p:nvGrpSpPr>
        <p:grpSpPr>
          <a:xfrm>
            <a:off x="1652781" y="1699599"/>
            <a:ext cx="457224" cy="457221"/>
            <a:chOff x="862283" y="4274771"/>
            <a:chExt cx="576067" cy="576062"/>
          </a:xfrm>
        </p:grpSpPr>
        <p:sp>
          <p:nvSpPr>
            <p:cNvPr id="897" name="Google Shape;897;p41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862283" y="4274771"/>
              <a:ext cx="576067" cy="576062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1"/>
          <p:cNvGrpSpPr/>
          <p:nvPr/>
        </p:nvGrpSpPr>
        <p:grpSpPr>
          <a:xfrm>
            <a:off x="1666368" y="2970286"/>
            <a:ext cx="457214" cy="413623"/>
            <a:chOff x="2633105" y="2431859"/>
            <a:chExt cx="363243" cy="328585"/>
          </a:xfrm>
        </p:grpSpPr>
        <p:sp>
          <p:nvSpPr>
            <p:cNvPr id="901" name="Google Shape;901;p41"/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3" name="Google Shape;913;p42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Google Shape;914;p42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42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42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7" name="Google Shape;917;p4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BASE</a:t>
            </a:r>
            <a:endParaRPr/>
          </a:p>
        </p:txBody>
      </p:sp>
      <p:cxnSp>
        <p:nvCxnSpPr>
          <p:cNvPr id="918" name="Google Shape;918;p42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42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920" name="Google Shape;920;p42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42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923" name="Google Shape;923;p42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2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926" name="Google Shape;926;p42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2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929" name="Google Shape;929;p42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2"/>
          <p:cNvSpPr txBox="1">
            <a:spLocks noGrp="1"/>
          </p:cNvSpPr>
          <p:nvPr>
            <p:ph type="ctrTitle" idx="4294967295"/>
          </p:nvPr>
        </p:nvSpPr>
        <p:spPr>
          <a:xfrm>
            <a:off x="610450" y="17486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ENGINEERING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2" name="Google Shape;932;p42"/>
          <p:cNvSpPr txBox="1">
            <a:spLocks noGrp="1"/>
          </p:cNvSpPr>
          <p:nvPr>
            <p:ph type="subTitle" idx="4294967295"/>
          </p:nvPr>
        </p:nvSpPr>
        <p:spPr>
          <a:xfrm>
            <a:off x="610438" y="12613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Generación de nuevas variables</a:t>
            </a:r>
            <a:endParaRPr sz="1400"/>
          </a:p>
        </p:txBody>
      </p:sp>
      <p:sp>
        <p:nvSpPr>
          <p:cNvPr id="933" name="Google Shape;933;p42"/>
          <p:cNvSpPr txBox="1">
            <a:spLocks noGrp="1"/>
          </p:cNvSpPr>
          <p:nvPr>
            <p:ph type="ctrTitle" idx="4294967295"/>
          </p:nvPr>
        </p:nvSpPr>
        <p:spPr>
          <a:xfrm>
            <a:off x="6720390" y="36670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MODEL &amp; SCORING</a:t>
            </a:r>
            <a:endParaRPr sz="1800"/>
          </a:p>
        </p:txBody>
      </p:sp>
      <p:sp>
        <p:nvSpPr>
          <p:cNvPr id="934" name="Google Shape;934;p42"/>
          <p:cNvSpPr txBox="1">
            <a:spLocks noGrp="1"/>
          </p:cNvSpPr>
          <p:nvPr>
            <p:ph type="subTitle" idx="4294967295"/>
          </p:nvPr>
        </p:nvSpPr>
        <p:spPr>
          <a:xfrm>
            <a:off x="6720378" y="38891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Creación del modelo final y aplicación</a:t>
            </a:r>
            <a:endParaRPr sz="1400"/>
          </a:p>
        </p:txBody>
      </p:sp>
      <p:sp>
        <p:nvSpPr>
          <p:cNvPr id="935" name="Google Shape;935;p42"/>
          <p:cNvSpPr txBox="1">
            <a:spLocks noGrp="1"/>
          </p:cNvSpPr>
          <p:nvPr>
            <p:ph type="ctrTitle" idx="4294967295"/>
          </p:nvPr>
        </p:nvSpPr>
        <p:spPr>
          <a:xfrm>
            <a:off x="2647200" y="36670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STRATEGIES</a:t>
            </a:r>
            <a:endParaRPr sz="1800"/>
          </a:p>
        </p:txBody>
      </p:sp>
      <p:sp>
        <p:nvSpPr>
          <p:cNvPr id="936" name="Google Shape;936;p42"/>
          <p:cNvSpPr txBox="1">
            <a:spLocks noGrp="1"/>
          </p:cNvSpPr>
          <p:nvPr>
            <p:ph type="subTitle" idx="4294967295"/>
          </p:nvPr>
        </p:nvSpPr>
        <p:spPr>
          <a:xfrm>
            <a:off x="2532864" y="38891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Armado de particiones</a:t>
            </a:r>
            <a:endParaRPr sz="1400"/>
          </a:p>
        </p:txBody>
      </p:sp>
      <p:sp>
        <p:nvSpPr>
          <p:cNvPr id="937" name="Google Shape;937;p42"/>
          <p:cNvSpPr txBox="1">
            <a:spLocks noGrp="1"/>
          </p:cNvSpPr>
          <p:nvPr>
            <p:ph type="ctrTitle" idx="4294967295"/>
          </p:nvPr>
        </p:nvSpPr>
        <p:spPr>
          <a:xfrm>
            <a:off x="4683963" y="17486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HYPERPARAMETER TUNING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8" name="Google Shape;938;p42"/>
          <p:cNvSpPr txBox="1">
            <a:spLocks noGrp="1"/>
          </p:cNvSpPr>
          <p:nvPr>
            <p:ph type="subTitle" idx="4294967295"/>
          </p:nvPr>
        </p:nvSpPr>
        <p:spPr>
          <a:xfrm>
            <a:off x="4569650" y="12613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Búsqueda de parámetros óptimos</a:t>
            </a:r>
            <a:endParaRPr sz="1400"/>
          </a:p>
        </p:txBody>
      </p:sp>
      <p:sp>
        <p:nvSpPr>
          <p:cNvPr id="939" name="Google Shape;939;p42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PASO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940" name="Google Shape;940;p42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PASO 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941" name="Google Shape;941;p42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PASO 03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942" name="Google Shape;942;p42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PASO 04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4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95" name="Google Shape;995;p44"/>
          <p:cNvSpPr txBox="1">
            <a:spLocks noGrp="1"/>
          </p:cNvSpPr>
          <p:nvPr>
            <p:ph type="subTitle" idx="7"/>
          </p:nvPr>
        </p:nvSpPr>
        <p:spPr>
          <a:xfrm>
            <a:off x="5950950" y="2745275"/>
            <a:ext cx="21741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Lags: 1, 2, 3 y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Delta: 1, 2, 3 y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Tendencia, Promedio, Min, Max, Ratioavg, Ratiomax: 1, 2, 3 y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Rankeador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Canarios parciales: 0.1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Canarios finales: 0.1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4"/>
          <p:cNvSpPr txBox="1">
            <a:spLocks noGrp="1"/>
          </p:cNvSpPr>
          <p:nvPr>
            <p:ph type="subTitle" idx="1"/>
          </p:nvPr>
        </p:nvSpPr>
        <p:spPr>
          <a:xfrm>
            <a:off x="1186800" y="1177729"/>
            <a:ext cx="18813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Lags: 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Delta: 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Tendencia: 6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Promedio: 6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</a:t>
            </a:r>
            <a:endParaRPr/>
          </a:p>
        </p:txBody>
      </p:sp>
      <p:sp>
        <p:nvSpPr>
          <p:cNvPr id="997" name="Google Shape;997;p44"/>
          <p:cNvSpPr txBox="1">
            <a:spLocks noGrp="1"/>
          </p:cNvSpPr>
          <p:nvPr>
            <p:ph type="subTitle" idx="3"/>
          </p:nvPr>
        </p:nvSpPr>
        <p:spPr>
          <a:xfrm>
            <a:off x="5921100" y="989475"/>
            <a:ext cx="22395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Lags: 1, 2, 3 y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Delta: 1, 2, 3 y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Tendencia: 1, 2, 3 y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Promedio: 1, 2, 3 y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Rankeador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Canarios parciales: 0.3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Canarios finales: 0.4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4"/>
          <p:cNvSpPr txBox="1">
            <a:spLocks noGrp="1"/>
          </p:cNvSpPr>
          <p:nvPr>
            <p:ph type="subTitle" idx="5"/>
          </p:nvPr>
        </p:nvSpPr>
        <p:spPr>
          <a:xfrm>
            <a:off x="983400" y="2745275"/>
            <a:ext cx="20847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Lags: 1, 2, 3 y 6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Delta: 1, 2, 3 y 6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Tendencia: 1, 2, 3 y 6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Promedio: 1, 2, 3 y 6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Rankeador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Canarios parciales: 0.1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Canarios finales: 0.1</a:t>
            </a:r>
            <a:endParaRPr/>
          </a:p>
        </p:txBody>
      </p:sp>
      <p:sp>
        <p:nvSpPr>
          <p:cNvPr id="999" name="Google Shape;999;p44"/>
          <p:cNvSpPr/>
          <p:nvPr/>
        </p:nvSpPr>
        <p:spPr>
          <a:xfrm>
            <a:off x="3377375" y="14391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8121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0" name="Google Shape;1000;p44"/>
          <p:cNvSpPr/>
          <p:nvPr/>
        </p:nvSpPr>
        <p:spPr>
          <a:xfrm>
            <a:off x="3377375" y="33047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8805</a:t>
            </a:r>
            <a:endParaRPr sz="20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1" name="Google Shape;1001;p44"/>
          <p:cNvSpPr/>
          <p:nvPr/>
        </p:nvSpPr>
        <p:spPr>
          <a:xfrm>
            <a:off x="4775825" y="14391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8803</a:t>
            </a:r>
            <a:endParaRPr sz="20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2" name="Google Shape;1002;p44"/>
          <p:cNvSpPr/>
          <p:nvPr/>
        </p:nvSpPr>
        <p:spPr>
          <a:xfrm>
            <a:off x="4775825" y="33047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8806</a:t>
            </a:r>
            <a:endParaRPr sz="20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ESTRATEGÍAS DE FIDELIZACIÓN</a:t>
            </a:r>
            <a:endParaRPr/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1"/>
          </p:nvPr>
        </p:nvSpPr>
        <p:spPr>
          <a:xfrm>
            <a:off x="6666300" y="3829675"/>
            <a:ext cx="2152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Propuestas de acciones</a:t>
            </a:r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"/>
          </p:nvPr>
        </p:nvSpPr>
        <p:spPr>
          <a:xfrm>
            <a:off x="3942825" y="3396800"/>
            <a:ext cx="203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COMPORTAMIENTO PREVIO A LA BAJA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CLIENTES</a:t>
            </a: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2"/>
          </p:nvPr>
        </p:nvSpPr>
        <p:spPr>
          <a:xfrm>
            <a:off x="1223300" y="3829675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 grupos de clientes de acuerdo a características comunes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5"/>
          </p:nvPr>
        </p:nvSpPr>
        <p:spPr>
          <a:xfrm>
            <a:off x="3942825" y="3829675"/>
            <a:ext cx="203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temporal previo a la baja del paquete premium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3" name="Google Shape;473;p26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HOJA DE RUTA</a:t>
            </a:r>
            <a:endParaRPr/>
          </a:p>
        </p:txBody>
      </p:sp>
      <p:sp>
        <p:nvSpPr>
          <p:cNvPr id="474" name="Google Shape;474;p26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5" name="Google Shape;475;p26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8" name="Google Shape;478;p26"/>
          <p:cNvCxnSpPr>
            <a:stCxn id="475" idx="1"/>
            <a:endCxn id="470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26"/>
          <p:cNvCxnSpPr>
            <a:stCxn id="476" idx="1"/>
            <a:endCxn id="472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26"/>
          <p:cNvCxnSpPr>
            <a:stCxn id="477" idx="1"/>
            <a:endCxn id="474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26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26"/>
          <p:cNvGrpSpPr/>
          <p:nvPr/>
        </p:nvGrpSpPr>
        <p:grpSpPr>
          <a:xfrm>
            <a:off x="4064643" y="1684647"/>
            <a:ext cx="583817" cy="580314"/>
            <a:chOff x="3541011" y="3367320"/>
            <a:chExt cx="348257" cy="346188"/>
          </a:xfrm>
        </p:grpSpPr>
        <p:sp>
          <p:nvSpPr>
            <p:cNvPr id="484" name="Google Shape;484;p26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6"/>
          <p:cNvGrpSpPr/>
          <p:nvPr/>
        </p:nvGrpSpPr>
        <p:grpSpPr>
          <a:xfrm>
            <a:off x="1347873" y="1686773"/>
            <a:ext cx="576089" cy="576069"/>
            <a:chOff x="3712952" y="1970604"/>
            <a:chExt cx="354363" cy="354395"/>
          </a:xfrm>
        </p:grpSpPr>
        <p:sp>
          <p:nvSpPr>
            <p:cNvPr id="489" name="Google Shape;489;p26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6"/>
          <p:cNvGrpSpPr/>
          <p:nvPr/>
        </p:nvGrpSpPr>
        <p:grpSpPr>
          <a:xfrm>
            <a:off x="6785794" y="1686781"/>
            <a:ext cx="576064" cy="576056"/>
            <a:chOff x="5585861" y="2905929"/>
            <a:chExt cx="379764" cy="337684"/>
          </a:xfrm>
        </p:grpSpPr>
        <p:sp>
          <p:nvSpPr>
            <p:cNvPr id="499" name="Google Shape;499;p26"/>
            <p:cNvSpPr/>
            <p:nvPr/>
          </p:nvSpPr>
          <p:spPr>
            <a:xfrm>
              <a:off x="5609734" y="3198096"/>
              <a:ext cx="11395" cy="45517"/>
            </a:xfrm>
            <a:custGeom>
              <a:avLst/>
              <a:gdLst/>
              <a:ahLst/>
              <a:cxnLst/>
              <a:rect l="l" t="t" r="r" b="b"/>
              <a:pathLst>
                <a:path w="358" h="1430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lnTo>
                    <a:pt x="0" y="1251"/>
                  </a:lnTo>
                  <a:cubicBezTo>
                    <a:pt x="0" y="1334"/>
                    <a:pt x="72" y="1430"/>
                    <a:pt x="179" y="1430"/>
                  </a:cubicBezTo>
                  <a:cubicBezTo>
                    <a:pt x="286" y="1430"/>
                    <a:pt x="357" y="1358"/>
                    <a:pt x="357" y="1251"/>
                  </a:cubicBezTo>
                  <a:lnTo>
                    <a:pt x="357" y="180"/>
                  </a:lnTo>
                  <a:cubicBezTo>
                    <a:pt x="345" y="84"/>
                    <a:pt x="27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585861" y="3048431"/>
              <a:ext cx="205431" cy="195182"/>
            </a:xfrm>
            <a:custGeom>
              <a:avLst/>
              <a:gdLst/>
              <a:ahLst/>
              <a:cxnLst/>
              <a:rect l="l" t="t" r="r" b="b"/>
              <a:pathLst>
                <a:path w="6454" h="6132" extrusionOk="0">
                  <a:moveTo>
                    <a:pt x="5965" y="964"/>
                  </a:moveTo>
                  <a:lnTo>
                    <a:pt x="6025" y="1238"/>
                  </a:lnTo>
                  <a:cubicBezTo>
                    <a:pt x="6048" y="1298"/>
                    <a:pt x="6025" y="1369"/>
                    <a:pt x="5977" y="1417"/>
                  </a:cubicBezTo>
                  <a:lnTo>
                    <a:pt x="5870" y="1512"/>
                  </a:lnTo>
                  <a:lnTo>
                    <a:pt x="5632" y="1274"/>
                  </a:lnTo>
                  <a:lnTo>
                    <a:pt x="5965" y="964"/>
                  </a:lnTo>
                  <a:close/>
                  <a:moveTo>
                    <a:pt x="1834" y="333"/>
                  </a:moveTo>
                  <a:cubicBezTo>
                    <a:pt x="2119" y="333"/>
                    <a:pt x="2405" y="452"/>
                    <a:pt x="2608" y="667"/>
                  </a:cubicBezTo>
                  <a:cubicBezTo>
                    <a:pt x="2822" y="869"/>
                    <a:pt x="2941" y="1167"/>
                    <a:pt x="2977" y="1488"/>
                  </a:cubicBezTo>
                  <a:cubicBezTo>
                    <a:pt x="2989" y="1595"/>
                    <a:pt x="3000" y="1738"/>
                    <a:pt x="3012" y="1905"/>
                  </a:cubicBezTo>
                  <a:cubicBezTo>
                    <a:pt x="2822" y="1584"/>
                    <a:pt x="2524" y="1345"/>
                    <a:pt x="2119" y="1214"/>
                  </a:cubicBezTo>
                  <a:cubicBezTo>
                    <a:pt x="1822" y="1115"/>
                    <a:pt x="1565" y="1107"/>
                    <a:pt x="1481" y="1107"/>
                  </a:cubicBezTo>
                  <a:cubicBezTo>
                    <a:pt x="1465" y="1107"/>
                    <a:pt x="1455" y="1107"/>
                    <a:pt x="1453" y="1107"/>
                  </a:cubicBezTo>
                  <a:cubicBezTo>
                    <a:pt x="1405" y="1107"/>
                    <a:pt x="1369" y="1131"/>
                    <a:pt x="1334" y="1167"/>
                  </a:cubicBezTo>
                  <a:lnTo>
                    <a:pt x="1024" y="1500"/>
                  </a:lnTo>
                  <a:cubicBezTo>
                    <a:pt x="953" y="1572"/>
                    <a:pt x="965" y="1679"/>
                    <a:pt x="1024" y="1750"/>
                  </a:cubicBezTo>
                  <a:cubicBezTo>
                    <a:pt x="1058" y="1784"/>
                    <a:pt x="1100" y="1799"/>
                    <a:pt x="1143" y="1799"/>
                  </a:cubicBezTo>
                  <a:cubicBezTo>
                    <a:pt x="1190" y="1799"/>
                    <a:pt x="1237" y="1781"/>
                    <a:pt x="1274" y="1750"/>
                  </a:cubicBezTo>
                  <a:lnTo>
                    <a:pt x="1548" y="1488"/>
                  </a:lnTo>
                  <a:cubicBezTo>
                    <a:pt x="1762" y="1500"/>
                    <a:pt x="2500" y="1572"/>
                    <a:pt x="2774" y="2203"/>
                  </a:cubicBezTo>
                  <a:cubicBezTo>
                    <a:pt x="2715" y="2643"/>
                    <a:pt x="2334" y="2988"/>
                    <a:pt x="1857" y="2988"/>
                  </a:cubicBezTo>
                  <a:cubicBezTo>
                    <a:pt x="1334" y="2988"/>
                    <a:pt x="905" y="2560"/>
                    <a:pt x="905" y="2036"/>
                  </a:cubicBezTo>
                  <a:cubicBezTo>
                    <a:pt x="905" y="1941"/>
                    <a:pt x="822" y="1857"/>
                    <a:pt x="726" y="1857"/>
                  </a:cubicBezTo>
                  <a:cubicBezTo>
                    <a:pt x="703" y="1857"/>
                    <a:pt x="679" y="1857"/>
                    <a:pt x="667" y="1869"/>
                  </a:cubicBezTo>
                  <a:cubicBezTo>
                    <a:pt x="679" y="1726"/>
                    <a:pt x="691" y="1595"/>
                    <a:pt x="703" y="1488"/>
                  </a:cubicBezTo>
                  <a:cubicBezTo>
                    <a:pt x="726" y="1167"/>
                    <a:pt x="857" y="869"/>
                    <a:pt x="1060" y="667"/>
                  </a:cubicBezTo>
                  <a:cubicBezTo>
                    <a:pt x="1274" y="452"/>
                    <a:pt x="1560" y="333"/>
                    <a:pt x="1834" y="333"/>
                  </a:cubicBezTo>
                  <a:close/>
                  <a:moveTo>
                    <a:pt x="607" y="2346"/>
                  </a:moveTo>
                  <a:cubicBezTo>
                    <a:pt x="679" y="2667"/>
                    <a:pt x="869" y="2929"/>
                    <a:pt x="1131" y="3108"/>
                  </a:cubicBezTo>
                  <a:lnTo>
                    <a:pt x="1131" y="3298"/>
                  </a:lnTo>
                  <a:cubicBezTo>
                    <a:pt x="798" y="3239"/>
                    <a:pt x="560" y="3155"/>
                    <a:pt x="417" y="3096"/>
                  </a:cubicBezTo>
                  <a:cubicBezTo>
                    <a:pt x="393" y="3096"/>
                    <a:pt x="417" y="3084"/>
                    <a:pt x="417" y="3084"/>
                  </a:cubicBezTo>
                  <a:cubicBezTo>
                    <a:pt x="488" y="2881"/>
                    <a:pt x="548" y="2619"/>
                    <a:pt x="607" y="2346"/>
                  </a:cubicBezTo>
                  <a:close/>
                  <a:moveTo>
                    <a:pt x="3120" y="2346"/>
                  </a:moveTo>
                  <a:cubicBezTo>
                    <a:pt x="3167" y="2584"/>
                    <a:pt x="3227" y="2810"/>
                    <a:pt x="3286" y="3000"/>
                  </a:cubicBezTo>
                  <a:lnTo>
                    <a:pt x="2977" y="3298"/>
                  </a:lnTo>
                  <a:cubicBezTo>
                    <a:pt x="2941" y="3334"/>
                    <a:pt x="2881" y="3358"/>
                    <a:pt x="2834" y="3358"/>
                  </a:cubicBezTo>
                  <a:lnTo>
                    <a:pt x="2786" y="3358"/>
                  </a:lnTo>
                  <a:cubicBezTo>
                    <a:pt x="2691" y="3358"/>
                    <a:pt x="2596" y="3274"/>
                    <a:pt x="2596" y="3167"/>
                  </a:cubicBezTo>
                  <a:lnTo>
                    <a:pt x="2596" y="3108"/>
                  </a:lnTo>
                  <a:cubicBezTo>
                    <a:pt x="2858" y="2929"/>
                    <a:pt x="3048" y="2667"/>
                    <a:pt x="3120" y="2346"/>
                  </a:cubicBezTo>
                  <a:close/>
                  <a:moveTo>
                    <a:pt x="2262" y="3274"/>
                  </a:moveTo>
                  <a:cubicBezTo>
                    <a:pt x="2274" y="3381"/>
                    <a:pt x="2334" y="3465"/>
                    <a:pt x="2393" y="3524"/>
                  </a:cubicBezTo>
                  <a:lnTo>
                    <a:pt x="2119" y="3774"/>
                  </a:lnTo>
                  <a:cubicBezTo>
                    <a:pt x="2048" y="3852"/>
                    <a:pt x="1953" y="3890"/>
                    <a:pt x="1856" y="3890"/>
                  </a:cubicBezTo>
                  <a:cubicBezTo>
                    <a:pt x="1759" y="3890"/>
                    <a:pt x="1661" y="3852"/>
                    <a:pt x="1584" y="3774"/>
                  </a:cubicBezTo>
                  <a:lnTo>
                    <a:pt x="1429" y="3631"/>
                  </a:lnTo>
                  <a:cubicBezTo>
                    <a:pt x="1453" y="3584"/>
                    <a:pt x="1465" y="3524"/>
                    <a:pt x="1465" y="3465"/>
                  </a:cubicBezTo>
                  <a:lnTo>
                    <a:pt x="1465" y="3274"/>
                  </a:lnTo>
                  <a:cubicBezTo>
                    <a:pt x="1584" y="3322"/>
                    <a:pt x="1727" y="3334"/>
                    <a:pt x="1857" y="3334"/>
                  </a:cubicBezTo>
                  <a:cubicBezTo>
                    <a:pt x="1988" y="3334"/>
                    <a:pt x="2119" y="3322"/>
                    <a:pt x="2262" y="3274"/>
                  </a:cubicBezTo>
                  <a:close/>
                  <a:moveTo>
                    <a:pt x="1857" y="0"/>
                  </a:moveTo>
                  <a:cubicBezTo>
                    <a:pt x="1072" y="0"/>
                    <a:pt x="429" y="619"/>
                    <a:pt x="369" y="1464"/>
                  </a:cubicBezTo>
                  <a:cubicBezTo>
                    <a:pt x="333" y="1810"/>
                    <a:pt x="214" y="2536"/>
                    <a:pt x="72" y="2941"/>
                  </a:cubicBezTo>
                  <a:cubicBezTo>
                    <a:pt x="0" y="3119"/>
                    <a:pt x="83" y="3310"/>
                    <a:pt x="262" y="3405"/>
                  </a:cubicBezTo>
                  <a:cubicBezTo>
                    <a:pt x="393" y="3465"/>
                    <a:pt x="595" y="3536"/>
                    <a:pt x="857" y="3596"/>
                  </a:cubicBezTo>
                  <a:lnTo>
                    <a:pt x="405" y="3822"/>
                  </a:lnTo>
                  <a:cubicBezTo>
                    <a:pt x="155" y="3941"/>
                    <a:pt x="12" y="4191"/>
                    <a:pt x="12" y="4477"/>
                  </a:cubicBezTo>
                  <a:lnTo>
                    <a:pt x="12" y="5953"/>
                  </a:lnTo>
                  <a:cubicBezTo>
                    <a:pt x="12" y="6036"/>
                    <a:pt x="83" y="6132"/>
                    <a:pt x="191" y="6132"/>
                  </a:cubicBezTo>
                  <a:cubicBezTo>
                    <a:pt x="274" y="6132"/>
                    <a:pt x="369" y="6048"/>
                    <a:pt x="369" y="5953"/>
                  </a:cubicBezTo>
                  <a:lnTo>
                    <a:pt x="369" y="4477"/>
                  </a:lnTo>
                  <a:cubicBezTo>
                    <a:pt x="369" y="4322"/>
                    <a:pt x="441" y="4191"/>
                    <a:pt x="572" y="4131"/>
                  </a:cubicBezTo>
                  <a:lnTo>
                    <a:pt x="1155" y="3834"/>
                  </a:lnTo>
                  <a:lnTo>
                    <a:pt x="1369" y="4024"/>
                  </a:lnTo>
                  <a:cubicBezTo>
                    <a:pt x="1512" y="4167"/>
                    <a:pt x="1691" y="4239"/>
                    <a:pt x="1869" y="4239"/>
                  </a:cubicBezTo>
                  <a:cubicBezTo>
                    <a:pt x="2048" y="4239"/>
                    <a:pt x="2238" y="4167"/>
                    <a:pt x="2381" y="4024"/>
                  </a:cubicBezTo>
                  <a:lnTo>
                    <a:pt x="2715" y="3691"/>
                  </a:lnTo>
                  <a:lnTo>
                    <a:pt x="2834" y="3691"/>
                  </a:lnTo>
                  <a:cubicBezTo>
                    <a:pt x="2977" y="3691"/>
                    <a:pt x="3108" y="3631"/>
                    <a:pt x="3215" y="3536"/>
                  </a:cubicBezTo>
                  <a:lnTo>
                    <a:pt x="5382" y="1488"/>
                  </a:lnTo>
                  <a:lnTo>
                    <a:pt x="5632" y="1738"/>
                  </a:lnTo>
                  <a:lnTo>
                    <a:pt x="2893" y="4477"/>
                  </a:lnTo>
                  <a:cubicBezTo>
                    <a:pt x="2715" y="4655"/>
                    <a:pt x="2631" y="4882"/>
                    <a:pt x="2631" y="5132"/>
                  </a:cubicBezTo>
                  <a:lnTo>
                    <a:pt x="2631" y="5929"/>
                  </a:lnTo>
                  <a:cubicBezTo>
                    <a:pt x="2631" y="6025"/>
                    <a:pt x="2703" y="6108"/>
                    <a:pt x="2810" y="6108"/>
                  </a:cubicBezTo>
                  <a:cubicBezTo>
                    <a:pt x="2893" y="6108"/>
                    <a:pt x="2989" y="6036"/>
                    <a:pt x="2989" y="5929"/>
                  </a:cubicBezTo>
                  <a:lnTo>
                    <a:pt x="2989" y="5132"/>
                  </a:lnTo>
                  <a:cubicBezTo>
                    <a:pt x="2989" y="4977"/>
                    <a:pt x="3048" y="4834"/>
                    <a:pt x="3155" y="4727"/>
                  </a:cubicBezTo>
                  <a:lnTo>
                    <a:pt x="6227" y="1643"/>
                  </a:lnTo>
                  <a:cubicBezTo>
                    <a:pt x="6370" y="1512"/>
                    <a:pt x="6429" y="1310"/>
                    <a:pt x="6382" y="1131"/>
                  </a:cubicBezTo>
                  <a:lnTo>
                    <a:pt x="6263" y="679"/>
                  </a:lnTo>
                  <a:lnTo>
                    <a:pt x="6382" y="572"/>
                  </a:lnTo>
                  <a:cubicBezTo>
                    <a:pt x="6453" y="512"/>
                    <a:pt x="6453" y="393"/>
                    <a:pt x="6382" y="321"/>
                  </a:cubicBezTo>
                  <a:cubicBezTo>
                    <a:pt x="6352" y="286"/>
                    <a:pt x="6307" y="268"/>
                    <a:pt x="6261" y="268"/>
                  </a:cubicBezTo>
                  <a:cubicBezTo>
                    <a:pt x="6215" y="268"/>
                    <a:pt x="6168" y="286"/>
                    <a:pt x="6132" y="321"/>
                  </a:cubicBezTo>
                  <a:lnTo>
                    <a:pt x="3572" y="2738"/>
                  </a:lnTo>
                  <a:cubicBezTo>
                    <a:pt x="3453" y="2322"/>
                    <a:pt x="3358" y="1750"/>
                    <a:pt x="3346" y="1464"/>
                  </a:cubicBezTo>
                  <a:cubicBezTo>
                    <a:pt x="3286" y="631"/>
                    <a:pt x="2643" y="0"/>
                    <a:pt x="1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740078" y="2905929"/>
              <a:ext cx="225547" cy="189516"/>
            </a:xfrm>
            <a:custGeom>
              <a:avLst/>
              <a:gdLst/>
              <a:ahLst/>
              <a:cxnLst/>
              <a:rect l="l" t="t" r="r" b="b"/>
              <a:pathLst>
                <a:path w="7086" h="5954" extrusionOk="0">
                  <a:moveTo>
                    <a:pt x="549" y="0"/>
                  </a:moveTo>
                  <a:cubicBezTo>
                    <a:pt x="251" y="0"/>
                    <a:pt x="1" y="250"/>
                    <a:pt x="1" y="548"/>
                  </a:cubicBezTo>
                  <a:lnTo>
                    <a:pt x="1" y="5072"/>
                  </a:lnTo>
                  <a:cubicBezTo>
                    <a:pt x="1" y="5156"/>
                    <a:pt x="72" y="5251"/>
                    <a:pt x="180" y="5251"/>
                  </a:cubicBezTo>
                  <a:cubicBezTo>
                    <a:pt x="263" y="5251"/>
                    <a:pt x="358" y="5179"/>
                    <a:pt x="358" y="5072"/>
                  </a:cubicBezTo>
                  <a:lnTo>
                    <a:pt x="358" y="548"/>
                  </a:lnTo>
                  <a:cubicBezTo>
                    <a:pt x="358" y="441"/>
                    <a:pt x="441" y="357"/>
                    <a:pt x="549" y="357"/>
                  </a:cubicBezTo>
                  <a:lnTo>
                    <a:pt x="6537" y="357"/>
                  </a:lnTo>
                  <a:cubicBezTo>
                    <a:pt x="6645" y="357"/>
                    <a:pt x="6728" y="441"/>
                    <a:pt x="6728" y="548"/>
                  </a:cubicBezTo>
                  <a:lnTo>
                    <a:pt x="6728" y="5394"/>
                  </a:lnTo>
                  <a:cubicBezTo>
                    <a:pt x="6728" y="5501"/>
                    <a:pt x="6645" y="5596"/>
                    <a:pt x="6537" y="5596"/>
                  </a:cubicBezTo>
                  <a:lnTo>
                    <a:pt x="2108" y="5596"/>
                  </a:lnTo>
                  <a:cubicBezTo>
                    <a:pt x="2025" y="5596"/>
                    <a:pt x="1930" y="5668"/>
                    <a:pt x="1930" y="5775"/>
                  </a:cubicBezTo>
                  <a:cubicBezTo>
                    <a:pt x="1930" y="5870"/>
                    <a:pt x="2013" y="5953"/>
                    <a:pt x="2108" y="5953"/>
                  </a:cubicBezTo>
                  <a:lnTo>
                    <a:pt x="6537" y="5953"/>
                  </a:lnTo>
                  <a:cubicBezTo>
                    <a:pt x="6835" y="5953"/>
                    <a:pt x="7085" y="5691"/>
                    <a:pt x="7085" y="5394"/>
                  </a:cubicBezTo>
                  <a:lnTo>
                    <a:pt x="7085" y="548"/>
                  </a:lnTo>
                  <a:cubicBezTo>
                    <a:pt x="7085" y="238"/>
                    <a:pt x="6847" y="0"/>
                    <a:pt x="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5793902" y="2928464"/>
              <a:ext cx="131553" cy="130598"/>
            </a:xfrm>
            <a:custGeom>
              <a:avLst/>
              <a:gdLst/>
              <a:ahLst/>
              <a:cxnLst/>
              <a:rect l="l" t="t" r="r" b="b"/>
              <a:pathLst>
                <a:path w="4133" h="4103" extrusionOk="0">
                  <a:moveTo>
                    <a:pt x="1870" y="757"/>
                  </a:moveTo>
                  <a:cubicBezTo>
                    <a:pt x="2227" y="757"/>
                    <a:pt x="2537" y="876"/>
                    <a:pt x="2811" y="1090"/>
                  </a:cubicBezTo>
                  <a:lnTo>
                    <a:pt x="1751" y="2150"/>
                  </a:lnTo>
                  <a:cubicBezTo>
                    <a:pt x="1679" y="2221"/>
                    <a:pt x="1679" y="2328"/>
                    <a:pt x="1751" y="2400"/>
                  </a:cubicBezTo>
                  <a:cubicBezTo>
                    <a:pt x="1775" y="2424"/>
                    <a:pt x="1822" y="2447"/>
                    <a:pt x="1870" y="2447"/>
                  </a:cubicBezTo>
                  <a:cubicBezTo>
                    <a:pt x="1918" y="2447"/>
                    <a:pt x="1953" y="2424"/>
                    <a:pt x="1989" y="2400"/>
                  </a:cubicBezTo>
                  <a:lnTo>
                    <a:pt x="2513" y="1876"/>
                  </a:lnTo>
                  <a:cubicBezTo>
                    <a:pt x="2584" y="1995"/>
                    <a:pt x="2632" y="2126"/>
                    <a:pt x="2632" y="2281"/>
                  </a:cubicBezTo>
                  <a:cubicBezTo>
                    <a:pt x="2632" y="2697"/>
                    <a:pt x="2287" y="3043"/>
                    <a:pt x="1870" y="3043"/>
                  </a:cubicBezTo>
                  <a:cubicBezTo>
                    <a:pt x="1453" y="3043"/>
                    <a:pt x="1108" y="2697"/>
                    <a:pt x="1108" y="2281"/>
                  </a:cubicBezTo>
                  <a:cubicBezTo>
                    <a:pt x="1108" y="1864"/>
                    <a:pt x="1453" y="1519"/>
                    <a:pt x="1870" y="1519"/>
                  </a:cubicBezTo>
                  <a:cubicBezTo>
                    <a:pt x="1953" y="1519"/>
                    <a:pt x="2049" y="1447"/>
                    <a:pt x="2049" y="1340"/>
                  </a:cubicBezTo>
                  <a:cubicBezTo>
                    <a:pt x="2049" y="1233"/>
                    <a:pt x="1977" y="1162"/>
                    <a:pt x="1870" y="1162"/>
                  </a:cubicBezTo>
                  <a:cubicBezTo>
                    <a:pt x="1263" y="1162"/>
                    <a:pt x="763" y="1650"/>
                    <a:pt x="763" y="2269"/>
                  </a:cubicBezTo>
                  <a:cubicBezTo>
                    <a:pt x="763" y="2876"/>
                    <a:pt x="1263" y="3364"/>
                    <a:pt x="1870" y="3364"/>
                  </a:cubicBezTo>
                  <a:cubicBezTo>
                    <a:pt x="2477" y="3364"/>
                    <a:pt x="2965" y="2876"/>
                    <a:pt x="2965" y="2269"/>
                  </a:cubicBezTo>
                  <a:cubicBezTo>
                    <a:pt x="2965" y="2031"/>
                    <a:pt x="2894" y="1804"/>
                    <a:pt x="2763" y="1614"/>
                  </a:cubicBezTo>
                  <a:lnTo>
                    <a:pt x="3049" y="1328"/>
                  </a:lnTo>
                  <a:cubicBezTo>
                    <a:pt x="3251" y="1578"/>
                    <a:pt x="3370" y="1912"/>
                    <a:pt x="3370" y="2269"/>
                  </a:cubicBezTo>
                  <a:cubicBezTo>
                    <a:pt x="3370" y="3102"/>
                    <a:pt x="2703" y="3769"/>
                    <a:pt x="1870" y="3769"/>
                  </a:cubicBezTo>
                  <a:cubicBezTo>
                    <a:pt x="1036" y="3769"/>
                    <a:pt x="370" y="3102"/>
                    <a:pt x="370" y="2269"/>
                  </a:cubicBezTo>
                  <a:cubicBezTo>
                    <a:pt x="370" y="1435"/>
                    <a:pt x="1036" y="757"/>
                    <a:pt x="1870" y="757"/>
                  </a:cubicBezTo>
                  <a:close/>
                  <a:moveTo>
                    <a:pt x="3924" y="1"/>
                  </a:moveTo>
                  <a:cubicBezTo>
                    <a:pt x="3879" y="1"/>
                    <a:pt x="3834" y="19"/>
                    <a:pt x="3799" y="54"/>
                  </a:cubicBezTo>
                  <a:lnTo>
                    <a:pt x="3537" y="328"/>
                  </a:lnTo>
                  <a:lnTo>
                    <a:pt x="3537" y="197"/>
                  </a:lnTo>
                  <a:cubicBezTo>
                    <a:pt x="3537" y="102"/>
                    <a:pt x="3453" y="19"/>
                    <a:pt x="3358" y="19"/>
                  </a:cubicBezTo>
                  <a:cubicBezTo>
                    <a:pt x="3263" y="19"/>
                    <a:pt x="3180" y="90"/>
                    <a:pt x="3180" y="197"/>
                  </a:cubicBezTo>
                  <a:lnTo>
                    <a:pt x="3180" y="685"/>
                  </a:lnTo>
                  <a:lnTo>
                    <a:pt x="3037" y="816"/>
                  </a:lnTo>
                  <a:cubicBezTo>
                    <a:pt x="2715" y="554"/>
                    <a:pt x="2310" y="388"/>
                    <a:pt x="1870" y="388"/>
                  </a:cubicBezTo>
                  <a:cubicBezTo>
                    <a:pt x="834" y="388"/>
                    <a:pt x="1" y="1221"/>
                    <a:pt x="1" y="2245"/>
                  </a:cubicBezTo>
                  <a:cubicBezTo>
                    <a:pt x="1" y="3269"/>
                    <a:pt x="834" y="4102"/>
                    <a:pt x="1870" y="4102"/>
                  </a:cubicBezTo>
                  <a:cubicBezTo>
                    <a:pt x="2894" y="4102"/>
                    <a:pt x="3727" y="3269"/>
                    <a:pt x="3727" y="2245"/>
                  </a:cubicBezTo>
                  <a:cubicBezTo>
                    <a:pt x="3727" y="1804"/>
                    <a:pt x="3561" y="1388"/>
                    <a:pt x="3299" y="1066"/>
                  </a:cubicBezTo>
                  <a:lnTo>
                    <a:pt x="3430" y="935"/>
                  </a:lnTo>
                  <a:lnTo>
                    <a:pt x="3918" y="935"/>
                  </a:lnTo>
                  <a:cubicBezTo>
                    <a:pt x="4013" y="935"/>
                    <a:pt x="4096" y="864"/>
                    <a:pt x="4096" y="757"/>
                  </a:cubicBezTo>
                  <a:cubicBezTo>
                    <a:pt x="4084" y="673"/>
                    <a:pt x="4013" y="578"/>
                    <a:pt x="3918" y="578"/>
                  </a:cubicBezTo>
                  <a:lnTo>
                    <a:pt x="3787" y="578"/>
                  </a:lnTo>
                  <a:lnTo>
                    <a:pt x="4049" y="316"/>
                  </a:lnTo>
                  <a:cubicBezTo>
                    <a:pt x="4132" y="245"/>
                    <a:pt x="4132" y="138"/>
                    <a:pt x="4049" y="54"/>
                  </a:cubicBezTo>
                  <a:cubicBezTo>
                    <a:pt x="4013" y="19"/>
                    <a:pt x="3968" y="1"/>
                    <a:pt x="3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STRATEGIES</a:t>
            </a:r>
            <a:endParaRPr/>
          </a:p>
        </p:txBody>
      </p:sp>
      <p:sp>
        <p:nvSpPr>
          <p:cNvPr id="1008" name="Google Shape;1008;p45"/>
          <p:cNvSpPr/>
          <p:nvPr/>
        </p:nvSpPr>
        <p:spPr>
          <a:xfrm>
            <a:off x="2312337" y="2545164"/>
            <a:ext cx="958363" cy="169722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Junio</a:t>
            </a:r>
            <a:endParaRPr/>
          </a:p>
        </p:txBody>
      </p:sp>
      <p:sp>
        <p:nvSpPr>
          <p:cNvPr id="1009" name="Google Shape;1009;p45"/>
          <p:cNvSpPr/>
          <p:nvPr/>
        </p:nvSpPr>
        <p:spPr>
          <a:xfrm>
            <a:off x="2312338" y="2272771"/>
            <a:ext cx="958148" cy="169753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0"/>
                </a:moveTo>
                <a:lnTo>
                  <a:pt x="0" y="6285"/>
                </a:lnTo>
                <a:lnTo>
                  <a:pt x="42851" y="6285"/>
                </a:lnTo>
                <a:lnTo>
                  <a:pt x="428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Mayo</a:t>
            </a:r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2312340" y="2000378"/>
            <a:ext cx="958148" cy="169722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Abril</a:t>
            </a:r>
            <a:endParaRPr/>
          </a:p>
        </p:txBody>
      </p:sp>
      <p:sp>
        <p:nvSpPr>
          <p:cNvPr id="1011" name="Google Shape;1011;p45"/>
          <p:cNvSpPr/>
          <p:nvPr/>
        </p:nvSpPr>
        <p:spPr>
          <a:xfrm>
            <a:off x="2312340" y="1727985"/>
            <a:ext cx="958322" cy="169722"/>
          </a:xfrm>
          <a:custGeom>
            <a:avLst/>
            <a:gdLst/>
            <a:ahLst/>
            <a:cxnLst/>
            <a:rect l="l" t="t" r="r" b="b"/>
            <a:pathLst>
              <a:path w="39596" h="6286" extrusionOk="0">
                <a:moveTo>
                  <a:pt x="0" y="0"/>
                </a:moveTo>
                <a:lnTo>
                  <a:pt x="0" y="6285"/>
                </a:lnTo>
                <a:lnTo>
                  <a:pt x="39596" y="6285"/>
                </a:lnTo>
                <a:lnTo>
                  <a:pt x="39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Marzo</a:t>
            </a:r>
            <a:endParaRPr/>
          </a:p>
        </p:txBody>
      </p:sp>
      <p:sp>
        <p:nvSpPr>
          <p:cNvPr id="1012" name="Google Shape;1012;p45"/>
          <p:cNvSpPr/>
          <p:nvPr/>
        </p:nvSpPr>
        <p:spPr>
          <a:xfrm>
            <a:off x="2312339" y="1455586"/>
            <a:ext cx="958175" cy="169749"/>
          </a:xfrm>
          <a:custGeom>
            <a:avLst/>
            <a:gdLst/>
            <a:ahLst/>
            <a:cxnLst/>
            <a:rect l="l" t="t" r="r" b="b"/>
            <a:pathLst>
              <a:path w="33089" h="6287" extrusionOk="0">
                <a:moveTo>
                  <a:pt x="0" y="1"/>
                </a:moveTo>
                <a:lnTo>
                  <a:pt x="0" y="6286"/>
                </a:lnTo>
                <a:lnTo>
                  <a:pt x="33089" y="6286"/>
                </a:lnTo>
                <a:lnTo>
                  <a:pt x="330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Febrero</a:t>
            </a:r>
            <a:endParaRPr/>
          </a:p>
        </p:txBody>
      </p:sp>
      <p:sp>
        <p:nvSpPr>
          <p:cNvPr id="1013" name="Google Shape;1013;p45"/>
          <p:cNvSpPr/>
          <p:nvPr/>
        </p:nvSpPr>
        <p:spPr>
          <a:xfrm>
            <a:off x="2312340" y="1183200"/>
            <a:ext cx="958242" cy="169641"/>
          </a:xfrm>
          <a:custGeom>
            <a:avLst/>
            <a:gdLst/>
            <a:ahLst/>
            <a:cxnLst/>
            <a:rect l="l" t="t" r="r" b="b"/>
            <a:pathLst>
              <a:path w="20070" h="6283" extrusionOk="0">
                <a:moveTo>
                  <a:pt x="0" y="1"/>
                </a:moveTo>
                <a:lnTo>
                  <a:pt x="0" y="6283"/>
                </a:lnTo>
                <a:lnTo>
                  <a:pt x="20069" y="6283"/>
                </a:lnTo>
                <a:lnTo>
                  <a:pt x="200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Enero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14" name="Google Shape;1014;p45"/>
          <p:cNvSpPr/>
          <p:nvPr/>
        </p:nvSpPr>
        <p:spPr>
          <a:xfrm>
            <a:off x="2312340" y="1111949"/>
            <a:ext cx="27" cy="3348479"/>
          </a:xfrm>
          <a:custGeom>
            <a:avLst/>
            <a:gdLst/>
            <a:ahLst/>
            <a:cxnLst/>
            <a:rect l="l" t="t" r="r" b="b"/>
            <a:pathLst>
              <a:path w="1" h="62006" fill="none" extrusionOk="0">
                <a:moveTo>
                  <a:pt x="1" y="0"/>
                </a:moveTo>
                <a:lnTo>
                  <a:pt x="1" y="62006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9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5"/>
          <p:cNvSpPr/>
          <p:nvPr/>
        </p:nvSpPr>
        <p:spPr>
          <a:xfrm>
            <a:off x="2312325" y="4148128"/>
            <a:ext cx="958363" cy="169722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Diciembre</a:t>
            </a:r>
            <a:endParaRPr/>
          </a:p>
        </p:txBody>
      </p:sp>
      <p:sp>
        <p:nvSpPr>
          <p:cNvPr id="1016" name="Google Shape;1016;p45"/>
          <p:cNvSpPr/>
          <p:nvPr/>
        </p:nvSpPr>
        <p:spPr>
          <a:xfrm>
            <a:off x="2312326" y="3875736"/>
            <a:ext cx="958148" cy="169753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0"/>
                </a:moveTo>
                <a:lnTo>
                  <a:pt x="0" y="6285"/>
                </a:lnTo>
                <a:lnTo>
                  <a:pt x="42851" y="6285"/>
                </a:lnTo>
                <a:lnTo>
                  <a:pt x="428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Noviembre</a:t>
            </a:r>
            <a:endParaRPr/>
          </a:p>
        </p:txBody>
      </p:sp>
      <p:sp>
        <p:nvSpPr>
          <p:cNvPr id="1017" name="Google Shape;1017;p45"/>
          <p:cNvSpPr/>
          <p:nvPr/>
        </p:nvSpPr>
        <p:spPr>
          <a:xfrm>
            <a:off x="2312327" y="3603343"/>
            <a:ext cx="958148" cy="169722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Octubre</a:t>
            </a:r>
            <a:endParaRPr/>
          </a:p>
        </p:txBody>
      </p:sp>
      <p:sp>
        <p:nvSpPr>
          <p:cNvPr id="1018" name="Google Shape;1018;p45"/>
          <p:cNvSpPr/>
          <p:nvPr/>
        </p:nvSpPr>
        <p:spPr>
          <a:xfrm>
            <a:off x="2312327" y="3330950"/>
            <a:ext cx="958322" cy="169722"/>
          </a:xfrm>
          <a:custGeom>
            <a:avLst/>
            <a:gdLst/>
            <a:ahLst/>
            <a:cxnLst/>
            <a:rect l="l" t="t" r="r" b="b"/>
            <a:pathLst>
              <a:path w="39596" h="6286" extrusionOk="0">
                <a:moveTo>
                  <a:pt x="0" y="0"/>
                </a:moveTo>
                <a:lnTo>
                  <a:pt x="0" y="6285"/>
                </a:lnTo>
                <a:lnTo>
                  <a:pt x="39596" y="6285"/>
                </a:lnTo>
                <a:lnTo>
                  <a:pt x="39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Septiembre</a:t>
            </a:r>
            <a:endParaRPr/>
          </a:p>
        </p:txBody>
      </p:sp>
      <p:sp>
        <p:nvSpPr>
          <p:cNvPr id="1019" name="Google Shape;1019;p45"/>
          <p:cNvSpPr/>
          <p:nvPr/>
        </p:nvSpPr>
        <p:spPr>
          <a:xfrm>
            <a:off x="2312327" y="3058551"/>
            <a:ext cx="958175" cy="169749"/>
          </a:xfrm>
          <a:custGeom>
            <a:avLst/>
            <a:gdLst/>
            <a:ahLst/>
            <a:cxnLst/>
            <a:rect l="l" t="t" r="r" b="b"/>
            <a:pathLst>
              <a:path w="33089" h="6287" extrusionOk="0">
                <a:moveTo>
                  <a:pt x="0" y="1"/>
                </a:moveTo>
                <a:lnTo>
                  <a:pt x="0" y="6286"/>
                </a:lnTo>
                <a:lnTo>
                  <a:pt x="33089" y="6286"/>
                </a:lnTo>
                <a:lnTo>
                  <a:pt x="330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Agosto</a:t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2312328" y="2786165"/>
            <a:ext cx="958242" cy="169641"/>
          </a:xfrm>
          <a:custGeom>
            <a:avLst/>
            <a:gdLst/>
            <a:ahLst/>
            <a:cxnLst/>
            <a:rect l="l" t="t" r="r" b="b"/>
            <a:pathLst>
              <a:path w="20070" h="6283" extrusionOk="0">
                <a:moveTo>
                  <a:pt x="0" y="1"/>
                </a:moveTo>
                <a:lnTo>
                  <a:pt x="0" y="6283"/>
                </a:lnTo>
                <a:lnTo>
                  <a:pt x="20069" y="6283"/>
                </a:lnTo>
                <a:lnTo>
                  <a:pt x="200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Julio</a:t>
            </a:r>
            <a:endParaRPr/>
          </a:p>
        </p:txBody>
      </p:sp>
      <p:sp>
        <p:nvSpPr>
          <p:cNvPr id="1021" name="Google Shape;1021;p45"/>
          <p:cNvSpPr txBox="1"/>
          <p:nvPr/>
        </p:nvSpPr>
        <p:spPr>
          <a:xfrm>
            <a:off x="1457913" y="4460425"/>
            <a:ext cx="293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TSa </a:t>
            </a: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Undersampling (continua: 0.1)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5607087" y="2545164"/>
            <a:ext cx="958363" cy="169722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Junio</a:t>
            </a: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5607088" y="2272771"/>
            <a:ext cx="958148" cy="169753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0"/>
                </a:moveTo>
                <a:lnTo>
                  <a:pt x="0" y="6285"/>
                </a:lnTo>
                <a:lnTo>
                  <a:pt x="42851" y="6285"/>
                </a:lnTo>
                <a:lnTo>
                  <a:pt x="42851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Mayo</a:t>
            </a:r>
            <a:endParaRPr/>
          </a:p>
        </p:txBody>
      </p:sp>
      <p:sp>
        <p:nvSpPr>
          <p:cNvPr id="1024" name="Google Shape;1024;p45"/>
          <p:cNvSpPr/>
          <p:nvPr/>
        </p:nvSpPr>
        <p:spPr>
          <a:xfrm>
            <a:off x="5607090" y="2000378"/>
            <a:ext cx="958148" cy="169722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Abril</a:t>
            </a:r>
            <a:endParaRPr/>
          </a:p>
        </p:txBody>
      </p:sp>
      <p:sp>
        <p:nvSpPr>
          <p:cNvPr id="1025" name="Google Shape;1025;p45"/>
          <p:cNvSpPr/>
          <p:nvPr/>
        </p:nvSpPr>
        <p:spPr>
          <a:xfrm>
            <a:off x="5607090" y="1727985"/>
            <a:ext cx="958322" cy="169722"/>
          </a:xfrm>
          <a:custGeom>
            <a:avLst/>
            <a:gdLst/>
            <a:ahLst/>
            <a:cxnLst/>
            <a:rect l="l" t="t" r="r" b="b"/>
            <a:pathLst>
              <a:path w="39596" h="6286" extrusionOk="0">
                <a:moveTo>
                  <a:pt x="0" y="0"/>
                </a:moveTo>
                <a:lnTo>
                  <a:pt x="0" y="6285"/>
                </a:lnTo>
                <a:lnTo>
                  <a:pt x="39596" y="6285"/>
                </a:lnTo>
                <a:lnTo>
                  <a:pt x="39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Marzo</a:t>
            </a:r>
            <a:endParaRPr/>
          </a:p>
        </p:txBody>
      </p:sp>
      <p:sp>
        <p:nvSpPr>
          <p:cNvPr id="1026" name="Google Shape;1026;p45"/>
          <p:cNvSpPr/>
          <p:nvPr/>
        </p:nvSpPr>
        <p:spPr>
          <a:xfrm>
            <a:off x="5607089" y="1455586"/>
            <a:ext cx="958175" cy="169749"/>
          </a:xfrm>
          <a:custGeom>
            <a:avLst/>
            <a:gdLst/>
            <a:ahLst/>
            <a:cxnLst/>
            <a:rect l="l" t="t" r="r" b="b"/>
            <a:pathLst>
              <a:path w="33089" h="6287" extrusionOk="0">
                <a:moveTo>
                  <a:pt x="0" y="1"/>
                </a:moveTo>
                <a:lnTo>
                  <a:pt x="0" y="6286"/>
                </a:lnTo>
                <a:lnTo>
                  <a:pt x="33089" y="6286"/>
                </a:lnTo>
                <a:lnTo>
                  <a:pt x="33089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Febrero</a:t>
            </a:r>
            <a:endParaRPr/>
          </a:p>
        </p:txBody>
      </p:sp>
      <p:sp>
        <p:nvSpPr>
          <p:cNvPr id="1027" name="Google Shape;1027;p45"/>
          <p:cNvSpPr/>
          <p:nvPr/>
        </p:nvSpPr>
        <p:spPr>
          <a:xfrm>
            <a:off x="5607090" y="1183200"/>
            <a:ext cx="958242" cy="169641"/>
          </a:xfrm>
          <a:custGeom>
            <a:avLst/>
            <a:gdLst/>
            <a:ahLst/>
            <a:cxnLst/>
            <a:rect l="l" t="t" r="r" b="b"/>
            <a:pathLst>
              <a:path w="20070" h="6283" extrusionOk="0">
                <a:moveTo>
                  <a:pt x="0" y="1"/>
                </a:moveTo>
                <a:lnTo>
                  <a:pt x="0" y="6283"/>
                </a:lnTo>
                <a:lnTo>
                  <a:pt x="20069" y="6283"/>
                </a:lnTo>
                <a:lnTo>
                  <a:pt x="20069" y="1"/>
                </a:lnTo>
                <a:close/>
              </a:path>
            </a:pathLst>
          </a:cu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Enero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5607090" y="1111949"/>
            <a:ext cx="27" cy="3348479"/>
          </a:xfrm>
          <a:custGeom>
            <a:avLst/>
            <a:gdLst/>
            <a:ahLst/>
            <a:cxnLst/>
            <a:rect l="l" t="t" r="r" b="b"/>
            <a:pathLst>
              <a:path w="1" h="62006" fill="none" extrusionOk="0">
                <a:moveTo>
                  <a:pt x="1" y="0"/>
                </a:moveTo>
                <a:lnTo>
                  <a:pt x="1" y="62006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9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5"/>
          <p:cNvSpPr/>
          <p:nvPr/>
        </p:nvSpPr>
        <p:spPr>
          <a:xfrm>
            <a:off x="5607075" y="4148128"/>
            <a:ext cx="958363" cy="169722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Diciembre</a:t>
            </a:r>
            <a:endParaRPr/>
          </a:p>
        </p:txBody>
      </p:sp>
      <p:sp>
        <p:nvSpPr>
          <p:cNvPr id="1030" name="Google Shape;1030;p45"/>
          <p:cNvSpPr/>
          <p:nvPr/>
        </p:nvSpPr>
        <p:spPr>
          <a:xfrm>
            <a:off x="5607076" y="3875736"/>
            <a:ext cx="958148" cy="169753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0"/>
                </a:moveTo>
                <a:lnTo>
                  <a:pt x="0" y="6285"/>
                </a:lnTo>
                <a:lnTo>
                  <a:pt x="42851" y="6285"/>
                </a:lnTo>
                <a:lnTo>
                  <a:pt x="428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Noviembre</a:t>
            </a:r>
            <a:endParaRPr/>
          </a:p>
        </p:txBody>
      </p:sp>
      <p:sp>
        <p:nvSpPr>
          <p:cNvPr id="1031" name="Google Shape;1031;p45"/>
          <p:cNvSpPr/>
          <p:nvPr/>
        </p:nvSpPr>
        <p:spPr>
          <a:xfrm>
            <a:off x="5607077" y="3603343"/>
            <a:ext cx="958148" cy="169722"/>
          </a:xfrm>
          <a:custGeom>
            <a:avLst/>
            <a:gdLst/>
            <a:ahLst/>
            <a:cxnLst/>
            <a:rect l="l" t="t" r="r" b="b"/>
            <a:pathLst>
              <a:path w="42851" h="6286" extrusionOk="0">
                <a:moveTo>
                  <a:pt x="0" y="1"/>
                </a:moveTo>
                <a:lnTo>
                  <a:pt x="0" y="6286"/>
                </a:lnTo>
                <a:lnTo>
                  <a:pt x="42851" y="6286"/>
                </a:lnTo>
                <a:lnTo>
                  <a:pt x="4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Octubre</a:t>
            </a:r>
            <a:endParaRPr/>
          </a:p>
        </p:txBody>
      </p:sp>
      <p:sp>
        <p:nvSpPr>
          <p:cNvPr id="1032" name="Google Shape;1032;p45"/>
          <p:cNvSpPr/>
          <p:nvPr/>
        </p:nvSpPr>
        <p:spPr>
          <a:xfrm>
            <a:off x="5607077" y="3330950"/>
            <a:ext cx="958322" cy="169722"/>
          </a:xfrm>
          <a:custGeom>
            <a:avLst/>
            <a:gdLst/>
            <a:ahLst/>
            <a:cxnLst/>
            <a:rect l="l" t="t" r="r" b="b"/>
            <a:pathLst>
              <a:path w="39596" h="6286" extrusionOk="0">
                <a:moveTo>
                  <a:pt x="0" y="0"/>
                </a:moveTo>
                <a:lnTo>
                  <a:pt x="0" y="6285"/>
                </a:lnTo>
                <a:lnTo>
                  <a:pt x="39596" y="6285"/>
                </a:lnTo>
                <a:lnTo>
                  <a:pt x="39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Septiembre</a:t>
            </a:r>
            <a:endParaRPr/>
          </a:p>
        </p:txBody>
      </p:sp>
      <p:sp>
        <p:nvSpPr>
          <p:cNvPr id="1033" name="Google Shape;1033;p45"/>
          <p:cNvSpPr/>
          <p:nvPr/>
        </p:nvSpPr>
        <p:spPr>
          <a:xfrm>
            <a:off x="5607077" y="3058551"/>
            <a:ext cx="958175" cy="169749"/>
          </a:xfrm>
          <a:custGeom>
            <a:avLst/>
            <a:gdLst/>
            <a:ahLst/>
            <a:cxnLst/>
            <a:rect l="l" t="t" r="r" b="b"/>
            <a:pathLst>
              <a:path w="33089" h="6287" extrusionOk="0">
                <a:moveTo>
                  <a:pt x="0" y="1"/>
                </a:moveTo>
                <a:lnTo>
                  <a:pt x="0" y="6286"/>
                </a:lnTo>
                <a:lnTo>
                  <a:pt x="33089" y="6286"/>
                </a:lnTo>
                <a:lnTo>
                  <a:pt x="33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Agosto</a:t>
            </a:r>
            <a:endParaRPr/>
          </a:p>
        </p:txBody>
      </p:sp>
      <p:sp>
        <p:nvSpPr>
          <p:cNvPr id="1034" name="Google Shape;1034;p45"/>
          <p:cNvSpPr/>
          <p:nvPr/>
        </p:nvSpPr>
        <p:spPr>
          <a:xfrm>
            <a:off x="5607078" y="2786165"/>
            <a:ext cx="958242" cy="169641"/>
          </a:xfrm>
          <a:custGeom>
            <a:avLst/>
            <a:gdLst/>
            <a:ahLst/>
            <a:cxnLst/>
            <a:rect l="l" t="t" r="r" b="b"/>
            <a:pathLst>
              <a:path w="20070" h="6283" extrusionOk="0">
                <a:moveTo>
                  <a:pt x="0" y="1"/>
                </a:moveTo>
                <a:lnTo>
                  <a:pt x="0" y="6283"/>
                </a:lnTo>
                <a:lnTo>
                  <a:pt x="20069" y="6283"/>
                </a:lnTo>
                <a:lnTo>
                  <a:pt x="2006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Julio</a:t>
            </a:r>
            <a:endParaRPr/>
          </a:p>
        </p:txBody>
      </p:sp>
      <p:sp>
        <p:nvSpPr>
          <p:cNvPr id="1035" name="Google Shape;1035;p45"/>
          <p:cNvSpPr txBox="1"/>
          <p:nvPr/>
        </p:nvSpPr>
        <p:spPr>
          <a:xfrm>
            <a:off x="4752663" y="4460425"/>
            <a:ext cx="293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TSb </a:t>
            </a: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Undersampling (continua: 0.1)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36" name="Google Shape;1036;p45"/>
          <p:cNvSpPr txBox="1"/>
          <p:nvPr/>
        </p:nvSpPr>
        <p:spPr>
          <a:xfrm rot="-5400000">
            <a:off x="444275" y="2592275"/>
            <a:ext cx="335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2020</a:t>
            </a:r>
            <a:endParaRPr/>
          </a:p>
        </p:txBody>
      </p:sp>
      <p:sp>
        <p:nvSpPr>
          <p:cNvPr id="1037" name="Google Shape;1037;p45"/>
          <p:cNvSpPr txBox="1"/>
          <p:nvPr/>
        </p:nvSpPr>
        <p:spPr>
          <a:xfrm rot="-5400000">
            <a:off x="3739025" y="2592275"/>
            <a:ext cx="335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2020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6"/>
          <p:cNvSpPr/>
          <p:nvPr/>
        </p:nvSpPr>
        <p:spPr>
          <a:xfrm>
            <a:off x="2012928" y="2367073"/>
            <a:ext cx="372302" cy="37334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044" name="Google Shape;1044;p46"/>
          <p:cNvSpPr txBox="1">
            <a:spLocks noGrp="1"/>
          </p:cNvSpPr>
          <p:nvPr>
            <p:ph type="ctrTitle" idx="4294967295"/>
          </p:nvPr>
        </p:nvSpPr>
        <p:spPr>
          <a:xfrm>
            <a:off x="5679975" y="24446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EXTRA TREES</a:t>
            </a:r>
            <a:endParaRPr sz="1600"/>
          </a:p>
        </p:txBody>
      </p:sp>
      <p:sp>
        <p:nvSpPr>
          <p:cNvPr id="1045" name="Google Shape;1045;p46"/>
          <p:cNvSpPr/>
          <p:nvPr/>
        </p:nvSpPr>
        <p:spPr>
          <a:xfrm>
            <a:off x="5307678" y="2400773"/>
            <a:ext cx="372302" cy="37334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6"/>
          <p:cNvSpPr txBox="1">
            <a:spLocks noGrp="1"/>
          </p:cNvSpPr>
          <p:nvPr>
            <p:ph type="ctrTitle" idx="4294967295"/>
          </p:nvPr>
        </p:nvSpPr>
        <p:spPr>
          <a:xfrm>
            <a:off x="5679975" y="302522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SEMILLERIO</a:t>
            </a:r>
            <a:endParaRPr sz="1600"/>
          </a:p>
        </p:txBody>
      </p:sp>
      <p:sp>
        <p:nvSpPr>
          <p:cNvPr id="1047" name="Google Shape;1047;p46"/>
          <p:cNvSpPr/>
          <p:nvPr/>
        </p:nvSpPr>
        <p:spPr>
          <a:xfrm>
            <a:off x="5307678" y="2981348"/>
            <a:ext cx="372302" cy="37334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100</a:t>
            </a:r>
            <a:endParaRPr sz="1000"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048" name="Google Shape;1048;p46"/>
          <p:cNvGrpSpPr/>
          <p:nvPr/>
        </p:nvGrpSpPr>
        <p:grpSpPr>
          <a:xfrm>
            <a:off x="5371254" y="2496033"/>
            <a:ext cx="245134" cy="182834"/>
            <a:chOff x="5216456" y="3725484"/>
            <a:chExt cx="356196" cy="265631"/>
          </a:xfrm>
        </p:grpSpPr>
        <p:sp>
          <p:nvSpPr>
            <p:cNvPr id="1049" name="Google Shape;1049;p46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6"/>
          <p:cNvGrpSpPr/>
          <p:nvPr/>
        </p:nvGrpSpPr>
        <p:grpSpPr>
          <a:xfrm>
            <a:off x="2107648" y="2458983"/>
            <a:ext cx="182868" cy="182871"/>
            <a:chOff x="5779408" y="3699191"/>
            <a:chExt cx="317645" cy="318757"/>
          </a:xfrm>
        </p:grpSpPr>
        <p:sp>
          <p:nvSpPr>
            <p:cNvPr id="1052" name="Google Shape;1052;p46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46"/>
          <p:cNvSpPr txBox="1"/>
          <p:nvPr/>
        </p:nvSpPr>
        <p:spPr>
          <a:xfrm>
            <a:off x="1457913" y="1660575"/>
            <a:ext cx="293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HTa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55" name="Google Shape;1055;p46"/>
          <p:cNvSpPr txBox="1"/>
          <p:nvPr/>
        </p:nvSpPr>
        <p:spPr>
          <a:xfrm>
            <a:off x="4752663" y="1660575"/>
            <a:ext cx="293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HTb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56" name="Google Shape;1056;p46"/>
          <p:cNvSpPr txBox="1">
            <a:spLocks noGrp="1"/>
          </p:cNvSpPr>
          <p:nvPr>
            <p:ph type="ctrTitle" idx="4294967295"/>
          </p:nvPr>
        </p:nvSpPr>
        <p:spPr>
          <a:xfrm>
            <a:off x="2385225" y="24109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EXTRA TREES</a:t>
            </a:r>
            <a:endParaRPr sz="1600"/>
          </a:p>
        </p:txBody>
      </p:sp>
      <p:sp>
        <p:nvSpPr>
          <p:cNvPr id="1057" name="Google Shape;1057;p46"/>
          <p:cNvSpPr txBox="1">
            <a:spLocks noGrp="1"/>
          </p:cNvSpPr>
          <p:nvPr>
            <p:ph type="ctrTitle" idx="4294967295"/>
          </p:nvPr>
        </p:nvSpPr>
        <p:spPr>
          <a:xfrm>
            <a:off x="2385225" y="299152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SEMILLERIO</a:t>
            </a:r>
            <a:endParaRPr sz="1600"/>
          </a:p>
        </p:txBody>
      </p:sp>
      <p:sp>
        <p:nvSpPr>
          <p:cNvPr id="1058" name="Google Shape;1058;p46"/>
          <p:cNvSpPr/>
          <p:nvPr/>
        </p:nvSpPr>
        <p:spPr>
          <a:xfrm>
            <a:off x="2012928" y="2947648"/>
            <a:ext cx="372302" cy="37334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50</a:t>
            </a:r>
            <a:endParaRPr sz="1000" b="1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&amp; SCORING</a:t>
            </a:r>
            <a:endParaRPr/>
          </a:p>
        </p:txBody>
      </p:sp>
      <p:sp>
        <p:nvSpPr>
          <p:cNvPr id="1064" name="Google Shape;1064;p47"/>
          <p:cNvSpPr/>
          <p:nvPr/>
        </p:nvSpPr>
        <p:spPr>
          <a:xfrm>
            <a:off x="4173350" y="2147323"/>
            <a:ext cx="72" cy="1248962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7"/>
          <p:cNvSpPr/>
          <p:nvPr/>
        </p:nvSpPr>
        <p:spPr>
          <a:xfrm>
            <a:off x="5159177" y="2147323"/>
            <a:ext cx="72" cy="1248962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7"/>
          <p:cNvSpPr/>
          <p:nvPr/>
        </p:nvSpPr>
        <p:spPr>
          <a:xfrm>
            <a:off x="6145005" y="2147323"/>
            <a:ext cx="72" cy="1248962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7"/>
          <p:cNvSpPr/>
          <p:nvPr/>
        </p:nvSpPr>
        <p:spPr>
          <a:xfrm>
            <a:off x="7130903" y="2147323"/>
            <a:ext cx="72" cy="1248962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47"/>
          <p:cNvGrpSpPr/>
          <p:nvPr/>
        </p:nvGrpSpPr>
        <p:grpSpPr>
          <a:xfrm>
            <a:off x="4048225" y="3060427"/>
            <a:ext cx="3225385" cy="274972"/>
            <a:chOff x="3811486" y="3103763"/>
            <a:chExt cx="4240580" cy="274972"/>
          </a:xfrm>
        </p:grpSpPr>
        <p:sp>
          <p:nvSpPr>
            <p:cNvPr id="1069" name="Google Shape;1069;p47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Ganancias</a:t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3811486" y="3272336"/>
              <a:ext cx="1460636" cy="106399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Varianza</a:t>
              </a:r>
              <a:endParaRPr/>
            </a:p>
          </p:txBody>
        </p:sp>
      </p:grpSp>
      <p:grpSp>
        <p:nvGrpSpPr>
          <p:cNvPr id="1071" name="Google Shape;1071;p47"/>
          <p:cNvGrpSpPr/>
          <p:nvPr/>
        </p:nvGrpSpPr>
        <p:grpSpPr>
          <a:xfrm>
            <a:off x="4030022" y="2246674"/>
            <a:ext cx="2235767" cy="274900"/>
            <a:chOff x="3793472" y="2309869"/>
            <a:chExt cx="2235767" cy="274900"/>
          </a:xfrm>
        </p:grpSpPr>
        <p:sp>
          <p:nvSpPr>
            <p:cNvPr id="1072" name="Google Shape;1072;p47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Ganancias</a:t>
              </a:r>
              <a:endParaRPr sz="900"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3793475" y="2478370"/>
              <a:ext cx="882878" cy="106399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Varianza</a:t>
              </a:r>
              <a:endParaRPr/>
            </a:p>
          </p:txBody>
        </p:sp>
      </p:grpSp>
      <p:sp>
        <p:nvSpPr>
          <p:cNvPr id="1074" name="Google Shape;1074;p47"/>
          <p:cNvSpPr txBox="1">
            <a:spLocks noGrp="1"/>
          </p:cNvSpPr>
          <p:nvPr>
            <p:ph type="ctrTitle" idx="4294967295"/>
          </p:nvPr>
        </p:nvSpPr>
        <p:spPr>
          <a:xfrm>
            <a:off x="855375" y="2147325"/>
            <a:ext cx="2906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MODELOS CON SEMILLERIO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075" name="Google Shape;1075;p47"/>
          <p:cNvSpPr txBox="1">
            <a:spLocks noGrp="1"/>
          </p:cNvSpPr>
          <p:nvPr>
            <p:ph type="ctrTitle" idx="4294967295"/>
          </p:nvPr>
        </p:nvSpPr>
        <p:spPr>
          <a:xfrm>
            <a:off x="885750" y="2949125"/>
            <a:ext cx="28764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MODELOS HIBRIDOS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"/>
          <p:cNvSpPr txBox="1">
            <a:spLocks noGrp="1"/>
          </p:cNvSpPr>
          <p:nvPr>
            <p:ph type="ctrTitle"/>
          </p:nvPr>
        </p:nvSpPr>
        <p:spPr>
          <a:xfrm>
            <a:off x="2038248" y="1868575"/>
            <a:ext cx="3154200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dvent Pro SemiBold"/>
                <a:ea typeface="Advent Pro SemiBold"/>
                <a:cs typeface="Advent Pro SemiBold"/>
                <a:sym typeface="Advent Pro SemiBold"/>
              </a:rPr>
              <a:t>SEGMENTACIÓN</a:t>
            </a:r>
            <a:endParaRPr sz="3100">
              <a:latin typeface="Advent Pro SemiBold"/>
              <a:ea typeface="Advent Pro SemiBold"/>
              <a:cs typeface="Advent Pro SemiBold"/>
              <a:sym typeface="Advent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dvent Pro SemiBold"/>
                <a:ea typeface="Advent Pro SemiBold"/>
                <a:cs typeface="Advent Pro SemiBold"/>
                <a:sym typeface="Advent Pro SemiBold"/>
              </a:rPr>
              <a:t>DE CLIENTES</a:t>
            </a:r>
            <a:endParaRPr sz="5900"/>
          </a:p>
        </p:txBody>
      </p:sp>
      <p:sp>
        <p:nvSpPr>
          <p:cNvPr id="508" name="Google Shape;508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2" name="Google Shape;512;p27"/>
          <p:cNvCxnSpPr>
            <a:stCxn id="50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objetivo es segmentar a los clientes por determinar </a:t>
            </a:r>
            <a:r>
              <a:rPr lang="en">
                <a:solidFill>
                  <a:schemeClr val="accent2"/>
                </a:solidFill>
              </a:rPr>
              <a:t>características </a:t>
            </a:r>
            <a:r>
              <a:rPr lang="en"/>
              <a:t>comunes en el </a:t>
            </a:r>
            <a:r>
              <a:rPr lang="en">
                <a:solidFill>
                  <a:schemeClr val="accent2"/>
                </a:solidFill>
              </a:rPr>
              <a:t>comportamiento </a:t>
            </a:r>
            <a:r>
              <a:rPr lang="en"/>
              <a:t>previo a la cancelación del paquete premium</a:t>
            </a:r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343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IDENTIFICACIÓN DE PERFILES</a:t>
            </a:r>
            <a:endParaRPr/>
          </a:p>
        </p:txBody>
      </p:sp>
      <p:grpSp>
        <p:nvGrpSpPr>
          <p:cNvPr id="519" name="Google Shape;519;p28"/>
          <p:cNvGrpSpPr/>
          <p:nvPr/>
        </p:nvGrpSpPr>
        <p:grpSpPr>
          <a:xfrm>
            <a:off x="4389872" y="1549249"/>
            <a:ext cx="3296419" cy="2220049"/>
            <a:chOff x="2501950" y="1507050"/>
            <a:chExt cx="2392350" cy="2696525"/>
          </a:xfrm>
        </p:grpSpPr>
        <p:sp>
          <p:nvSpPr>
            <p:cNvPr id="520" name="Google Shape;52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40" name="Google Shape;54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8"/>
          <p:cNvGrpSpPr/>
          <p:nvPr/>
        </p:nvGrpSpPr>
        <p:grpSpPr>
          <a:xfrm>
            <a:off x="4985336" y="1998463"/>
            <a:ext cx="2360186" cy="1321609"/>
            <a:chOff x="2029517" y="1732295"/>
            <a:chExt cx="1149068" cy="643432"/>
          </a:xfrm>
        </p:grpSpPr>
        <p:grpSp>
          <p:nvGrpSpPr>
            <p:cNvPr id="546" name="Google Shape;546;p28"/>
            <p:cNvGrpSpPr/>
            <p:nvPr/>
          </p:nvGrpSpPr>
          <p:grpSpPr>
            <a:xfrm>
              <a:off x="2708660" y="1746937"/>
              <a:ext cx="455427" cy="244429"/>
              <a:chOff x="2700693" y="1746937"/>
              <a:chExt cx="455427" cy="244429"/>
            </a:xfrm>
          </p:grpSpPr>
          <p:grpSp>
            <p:nvGrpSpPr>
              <p:cNvPr id="547" name="Google Shape;547;p28"/>
              <p:cNvGrpSpPr/>
              <p:nvPr/>
            </p:nvGrpSpPr>
            <p:grpSpPr>
              <a:xfrm>
                <a:off x="2905682" y="1782817"/>
                <a:ext cx="250438" cy="208549"/>
                <a:chOff x="2905682" y="1782817"/>
                <a:chExt cx="250438" cy="208549"/>
              </a:xfrm>
            </p:grpSpPr>
            <p:cxnSp>
              <p:nvCxnSpPr>
                <p:cNvPr id="548" name="Google Shape;548;p28"/>
                <p:cNvCxnSpPr/>
                <p:nvPr/>
              </p:nvCxnSpPr>
              <p:spPr>
                <a:xfrm rot="-5400000" flipH="1">
                  <a:off x="2905682" y="1782817"/>
                  <a:ext cx="175200" cy="1752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49" name="Google Shape;549;p28"/>
                <p:cNvSpPr/>
                <p:nvPr/>
              </p:nvSpPr>
              <p:spPr>
                <a:xfrm>
                  <a:off x="3078213" y="1919045"/>
                  <a:ext cx="77906" cy="7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46" extrusionOk="0">
                      <a:moveTo>
                        <a:pt x="5775" y="1"/>
                      </a:moveTo>
                      <a:cubicBezTo>
                        <a:pt x="3179" y="1"/>
                        <a:pt x="889" y="1860"/>
                        <a:pt x="468" y="4506"/>
                      </a:cubicBezTo>
                      <a:cubicBezTo>
                        <a:pt x="1" y="7441"/>
                        <a:pt x="2002" y="10210"/>
                        <a:pt x="4904" y="10677"/>
                      </a:cubicBezTo>
                      <a:cubicBezTo>
                        <a:pt x="5194" y="10723"/>
                        <a:pt x="5483" y="10745"/>
                        <a:pt x="5768" y="10745"/>
                      </a:cubicBezTo>
                      <a:cubicBezTo>
                        <a:pt x="8364" y="10745"/>
                        <a:pt x="10655" y="8886"/>
                        <a:pt x="11075" y="6240"/>
                      </a:cubicBezTo>
                      <a:cubicBezTo>
                        <a:pt x="11576" y="3305"/>
                        <a:pt x="9574" y="536"/>
                        <a:pt x="6639" y="69"/>
                      </a:cubicBezTo>
                      <a:cubicBezTo>
                        <a:pt x="6349" y="23"/>
                        <a:pt x="6060" y="1"/>
                        <a:pt x="5775" y="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0" name="Google Shape;550;p28"/>
              <p:cNvGrpSpPr/>
              <p:nvPr/>
            </p:nvGrpSpPr>
            <p:grpSpPr>
              <a:xfrm>
                <a:off x="2700693" y="1746937"/>
                <a:ext cx="449967" cy="72374"/>
                <a:chOff x="2700693" y="1746937"/>
                <a:chExt cx="449967" cy="72374"/>
              </a:xfrm>
            </p:grpSpPr>
            <p:cxnSp>
              <p:nvCxnSpPr>
                <p:cNvPr id="551" name="Google Shape;551;p28"/>
                <p:cNvCxnSpPr/>
                <p:nvPr/>
              </p:nvCxnSpPr>
              <p:spPr>
                <a:xfrm>
                  <a:off x="2700693" y="1782453"/>
                  <a:ext cx="3798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52" name="Google Shape;552;p28"/>
                <p:cNvSpPr/>
                <p:nvPr/>
              </p:nvSpPr>
              <p:spPr>
                <a:xfrm>
                  <a:off x="3072753" y="1746937"/>
                  <a:ext cx="77906" cy="7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54" extrusionOk="0">
                      <a:moveTo>
                        <a:pt x="5736" y="0"/>
                      </a:moveTo>
                      <a:cubicBezTo>
                        <a:pt x="3156" y="0"/>
                        <a:pt x="887" y="1881"/>
                        <a:pt x="468" y="4513"/>
                      </a:cubicBezTo>
                      <a:cubicBezTo>
                        <a:pt x="1" y="7449"/>
                        <a:pt x="2002" y="10218"/>
                        <a:pt x="4904" y="10685"/>
                      </a:cubicBezTo>
                      <a:cubicBezTo>
                        <a:pt x="5194" y="10731"/>
                        <a:pt x="5483" y="10753"/>
                        <a:pt x="5768" y="10753"/>
                      </a:cubicBezTo>
                      <a:cubicBezTo>
                        <a:pt x="8364" y="10753"/>
                        <a:pt x="10655" y="8893"/>
                        <a:pt x="11075" y="6248"/>
                      </a:cubicBezTo>
                      <a:cubicBezTo>
                        <a:pt x="11576" y="3313"/>
                        <a:pt x="9574" y="544"/>
                        <a:pt x="6639" y="77"/>
                      </a:cubicBezTo>
                      <a:cubicBezTo>
                        <a:pt x="6335" y="25"/>
                        <a:pt x="6034" y="0"/>
                        <a:pt x="5736" y="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3" name="Google Shape;553;p28"/>
            <p:cNvGrpSpPr/>
            <p:nvPr/>
          </p:nvGrpSpPr>
          <p:grpSpPr>
            <a:xfrm>
              <a:off x="2029517" y="1732295"/>
              <a:ext cx="1149068" cy="643432"/>
              <a:chOff x="2029517" y="1732295"/>
              <a:chExt cx="1149068" cy="643432"/>
            </a:xfrm>
          </p:grpSpPr>
          <p:grpSp>
            <p:nvGrpSpPr>
              <p:cNvPr id="554" name="Google Shape;554;p28"/>
              <p:cNvGrpSpPr/>
              <p:nvPr/>
            </p:nvGrpSpPr>
            <p:grpSpPr>
              <a:xfrm>
                <a:off x="2703618" y="2103152"/>
                <a:ext cx="474966" cy="260017"/>
                <a:chOff x="2703618" y="2103152"/>
                <a:chExt cx="474966" cy="260017"/>
              </a:xfrm>
            </p:grpSpPr>
            <p:grpSp>
              <p:nvGrpSpPr>
                <p:cNvPr id="555" name="Google Shape;555;p28"/>
                <p:cNvGrpSpPr/>
                <p:nvPr/>
              </p:nvGrpSpPr>
              <p:grpSpPr>
                <a:xfrm>
                  <a:off x="2703618" y="2290640"/>
                  <a:ext cx="450291" cy="72529"/>
                  <a:chOff x="2703618" y="2290640"/>
                  <a:chExt cx="450291" cy="72529"/>
                </a:xfrm>
              </p:grpSpPr>
              <p:cxnSp>
                <p:nvCxnSpPr>
                  <p:cNvPr id="556" name="Google Shape;556;p28"/>
                  <p:cNvCxnSpPr/>
                  <p:nvPr/>
                </p:nvCxnSpPr>
                <p:spPr>
                  <a:xfrm>
                    <a:off x="2703618" y="2326818"/>
                    <a:ext cx="379800" cy="6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57" name="Google Shape;557;p28"/>
                  <p:cNvSpPr/>
                  <p:nvPr/>
                </p:nvSpPr>
                <p:spPr>
                  <a:xfrm>
                    <a:off x="3076003" y="2290640"/>
                    <a:ext cx="77906" cy="72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77" extrusionOk="0">
                        <a:moveTo>
                          <a:pt x="5787" y="0"/>
                        </a:moveTo>
                        <a:cubicBezTo>
                          <a:pt x="3185" y="0"/>
                          <a:pt x="889" y="1889"/>
                          <a:pt x="468" y="4538"/>
                        </a:cubicBezTo>
                        <a:cubicBezTo>
                          <a:pt x="1" y="7473"/>
                          <a:pt x="2002" y="10208"/>
                          <a:pt x="4938" y="10709"/>
                        </a:cubicBezTo>
                        <a:cubicBezTo>
                          <a:pt x="5221" y="10754"/>
                          <a:pt x="5503" y="10776"/>
                          <a:pt x="5781" y="10776"/>
                        </a:cubicBezTo>
                        <a:cubicBezTo>
                          <a:pt x="8358" y="10776"/>
                          <a:pt x="10654" y="8888"/>
                          <a:pt x="11075" y="6239"/>
                        </a:cubicBezTo>
                        <a:cubicBezTo>
                          <a:pt x="11576" y="3303"/>
                          <a:pt x="9574" y="535"/>
                          <a:pt x="6639" y="68"/>
                        </a:cubicBezTo>
                        <a:cubicBezTo>
                          <a:pt x="6352" y="22"/>
                          <a:pt x="6068" y="0"/>
                          <a:pt x="5787" y="0"/>
                        </a:cubicBez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8" name="Google Shape;558;p28"/>
                <p:cNvGrpSpPr/>
                <p:nvPr/>
              </p:nvGrpSpPr>
              <p:grpSpPr>
                <a:xfrm>
                  <a:off x="2908607" y="2103152"/>
                  <a:ext cx="269977" cy="223538"/>
                  <a:chOff x="2908607" y="2103152"/>
                  <a:chExt cx="269977" cy="223538"/>
                </a:xfrm>
              </p:grpSpPr>
              <p:cxnSp>
                <p:nvCxnSpPr>
                  <p:cNvPr id="559" name="Google Shape;559;p28"/>
                  <p:cNvCxnSpPr/>
                  <p:nvPr/>
                </p:nvCxnSpPr>
                <p:spPr>
                  <a:xfrm rot="10800000" flipH="1">
                    <a:off x="2908607" y="2140990"/>
                    <a:ext cx="199800" cy="1857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60" name="Google Shape;560;p28"/>
                  <p:cNvSpPr/>
                  <p:nvPr/>
                </p:nvSpPr>
                <p:spPr>
                  <a:xfrm>
                    <a:off x="3100678" y="2103152"/>
                    <a:ext cx="77906" cy="72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53" extrusionOk="0">
                        <a:moveTo>
                          <a:pt x="5786" y="1"/>
                        </a:moveTo>
                        <a:cubicBezTo>
                          <a:pt x="3185" y="1"/>
                          <a:pt x="889" y="1886"/>
                          <a:pt x="468" y="4505"/>
                        </a:cubicBezTo>
                        <a:cubicBezTo>
                          <a:pt x="1" y="7440"/>
                          <a:pt x="2002" y="10209"/>
                          <a:pt x="4904" y="10676"/>
                        </a:cubicBezTo>
                        <a:cubicBezTo>
                          <a:pt x="5208" y="10728"/>
                          <a:pt x="5509" y="10753"/>
                          <a:pt x="5807" y="10753"/>
                        </a:cubicBezTo>
                        <a:cubicBezTo>
                          <a:pt x="8387" y="10753"/>
                          <a:pt x="10657" y="8872"/>
                          <a:pt x="11075" y="6240"/>
                        </a:cubicBezTo>
                        <a:cubicBezTo>
                          <a:pt x="11576" y="3304"/>
                          <a:pt x="9574" y="535"/>
                          <a:pt x="6639" y="68"/>
                        </a:cubicBezTo>
                        <a:cubicBezTo>
                          <a:pt x="6352" y="23"/>
                          <a:pt x="6067" y="1"/>
                          <a:pt x="5786" y="1"/>
                        </a:cubicBez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1" name="Google Shape;561;p28"/>
              <p:cNvGrpSpPr/>
              <p:nvPr/>
            </p:nvGrpSpPr>
            <p:grpSpPr>
              <a:xfrm>
                <a:off x="2029517" y="1732295"/>
                <a:ext cx="685827" cy="643432"/>
                <a:chOff x="2029517" y="1732295"/>
                <a:chExt cx="685827" cy="643432"/>
              </a:xfrm>
            </p:grpSpPr>
            <p:sp>
              <p:nvSpPr>
                <p:cNvPr id="562" name="Google Shape;562;p28"/>
                <p:cNvSpPr/>
                <p:nvPr/>
              </p:nvSpPr>
              <p:spPr>
                <a:xfrm>
                  <a:off x="2029517" y="1996395"/>
                  <a:ext cx="135152" cy="13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63" name="Google Shape;563;p28"/>
                <p:cNvGrpSpPr/>
                <p:nvPr/>
              </p:nvGrpSpPr>
              <p:grpSpPr>
                <a:xfrm>
                  <a:off x="2158948" y="1732295"/>
                  <a:ext cx="556396" cy="333108"/>
                  <a:chOff x="2158948" y="1732295"/>
                  <a:chExt cx="556396" cy="333108"/>
                </a:xfrm>
              </p:grpSpPr>
              <p:cxnSp>
                <p:nvCxnSpPr>
                  <p:cNvPr id="564" name="Google Shape;564;p28"/>
                  <p:cNvCxnSpPr/>
                  <p:nvPr/>
                </p:nvCxnSpPr>
                <p:spPr>
                  <a:xfrm rot="10800000" flipH="1">
                    <a:off x="2158948" y="1783103"/>
                    <a:ext cx="459000" cy="2823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65" name="Google Shape;565;p28"/>
                  <p:cNvSpPr/>
                  <p:nvPr/>
                </p:nvSpPr>
                <p:spPr>
                  <a:xfrm>
                    <a:off x="2612072" y="1732295"/>
                    <a:ext cx="103272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5" h="14873" extrusionOk="0">
                        <a:moveTo>
                          <a:pt x="7692" y="1"/>
                        </a:moveTo>
                        <a:cubicBezTo>
                          <a:pt x="7531" y="1"/>
                          <a:pt x="7369" y="6"/>
                          <a:pt x="7206" y="16"/>
                        </a:cubicBezTo>
                        <a:cubicBezTo>
                          <a:pt x="3136" y="283"/>
                          <a:pt x="0" y="3786"/>
                          <a:pt x="267" y="7889"/>
                        </a:cubicBezTo>
                        <a:cubicBezTo>
                          <a:pt x="493" y="11846"/>
                          <a:pt x="3790" y="14873"/>
                          <a:pt x="7706" y="14873"/>
                        </a:cubicBezTo>
                        <a:cubicBezTo>
                          <a:pt x="7850" y="14873"/>
                          <a:pt x="7994" y="14869"/>
                          <a:pt x="8140" y="14860"/>
                        </a:cubicBezTo>
                        <a:cubicBezTo>
                          <a:pt x="12243" y="14594"/>
                          <a:pt x="15345" y="11058"/>
                          <a:pt x="15111" y="6988"/>
                        </a:cubicBezTo>
                        <a:cubicBezTo>
                          <a:pt x="14855" y="3048"/>
                          <a:pt x="11585" y="1"/>
                          <a:pt x="7692" y="1"/>
                        </a:cubicBez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6" name="Google Shape;566;p28"/>
                <p:cNvGrpSpPr/>
                <p:nvPr/>
              </p:nvGrpSpPr>
              <p:grpSpPr>
                <a:xfrm>
                  <a:off x="2159908" y="2065057"/>
                  <a:ext cx="550884" cy="310670"/>
                  <a:chOff x="2159908" y="2065057"/>
                  <a:chExt cx="550884" cy="310670"/>
                </a:xfrm>
              </p:grpSpPr>
              <p:cxnSp>
                <p:nvCxnSpPr>
                  <p:cNvPr id="567" name="Google Shape;567;p28"/>
                  <p:cNvCxnSpPr/>
                  <p:nvPr/>
                </p:nvCxnSpPr>
                <p:spPr>
                  <a:xfrm>
                    <a:off x="2159908" y="2065057"/>
                    <a:ext cx="454500" cy="2622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68" name="Google Shape;568;p28"/>
                  <p:cNvSpPr/>
                  <p:nvPr/>
                </p:nvSpPr>
                <p:spPr>
                  <a:xfrm>
                    <a:off x="2607514" y="2275632"/>
                    <a:ext cx="103279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6" h="14873" extrusionOk="0">
                        <a:moveTo>
                          <a:pt x="7697" y="0"/>
                        </a:moveTo>
                        <a:cubicBezTo>
                          <a:pt x="7535" y="0"/>
                          <a:pt x="7371" y="5"/>
                          <a:pt x="7206" y="16"/>
                        </a:cubicBezTo>
                        <a:cubicBezTo>
                          <a:pt x="3103" y="250"/>
                          <a:pt x="1" y="3785"/>
                          <a:pt x="268" y="7888"/>
                        </a:cubicBezTo>
                        <a:cubicBezTo>
                          <a:pt x="493" y="11846"/>
                          <a:pt x="3790" y="14872"/>
                          <a:pt x="7706" y="14872"/>
                        </a:cubicBezTo>
                        <a:cubicBezTo>
                          <a:pt x="7850" y="14872"/>
                          <a:pt x="7994" y="14868"/>
                          <a:pt x="8140" y="14860"/>
                        </a:cubicBezTo>
                        <a:cubicBezTo>
                          <a:pt x="12243" y="14593"/>
                          <a:pt x="15345" y="11057"/>
                          <a:pt x="15112" y="6954"/>
                        </a:cubicBezTo>
                        <a:cubicBezTo>
                          <a:pt x="14855" y="3016"/>
                          <a:pt x="11588" y="0"/>
                          <a:pt x="7697" y="0"/>
                        </a:cubicBez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PERFILES DE CLIENTES</a:t>
            </a:r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3628263" y="1616400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Medio</a:t>
            </a:r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/>
          </p:nvPr>
        </p:nvSpPr>
        <p:spPr>
          <a:xfrm>
            <a:off x="892925" y="1616400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Alto</a:t>
            </a:r>
            <a:endParaRPr/>
          </a:p>
        </p:txBody>
      </p:sp>
      <p:sp>
        <p:nvSpPr>
          <p:cNvPr id="576" name="Google Shape;576;p29"/>
          <p:cNvSpPr txBox="1">
            <a:spLocks noGrp="1"/>
          </p:cNvSpPr>
          <p:nvPr>
            <p:ph type="ctrTitle" idx="4"/>
          </p:nvPr>
        </p:nvSpPr>
        <p:spPr>
          <a:xfrm>
            <a:off x="6371224" y="1616400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Bajo</a:t>
            </a:r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subTitle" idx="8"/>
          </p:nvPr>
        </p:nvSpPr>
        <p:spPr>
          <a:xfrm>
            <a:off x="892925" y="2441725"/>
            <a:ext cx="2019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</a:t>
            </a:r>
            <a:endParaRPr sz="1100"/>
          </a:p>
        </p:txBody>
      </p:sp>
      <p:sp>
        <p:nvSpPr>
          <p:cNvPr id="578" name="Google Shape;578;p29"/>
          <p:cNvSpPr txBox="1">
            <a:spLocks noGrp="1"/>
          </p:cNvSpPr>
          <p:nvPr>
            <p:ph type="subTitle" idx="13"/>
          </p:nvPr>
        </p:nvSpPr>
        <p:spPr>
          <a:xfrm>
            <a:off x="3512275" y="2441725"/>
            <a:ext cx="20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</a:t>
            </a:r>
            <a:endParaRPr sz="1100"/>
          </a:p>
        </p:txBody>
      </p:sp>
      <p:sp>
        <p:nvSpPr>
          <p:cNvPr id="579" name="Google Shape;579;p29"/>
          <p:cNvSpPr txBox="1">
            <a:spLocks noGrp="1"/>
          </p:cNvSpPr>
          <p:nvPr>
            <p:ph type="subTitle" idx="15"/>
          </p:nvPr>
        </p:nvSpPr>
        <p:spPr>
          <a:xfrm>
            <a:off x="6155175" y="2441725"/>
            <a:ext cx="2270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</a:t>
            </a:r>
            <a:endParaRPr sz="1100"/>
          </a:p>
        </p:txBody>
      </p:sp>
      <p:sp>
        <p:nvSpPr>
          <p:cNvPr id="580" name="Google Shape;580;p29"/>
          <p:cNvSpPr/>
          <p:nvPr/>
        </p:nvSpPr>
        <p:spPr>
          <a:xfrm>
            <a:off x="4658088" y="1169247"/>
            <a:ext cx="415500" cy="41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9"/>
          <p:cNvGrpSpPr/>
          <p:nvPr/>
        </p:nvGrpSpPr>
        <p:grpSpPr>
          <a:xfrm>
            <a:off x="4733469" y="1200648"/>
            <a:ext cx="264813" cy="352693"/>
            <a:chOff x="6703732" y="3346936"/>
            <a:chExt cx="264813" cy="352693"/>
          </a:xfrm>
        </p:grpSpPr>
        <p:sp>
          <p:nvSpPr>
            <p:cNvPr id="582" name="Google Shape;582;p29"/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9"/>
          <p:cNvSpPr/>
          <p:nvPr/>
        </p:nvSpPr>
        <p:spPr>
          <a:xfrm>
            <a:off x="1918938" y="1169259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29"/>
          <p:cNvGrpSpPr/>
          <p:nvPr/>
        </p:nvGrpSpPr>
        <p:grpSpPr>
          <a:xfrm>
            <a:off x="1991062" y="1203595"/>
            <a:ext cx="271244" cy="346801"/>
            <a:chOff x="4899999" y="2882095"/>
            <a:chExt cx="271244" cy="346801"/>
          </a:xfrm>
        </p:grpSpPr>
        <p:sp>
          <p:nvSpPr>
            <p:cNvPr id="589" name="Google Shape;589;p29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29"/>
          <p:cNvSpPr/>
          <p:nvPr/>
        </p:nvSpPr>
        <p:spPr>
          <a:xfrm>
            <a:off x="133271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29"/>
          <p:cNvGrpSpPr/>
          <p:nvPr/>
        </p:nvGrpSpPr>
        <p:grpSpPr>
          <a:xfrm>
            <a:off x="1414123" y="1198029"/>
            <a:ext cx="260283" cy="345914"/>
            <a:chOff x="8055961" y="2881842"/>
            <a:chExt cx="260283" cy="345914"/>
          </a:xfrm>
        </p:grpSpPr>
        <p:sp>
          <p:nvSpPr>
            <p:cNvPr id="601" name="Google Shape;601;p29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9"/>
          <p:cNvSpPr/>
          <p:nvPr/>
        </p:nvSpPr>
        <p:spPr>
          <a:xfrm>
            <a:off x="7397237" y="1169242"/>
            <a:ext cx="415500" cy="41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29"/>
          <p:cNvGrpSpPr/>
          <p:nvPr/>
        </p:nvGrpSpPr>
        <p:grpSpPr>
          <a:xfrm>
            <a:off x="7470987" y="1198351"/>
            <a:ext cx="279513" cy="357255"/>
            <a:chOff x="4897750" y="2415639"/>
            <a:chExt cx="279513" cy="357255"/>
          </a:xfrm>
        </p:grpSpPr>
        <p:sp>
          <p:nvSpPr>
            <p:cNvPr id="607" name="Google Shape;607;p29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9"/>
          <p:cNvSpPr/>
          <p:nvPr/>
        </p:nvSpPr>
        <p:spPr>
          <a:xfrm>
            <a:off x="6811012" y="1169259"/>
            <a:ext cx="415500" cy="41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29"/>
          <p:cNvGrpSpPr/>
          <p:nvPr/>
        </p:nvGrpSpPr>
        <p:grpSpPr>
          <a:xfrm>
            <a:off x="6892308" y="1200274"/>
            <a:ext cx="264433" cy="353454"/>
            <a:chOff x="8054820" y="2416399"/>
            <a:chExt cx="264433" cy="353454"/>
          </a:xfrm>
        </p:grpSpPr>
        <p:sp>
          <p:nvSpPr>
            <p:cNvPr id="617" name="Google Shape;617;p29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8054820" y="2416399"/>
              <a:ext cx="264433" cy="353454"/>
            </a:xfrm>
            <a:custGeom>
              <a:avLst/>
              <a:gdLst/>
              <a:ahLst/>
              <a:cxnLst/>
              <a:rect l="l" t="t" r="r" b="b"/>
              <a:pathLst>
                <a:path w="8347" h="11157" extrusionOk="0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9"/>
          <p:cNvSpPr/>
          <p:nvPr/>
        </p:nvSpPr>
        <p:spPr>
          <a:xfrm>
            <a:off x="4071863" y="1169229"/>
            <a:ext cx="415500" cy="41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9"/>
          <p:cNvGrpSpPr/>
          <p:nvPr/>
        </p:nvGrpSpPr>
        <p:grpSpPr>
          <a:xfrm>
            <a:off x="4145714" y="1199114"/>
            <a:ext cx="267854" cy="355735"/>
            <a:chOff x="4903389" y="1500214"/>
            <a:chExt cx="267854" cy="355735"/>
          </a:xfrm>
        </p:grpSpPr>
        <p:sp>
          <p:nvSpPr>
            <p:cNvPr id="625" name="Google Shape;625;p29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9"/>
          <p:cNvSpPr txBox="1">
            <a:spLocks noGrp="1"/>
          </p:cNvSpPr>
          <p:nvPr>
            <p:ph type="ctrTitle"/>
          </p:nvPr>
        </p:nvSpPr>
        <p:spPr>
          <a:xfrm>
            <a:off x="892925" y="2215250"/>
            <a:ext cx="7533000" cy="226500"/>
          </a:xfrm>
          <a:prstGeom prst="rect">
            <a:avLst/>
          </a:prstGeom>
          <a:solidFill>
            <a:srgbClr val="C2C2C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Años de antigüedad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31" name="Google Shape;631;p29"/>
          <p:cNvSpPr txBox="1">
            <a:spLocks noGrp="1"/>
          </p:cNvSpPr>
          <p:nvPr>
            <p:ph type="subTitle" idx="8"/>
          </p:nvPr>
        </p:nvSpPr>
        <p:spPr>
          <a:xfrm>
            <a:off x="892925" y="3298713"/>
            <a:ext cx="2019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$82.000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13"/>
          </p:nvPr>
        </p:nvSpPr>
        <p:spPr>
          <a:xfrm>
            <a:off x="3512275" y="3298713"/>
            <a:ext cx="20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$14.000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15"/>
          </p:nvPr>
        </p:nvSpPr>
        <p:spPr>
          <a:xfrm>
            <a:off x="6155175" y="3298713"/>
            <a:ext cx="2270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-$34.000</a:t>
            </a:r>
            <a:endParaRPr sz="1100"/>
          </a:p>
        </p:txBody>
      </p:sp>
      <p:sp>
        <p:nvSpPr>
          <p:cNvPr id="634" name="Google Shape;634;p29"/>
          <p:cNvSpPr txBox="1">
            <a:spLocks noGrp="1"/>
          </p:cNvSpPr>
          <p:nvPr>
            <p:ph type="ctrTitle"/>
          </p:nvPr>
        </p:nvSpPr>
        <p:spPr>
          <a:xfrm>
            <a:off x="892925" y="3072238"/>
            <a:ext cx="7533000" cy="226500"/>
          </a:xfrm>
          <a:prstGeom prst="rect">
            <a:avLst/>
          </a:prstGeom>
          <a:solidFill>
            <a:srgbClr val="C2C2C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Saldo total de cuentas corrientes y cajas de ahorro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35" name="Google Shape;635;p29"/>
          <p:cNvSpPr txBox="1">
            <a:spLocks noGrp="1"/>
          </p:cNvSpPr>
          <p:nvPr>
            <p:ph type="subTitle" idx="8"/>
          </p:nvPr>
        </p:nvSpPr>
        <p:spPr>
          <a:xfrm>
            <a:off x="892925" y="4088725"/>
            <a:ext cx="2019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Aprox. 1 por día</a:t>
            </a:r>
            <a:endParaRPr sz="1100"/>
          </a:p>
        </p:txBody>
      </p:sp>
      <p:sp>
        <p:nvSpPr>
          <p:cNvPr id="636" name="Google Shape;636;p29"/>
          <p:cNvSpPr txBox="1">
            <a:spLocks noGrp="1"/>
          </p:cNvSpPr>
          <p:nvPr>
            <p:ph type="subTitle" idx="13"/>
          </p:nvPr>
        </p:nvSpPr>
        <p:spPr>
          <a:xfrm>
            <a:off x="3512275" y="4088725"/>
            <a:ext cx="20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Cada 3 días</a:t>
            </a:r>
            <a:endParaRPr sz="1100"/>
          </a:p>
        </p:txBody>
      </p:sp>
      <p:sp>
        <p:nvSpPr>
          <p:cNvPr id="637" name="Google Shape;637;p29"/>
          <p:cNvSpPr txBox="1">
            <a:spLocks noGrp="1"/>
          </p:cNvSpPr>
          <p:nvPr>
            <p:ph type="subTitle" idx="15"/>
          </p:nvPr>
        </p:nvSpPr>
        <p:spPr>
          <a:xfrm>
            <a:off x="6155175" y="4088725"/>
            <a:ext cx="2270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Cada 15 días</a:t>
            </a:r>
            <a:endParaRPr sz="1100"/>
          </a:p>
        </p:txBody>
      </p:sp>
      <p:sp>
        <p:nvSpPr>
          <p:cNvPr id="638" name="Google Shape;638;p29"/>
          <p:cNvSpPr txBox="1">
            <a:spLocks noGrp="1"/>
          </p:cNvSpPr>
          <p:nvPr>
            <p:ph type="ctrTitle"/>
          </p:nvPr>
        </p:nvSpPr>
        <p:spPr>
          <a:xfrm>
            <a:off x="892925" y="3862250"/>
            <a:ext cx="7533000" cy="226500"/>
          </a:xfrm>
          <a:prstGeom prst="rect">
            <a:avLst/>
          </a:prstGeom>
          <a:solidFill>
            <a:srgbClr val="C2C2C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Movimiento voluntarios en las cuentas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PERFILES DE CLIENTES</a:t>
            </a:r>
            <a:endParaRPr/>
          </a:p>
        </p:txBody>
      </p:sp>
      <p:sp>
        <p:nvSpPr>
          <p:cNvPr id="644" name="Google Shape;644;p30"/>
          <p:cNvSpPr txBox="1">
            <a:spLocks noGrp="1"/>
          </p:cNvSpPr>
          <p:nvPr>
            <p:ph type="ctrTitle" idx="2"/>
          </p:nvPr>
        </p:nvSpPr>
        <p:spPr>
          <a:xfrm>
            <a:off x="3628263" y="1616400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Medio</a:t>
            </a:r>
            <a:endParaRPr/>
          </a:p>
        </p:txBody>
      </p:sp>
      <p:sp>
        <p:nvSpPr>
          <p:cNvPr id="645" name="Google Shape;645;p30"/>
          <p:cNvSpPr txBox="1">
            <a:spLocks noGrp="1"/>
          </p:cNvSpPr>
          <p:nvPr>
            <p:ph type="ctrTitle"/>
          </p:nvPr>
        </p:nvSpPr>
        <p:spPr>
          <a:xfrm>
            <a:off x="892925" y="1616400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Alto</a:t>
            </a:r>
            <a:endParaRPr/>
          </a:p>
        </p:txBody>
      </p:sp>
      <p:sp>
        <p:nvSpPr>
          <p:cNvPr id="646" name="Google Shape;646;p30"/>
          <p:cNvSpPr txBox="1">
            <a:spLocks noGrp="1"/>
          </p:cNvSpPr>
          <p:nvPr>
            <p:ph type="ctrTitle" idx="4"/>
          </p:nvPr>
        </p:nvSpPr>
        <p:spPr>
          <a:xfrm>
            <a:off x="6371224" y="1616400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Bajo</a:t>
            </a:r>
            <a:endParaRPr/>
          </a:p>
        </p:txBody>
      </p:sp>
      <p:sp>
        <p:nvSpPr>
          <p:cNvPr id="647" name="Google Shape;647;p30"/>
          <p:cNvSpPr txBox="1">
            <a:spLocks noGrp="1"/>
          </p:cNvSpPr>
          <p:nvPr>
            <p:ph type="subTitle" idx="8"/>
          </p:nvPr>
        </p:nvSpPr>
        <p:spPr>
          <a:xfrm>
            <a:off x="892925" y="2441725"/>
            <a:ext cx="2019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$5</a:t>
            </a:r>
            <a:endParaRPr sz="1100"/>
          </a:p>
        </p:txBody>
      </p:sp>
      <p:sp>
        <p:nvSpPr>
          <p:cNvPr id="648" name="Google Shape;648;p30"/>
          <p:cNvSpPr txBox="1">
            <a:spLocks noGrp="1"/>
          </p:cNvSpPr>
          <p:nvPr>
            <p:ph type="subTitle" idx="13"/>
          </p:nvPr>
        </p:nvSpPr>
        <p:spPr>
          <a:xfrm>
            <a:off x="3512275" y="2441725"/>
            <a:ext cx="20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$930</a:t>
            </a:r>
            <a:endParaRPr sz="1100"/>
          </a:p>
        </p:txBody>
      </p:sp>
      <p:sp>
        <p:nvSpPr>
          <p:cNvPr id="649" name="Google Shape;649;p30"/>
          <p:cNvSpPr txBox="1">
            <a:spLocks noGrp="1"/>
          </p:cNvSpPr>
          <p:nvPr>
            <p:ph type="subTitle" idx="15"/>
          </p:nvPr>
        </p:nvSpPr>
        <p:spPr>
          <a:xfrm>
            <a:off x="6155175" y="2441725"/>
            <a:ext cx="2270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-$560</a:t>
            </a:r>
            <a:endParaRPr sz="1100"/>
          </a:p>
        </p:txBody>
      </p:sp>
      <p:sp>
        <p:nvSpPr>
          <p:cNvPr id="650" name="Google Shape;650;p30"/>
          <p:cNvSpPr/>
          <p:nvPr/>
        </p:nvSpPr>
        <p:spPr>
          <a:xfrm>
            <a:off x="4658088" y="1169247"/>
            <a:ext cx="415500" cy="41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0"/>
          <p:cNvGrpSpPr/>
          <p:nvPr/>
        </p:nvGrpSpPr>
        <p:grpSpPr>
          <a:xfrm>
            <a:off x="4733469" y="1200648"/>
            <a:ext cx="264813" cy="352693"/>
            <a:chOff x="6703732" y="3346936"/>
            <a:chExt cx="264813" cy="352693"/>
          </a:xfrm>
        </p:grpSpPr>
        <p:sp>
          <p:nvSpPr>
            <p:cNvPr id="652" name="Google Shape;652;p30"/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0"/>
          <p:cNvSpPr/>
          <p:nvPr/>
        </p:nvSpPr>
        <p:spPr>
          <a:xfrm>
            <a:off x="1918938" y="1169259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30"/>
          <p:cNvGrpSpPr/>
          <p:nvPr/>
        </p:nvGrpSpPr>
        <p:grpSpPr>
          <a:xfrm>
            <a:off x="1991062" y="1203595"/>
            <a:ext cx="271244" cy="346801"/>
            <a:chOff x="4899999" y="2882095"/>
            <a:chExt cx="271244" cy="346801"/>
          </a:xfrm>
        </p:grpSpPr>
        <p:sp>
          <p:nvSpPr>
            <p:cNvPr id="659" name="Google Shape;659;p30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0"/>
          <p:cNvSpPr/>
          <p:nvPr/>
        </p:nvSpPr>
        <p:spPr>
          <a:xfrm>
            <a:off x="133271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0"/>
          <p:cNvGrpSpPr/>
          <p:nvPr/>
        </p:nvGrpSpPr>
        <p:grpSpPr>
          <a:xfrm>
            <a:off x="1414123" y="1198029"/>
            <a:ext cx="260283" cy="345914"/>
            <a:chOff x="8055961" y="2881842"/>
            <a:chExt cx="260283" cy="345914"/>
          </a:xfrm>
        </p:grpSpPr>
        <p:sp>
          <p:nvSpPr>
            <p:cNvPr id="671" name="Google Shape;671;p30"/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0"/>
          <p:cNvSpPr/>
          <p:nvPr/>
        </p:nvSpPr>
        <p:spPr>
          <a:xfrm>
            <a:off x="7397237" y="1169242"/>
            <a:ext cx="415500" cy="41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0"/>
          <p:cNvGrpSpPr/>
          <p:nvPr/>
        </p:nvGrpSpPr>
        <p:grpSpPr>
          <a:xfrm>
            <a:off x="7470987" y="1198351"/>
            <a:ext cx="279513" cy="357255"/>
            <a:chOff x="4897750" y="2415639"/>
            <a:chExt cx="279513" cy="357255"/>
          </a:xfrm>
        </p:grpSpPr>
        <p:sp>
          <p:nvSpPr>
            <p:cNvPr id="677" name="Google Shape;677;p30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0"/>
          <p:cNvSpPr/>
          <p:nvPr/>
        </p:nvSpPr>
        <p:spPr>
          <a:xfrm>
            <a:off x="6811012" y="1169259"/>
            <a:ext cx="415500" cy="41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0"/>
          <p:cNvGrpSpPr/>
          <p:nvPr/>
        </p:nvGrpSpPr>
        <p:grpSpPr>
          <a:xfrm>
            <a:off x="6892308" y="1200274"/>
            <a:ext cx="264433" cy="353454"/>
            <a:chOff x="8054820" y="2416399"/>
            <a:chExt cx="264433" cy="353454"/>
          </a:xfrm>
        </p:grpSpPr>
        <p:sp>
          <p:nvSpPr>
            <p:cNvPr id="687" name="Google Shape;687;p30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8054820" y="2416399"/>
              <a:ext cx="264433" cy="353454"/>
            </a:xfrm>
            <a:custGeom>
              <a:avLst/>
              <a:gdLst/>
              <a:ahLst/>
              <a:cxnLst/>
              <a:rect l="l" t="t" r="r" b="b"/>
              <a:pathLst>
                <a:path w="8347" h="11157" extrusionOk="0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0"/>
          <p:cNvSpPr/>
          <p:nvPr/>
        </p:nvSpPr>
        <p:spPr>
          <a:xfrm>
            <a:off x="4071863" y="1169229"/>
            <a:ext cx="415500" cy="41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4145714" y="1199114"/>
            <a:ext cx="267854" cy="355735"/>
            <a:chOff x="4903389" y="1500214"/>
            <a:chExt cx="267854" cy="355735"/>
          </a:xfrm>
        </p:grpSpPr>
        <p:sp>
          <p:nvSpPr>
            <p:cNvPr id="695" name="Google Shape;695;p30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0"/>
          <p:cNvSpPr txBox="1">
            <a:spLocks noGrp="1"/>
          </p:cNvSpPr>
          <p:nvPr>
            <p:ph type="ctrTitle"/>
          </p:nvPr>
        </p:nvSpPr>
        <p:spPr>
          <a:xfrm>
            <a:off x="892925" y="2215250"/>
            <a:ext cx="7533000" cy="226500"/>
          </a:xfrm>
          <a:prstGeom prst="rect">
            <a:avLst/>
          </a:prstGeom>
          <a:solidFill>
            <a:srgbClr val="C2C2C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Ganancia en concepto de intereses cobrados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01" name="Google Shape;701;p30"/>
          <p:cNvSpPr txBox="1">
            <a:spLocks noGrp="1"/>
          </p:cNvSpPr>
          <p:nvPr>
            <p:ph type="subTitle" idx="8"/>
          </p:nvPr>
        </p:nvSpPr>
        <p:spPr>
          <a:xfrm>
            <a:off x="892925" y="3298713"/>
            <a:ext cx="2019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Baja</a:t>
            </a:r>
            <a:endParaRPr sz="1100"/>
          </a:p>
        </p:txBody>
      </p:sp>
      <p:sp>
        <p:nvSpPr>
          <p:cNvPr id="702" name="Google Shape;702;p30"/>
          <p:cNvSpPr txBox="1">
            <a:spLocks noGrp="1"/>
          </p:cNvSpPr>
          <p:nvPr>
            <p:ph type="subTitle" idx="13"/>
          </p:nvPr>
        </p:nvSpPr>
        <p:spPr>
          <a:xfrm>
            <a:off x="3512275" y="3298713"/>
            <a:ext cx="20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Alta</a:t>
            </a:r>
            <a:endParaRPr sz="1100"/>
          </a:p>
        </p:txBody>
      </p:sp>
      <p:sp>
        <p:nvSpPr>
          <p:cNvPr id="703" name="Google Shape;703;p30"/>
          <p:cNvSpPr txBox="1">
            <a:spLocks noGrp="1"/>
          </p:cNvSpPr>
          <p:nvPr>
            <p:ph type="subTitle" idx="15"/>
          </p:nvPr>
        </p:nvSpPr>
        <p:spPr>
          <a:xfrm>
            <a:off x="6155175" y="3298713"/>
            <a:ext cx="2270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Nula</a:t>
            </a:r>
            <a:endParaRPr sz="1100"/>
          </a:p>
        </p:txBody>
      </p:sp>
      <p:sp>
        <p:nvSpPr>
          <p:cNvPr id="704" name="Google Shape;704;p30"/>
          <p:cNvSpPr txBox="1">
            <a:spLocks noGrp="1"/>
          </p:cNvSpPr>
          <p:nvPr>
            <p:ph type="ctrTitle"/>
          </p:nvPr>
        </p:nvSpPr>
        <p:spPr>
          <a:xfrm>
            <a:off x="892925" y="3072238"/>
            <a:ext cx="7533000" cy="226500"/>
          </a:xfrm>
          <a:prstGeom prst="rect">
            <a:avLst/>
          </a:prstGeom>
          <a:solidFill>
            <a:srgbClr val="C2C2C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Relación Monto Caja Paquete Premium / Monto acreditado por empleadores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05" name="Google Shape;705;p30"/>
          <p:cNvSpPr txBox="1">
            <a:spLocks noGrp="1"/>
          </p:cNvSpPr>
          <p:nvPr>
            <p:ph type="subTitle" idx="8"/>
          </p:nvPr>
        </p:nvSpPr>
        <p:spPr>
          <a:xfrm>
            <a:off x="892925" y="4088725"/>
            <a:ext cx="2019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/ 658</a:t>
            </a:r>
            <a:endParaRPr sz="1100"/>
          </a:p>
        </p:txBody>
      </p:sp>
      <p:sp>
        <p:nvSpPr>
          <p:cNvPr id="706" name="Google Shape;706;p30"/>
          <p:cNvSpPr txBox="1">
            <a:spLocks noGrp="1"/>
          </p:cNvSpPr>
          <p:nvPr>
            <p:ph type="subTitle" idx="13"/>
          </p:nvPr>
        </p:nvSpPr>
        <p:spPr>
          <a:xfrm>
            <a:off x="3512275" y="4088725"/>
            <a:ext cx="20706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 / 2.930</a:t>
            </a:r>
            <a:endParaRPr sz="1100"/>
          </a:p>
        </p:txBody>
      </p:sp>
      <p:sp>
        <p:nvSpPr>
          <p:cNvPr id="707" name="Google Shape;707;p30"/>
          <p:cNvSpPr txBox="1">
            <a:spLocks noGrp="1"/>
          </p:cNvSpPr>
          <p:nvPr>
            <p:ph type="subTitle" idx="15"/>
          </p:nvPr>
        </p:nvSpPr>
        <p:spPr>
          <a:xfrm>
            <a:off x="6155175" y="4088725"/>
            <a:ext cx="22707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/ 1.808</a:t>
            </a:r>
            <a:endParaRPr sz="1100"/>
          </a:p>
        </p:txBody>
      </p:sp>
      <p:sp>
        <p:nvSpPr>
          <p:cNvPr id="708" name="Google Shape;708;p30"/>
          <p:cNvSpPr txBox="1">
            <a:spLocks noGrp="1"/>
          </p:cNvSpPr>
          <p:nvPr>
            <p:ph type="ctrTitle"/>
          </p:nvPr>
        </p:nvSpPr>
        <p:spPr>
          <a:xfrm>
            <a:off x="892925" y="3862250"/>
            <a:ext cx="7533000" cy="226500"/>
          </a:xfrm>
          <a:prstGeom prst="rect">
            <a:avLst/>
          </a:prstGeom>
          <a:solidFill>
            <a:srgbClr val="C2C2C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Cantidad de clientes VIP / Cantidad de clientes en el perfil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1"/>
          <p:cNvSpPr txBox="1">
            <a:spLocks noGrp="1"/>
          </p:cNvSpPr>
          <p:nvPr>
            <p:ph type="ctrTitle"/>
          </p:nvPr>
        </p:nvSpPr>
        <p:spPr>
          <a:xfrm>
            <a:off x="2038250" y="1868575"/>
            <a:ext cx="3154200" cy="19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Advent Pro SemiBold"/>
                <a:ea typeface="Advent Pro SemiBold"/>
                <a:cs typeface="Advent Pro SemiBold"/>
                <a:sym typeface="Advent Pro SemiBold"/>
              </a:rPr>
              <a:t>COMPORTAMIENTO PREVIO A LA BAJA DEL PAQUETE PREMIUM</a:t>
            </a:r>
            <a:endParaRPr sz="3100"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1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6" name="Google Shape;716;p31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8" name="Google Shape;718;p31"/>
          <p:cNvCxnSpPr>
            <a:stCxn id="71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realiza un estudio de los </a:t>
            </a:r>
            <a:r>
              <a:rPr lang="en">
                <a:solidFill>
                  <a:schemeClr val="accent2"/>
                </a:solidFill>
              </a:rPr>
              <a:t>12 meses</a:t>
            </a:r>
            <a:r>
              <a:rPr lang="en"/>
              <a:t> previos a la baja del producto. El objetivo es encontrar patrones de comportamiento y generar estrategías de </a:t>
            </a:r>
            <a:r>
              <a:rPr lang="en">
                <a:solidFill>
                  <a:schemeClr val="accent2"/>
                </a:solidFill>
              </a:rPr>
              <a:t>fidelización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24" name="Google Shape;724;p3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343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TEMPORAL</a:t>
            </a:r>
            <a:endParaRPr/>
          </a:p>
        </p:txBody>
      </p:sp>
      <p:grpSp>
        <p:nvGrpSpPr>
          <p:cNvPr id="725" name="Google Shape;725;p32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726" name="Google Shape;726;p32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2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746" name="Google Shape;746;p32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2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752" name="Google Shape;752;p32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3481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Saldo total de cuentas corrientes y cajas de ahorro</a:t>
            </a:r>
            <a:endParaRPr/>
          </a:p>
        </p:txBody>
      </p:sp>
      <p:pic>
        <p:nvPicPr>
          <p:cNvPr id="789" name="Google Shape;789;p33" title="Saldo total de cuentas corrientes y cajas de ahorr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88" y="1296900"/>
            <a:ext cx="5864825" cy="363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Presentación en pantalla (16:9)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Fira Sans Condensed Medium</vt:lpstr>
      <vt:lpstr>Arial</vt:lpstr>
      <vt:lpstr>Nunito Light</vt:lpstr>
      <vt:lpstr>Maven Pro</vt:lpstr>
      <vt:lpstr>Livvic Light</vt:lpstr>
      <vt:lpstr>Share Tech</vt:lpstr>
      <vt:lpstr>Fira Sans Extra Condensed Medium</vt:lpstr>
      <vt:lpstr>Advent Pro SemiBold</vt:lpstr>
      <vt:lpstr>Data Science Consulting by Slidesgo</vt:lpstr>
      <vt:lpstr>PROGRAMA DE FIDELIZACIÓN DE CLIENTES</vt:lpstr>
      <vt:lpstr>ESTRATEGÍAS DE FIDELIZACIÓN</vt:lpstr>
      <vt:lpstr>SEGMENTACIÓN DE CLIENTES</vt:lpstr>
      <vt:lpstr>IDENTIFICACIÓN DE PERFILES</vt:lpstr>
      <vt:lpstr>PERFILES DE CLIENTES</vt:lpstr>
      <vt:lpstr>PERFILES DE CLIENTES</vt:lpstr>
      <vt:lpstr>COMPORTAMIENTO PREVIO A LA BAJA DEL PAQUETE PREMIUM</vt:lpstr>
      <vt:lpstr>ANÁLISIS TEMPORAL</vt:lpstr>
      <vt:lpstr>Saldo total de cuentas corrientes y cajas de ahorro</vt:lpstr>
      <vt:lpstr>Movimientos en la caja de ahorro</vt:lpstr>
      <vt:lpstr>Relación Monto Caja Paquete Premium / Monto acreditado por empleadores </vt:lpstr>
      <vt:lpstr>ESTRATEGÍAS DE FIDELIZACIÓN</vt:lpstr>
      <vt:lpstr>RECOMENDACIÓN DE ACCIONES</vt:lpstr>
      <vt:lpstr>MUCHAS GRACIAS</vt:lpstr>
      <vt:lpstr>ESTRATEGIAS DE ANÁLISIS PARA FIDELIZACIÓN</vt:lpstr>
      <vt:lpstr>OBJETIVO</vt:lpstr>
      <vt:lpstr>INSUMOS</vt:lpstr>
      <vt:lpstr>METODOLOGÍA BASE</vt:lpstr>
      <vt:lpstr>FEATURE ENGINEERING</vt:lpstr>
      <vt:lpstr>TRAINING STRATEGIES</vt:lpstr>
      <vt:lpstr>HYPERPARAMETER TUNING</vt:lpstr>
      <vt:lpstr>FINAL MODEL &amp; SCORING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FIDELIZACIÓN DE CLIENTES</dc:title>
  <cp:lastModifiedBy>Usuario de Windows</cp:lastModifiedBy>
  <cp:revision>1</cp:revision>
  <dcterms:modified xsi:type="dcterms:W3CDTF">2022-07-25T23:39:29Z</dcterms:modified>
</cp:coreProperties>
</file>