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 id="2147483739" r:id="rId2"/>
  </p:sldMasterIdLst>
  <p:sldIdLst>
    <p:sldId id="256" r:id="rId3"/>
    <p:sldId id="257" r:id="rId4"/>
    <p:sldId id="258" r:id="rId5"/>
    <p:sldId id="259" r:id="rId6"/>
    <p:sldId id="260" r:id="rId7"/>
    <p:sldId id="261" r:id="rId8"/>
    <p:sldId id="262"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154"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49F88D-5450-4FD2-9C6A-A8E56464EE85}"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6CF095FD-313B-4C03-B892-B7A6D2F49DE7}">
      <dgm:prSet/>
      <dgm:spPr/>
      <dgm:t>
        <a:bodyPr/>
        <a:lstStyle/>
        <a:p>
          <a:r>
            <a:rPr lang="es-ES"/>
            <a:t>Nombres y Apellidos: Alberto Tamayo Ruiz</a:t>
          </a:r>
          <a:endParaRPr lang="en-US"/>
        </a:p>
      </dgm:t>
    </dgm:pt>
    <dgm:pt modelId="{52D428D3-EC56-47E8-B8F0-8578DD6C303C}" type="parTrans" cxnId="{BAB9D44D-72DA-43F5-B132-FE887318D0D9}">
      <dgm:prSet/>
      <dgm:spPr/>
      <dgm:t>
        <a:bodyPr/>
        <a:lstStyle/>
        <a:p>
          <a:endParaRPr lang="en-US"/>
        </a:p>
      </dgm:t>
    </dgm:pt>
    <dgm:pt modelId="{08FD2B77-4661-43EE-85C1-B43F76E2D85D}" type="sibTrans" cxnId="{BAB9D44D-72DA-43F5-B132-FE887318D0D9}">
      <dgm:prSet/>
      <dgm:spPr/>
      <dgm:t>
        <a:bodyPr/>
        <a:lstStyle/>
        <a:p>
          <a:endParaRPr lang="en-US"/>
        </a:p>
      </dgm:t>
    </dgm:pt>
    <dgm:pt modelId="{2564CF2C-F260-4524-9ED3-2B32B7CBEDBC}">
      <dgm:prSet/>
      <dgm:spPr/>
      <dgm:t>
        <a:bodyPr/>
        <a:lstStyle/>
        <a:p>
          <a:r>
            <a:rPr lang="es-ES"/>
            <a:t>Cargo: Ejecutivo de cuenta zonal Sur Chico</a:t>
          </a:r>
          <a:endParaRPr lang="en-US"/>
        </a:p>
      </dgm:t>
    </dgm:pt>
    <dgm:pt modelId="{D2159E1C-E0AE-47F4-923A-036016459939}" type="parTrans" cxnId="{2A50F682-F28A-420A-983C-F907ACC9BAEA}">
      <dgm:prSet/>
      <dgm:spPr/>
      <dgm:t>
        <a:bodyPr/>
        <a:lstStyle/>
        <a:p>
          <a:endParaRPr lang="en-US"/>
        </a:p>
      </dgm:t>
    </dgm:pt>
    <dgm:pt modelId="{C3568C05-1EA8-4460-8565-7E16F7EC229A}" type="sibTrans" cxnId="{2A50F682-F28A-420A-983C-F907ACC9BAEA}">
      <dgm:prSet/>
      <dgm:spPr/>
      <dgm:t>
        <a:bodyPr/>
        <a:lstStyle/>
        <a:p>
          <a:endParaRPr lang="en-US"/>
        </a:p>
      </dgm:t>
    </dgm:pt>
    <dgm:pt modelId="{92DC289C-8C9A-4FE1-8257-06BDED335112}">
      <dgm:prSet>
        <dgm:style>
          <a:lnRef idx="1">
            <a:schemeClr val="accent3"/>
          </a:lnRef>
          <a:fillRef idx="2">
            <a:schemeClr val="accent3"/>
          </a:fillRef>
          <a:effectRef idx="1">
            <a:schemeClr val="accent3"/>
          </a:effectRef>
          <a:fontRef idx="minor">
            <a:schemeClr val="dk1"/>
          </a:fontRef>
        </dgm:style>
      </dgm:prSet>
      <dgm:spPr/>
      <dgm:t>
        <a:bodyPr/>
        <a:lstStyle/>
        <a:p>
          <a:r>
            <a:rPr lang="es-ES"/>
            <a:t>Funciones: </a:t>
          </a:r>
          <a:endParaRPr lang="en-US"/>
        </a:p>
      </dgm:t>
    </dgm:pt>
    <dgm:pt modelId="{96A18AB0-8F4B-4C51-91E9-550394B6DD27}" type="parTrans" cxnId="{ED75581B-B6FF-453E-AF15-053D492A92BC}">
      <dgm:prSet/>
      <dgm:spPr/>
      <dgm:t>
        <a:bodyPr/>
        <a:lstStyle/>
        <a:p>
          <a:endParaRPr lang="en-US"/>
        </a:p>
      </dgm:t>
    </dgm:pt>
    <dgm:pt modelId="{76E65E44-0282-4832-A8EA-D45D88EC1053}" type="sibTrans" cxnId="{ED75581B-B6FF-453E-AF15-053D492A92BC}">
      <dgm:prSet/>
      <dgm:spPr/>
      <dgm:t>
        <a:bodyPr/>
        <a:lstStyle/>
        <a:p>
          <a:endParaRPr lang="en-US"/>
        </a:p>
      </dgm:t>
    </dgm:pt>
    <dgm:pt modelId="{6A1BA670-9B9D-4769-B391-0F1DEE3B6D13}">
      <dgm:prSet>
        <dgm:style>
          <a:lnRef idx="1">
            <a:schemeClr val="accent3"/>
          </a:lnRef>
          <a:fillRef idx="2">
            <a:schemeClr val="accent3"/>
          </a:fillRef>
          <a:effectRef idx="1">
            <a:schemeClr val="accent3"/>
          </a:effectRef>
          <a:fontRef idx="minor">
            <a:schemeClr val="dk1"/>
          </a:fontRef>
        </dgm:style>
      </dgm:prSet>
      <dgm:spPr/>
      <dgm:t>
        <a:bodyPr/>
        <a:lstStyle/>
        <a:p>
          <a:r>
            <a:rPr lang="es-ES" dirty="0"/>
            <a:t>•	Coordinación con empresas distribuidoras de Sur Chico para el abastecimiento y despacho de 	productos que genera la empresa.</a:t>
          </a:r>
          <a:endParaRPr lang="en-US" dirty="0"/>
        </a:p>
      </dgm:t>
    </dgm:pt>
    <dgm:pt modelId="{9F90CBD9-98C6-46F2-9970-AB5BE0082EFC}" type="parTrans" cxnId="{AD8B5D33-2FEB-46EF-AF8E-203D2191A9C1}">
      <dgm:prSet/>
      <dgm:spPr/>
      <dgm:t>
        <a:bodyPr/>
        <a:lstStyle/>
        <a:p>
          <a:endParaRPr lang="en-US"/>
        </a:p>
      </dgm:t>
    </dgm:pt>
    <dgm:pt modelId="{74BBFB80-0988-4230-B768-EBABFC7BDB58}" type="sibTrans" cxnId="{AD8B5D33-2FEB-46EF-AF8E-203D2191A9C1}">
      <dgm:prSet/>
      <dgm:spPr/>
      <dgm:t>
        <a:bodyPr/>
        <a:lstStyle/>
        <a:p>
          <a:endParaRPr lang="en-US"/>
        </a:p>
      </dgm:t>
    </dgm:pt>
    <dgm:pt modelId="{B876BE43-F3FB-4319-A934-2CDBC45ECC9E}">
      <dgm:prSet>
        <dgm:style>
          <a:lnRef idx="1">
            <a:schemeClr val="accent3"/>
          </a:lnRef>
          <a:fillRef idx="2">
            <a:schemeClr val="accent3"/>
          </a:fillRef>
          <a:effectRef idx="1">
            <a:schemeClr val="accent3"/>
          </a:effectRef>
          <a:fontRef idx="minor">
            <a:schemeClr val="dk1"/>
          </a:fontRef>
        </dgm:style>
      </dgm:prSet>
      <dgm:spPr/>
      <dgm:t>
        <a:bodyPr/>
        <a:lstStyle/>
        <a:p>
          <a:r>
            <a:rPr lang="es-ES"/>
            <a:t>•	Prospección de clientes distribuidores potenciales.</a:t>
          </a:r>
          <a:endParaRPr lang="en-US"/>
        </a:p>
      </dgm:t>
    </dgm:pt>
    <dgm:pt modelId="{6DB970D5-3450-4522-8A80-720B56B6016B}" type="parTrans" cxnId="{952C2A0D-ED0D-44A1-9DA8-DC15F91E063B}">
      <dgm:prSet/>
      <dgm:spPr/>
      <dgm:t>
        <a:bodyPr/>
        <a:lstStyle/>
        <a:p>
          <a:endParaRPr lang="en-US"/>
        </a:p>
      </dgm:t>
    </dgm:pt>
    <dgm:pt modelId="{3266A344-0C27-43BB-9BC9-859251502062}" type="sibTrans" cxnId="{952C2A0D-ED0D-44A1-9DA8-DC15F91E063B}">
      <dgm:prSet/>
      <dgm:spPr/>
      <dgm:t>
        <a:bodyPr/>
        <a:lstStyle/>
        <a:p>
          <a:endParaRPr lang="en-US"/>
        </a:p>
      </dgm:t>
    </dgm:pt>
    <dgm:pt modelId="{B6E3A744-0618-486C-A266-98C4E605D108}">
      <dgm:prSet>
        <dgm:style>
          <a:lnRef idx="1">
            <a:schemeClr val="accent3"/>
          </a:lnRef>
          <a:fillRef idx="2">
            <a:schemeClr val="accent3"/>
          </a:fillRef>
          <a:effectRef idx="1">
            <a:schemeClr val="accent3"/>
          </a:effectRef>
          <a:fontRef idx="minor">
            <a:schemeClr val="dk1"/>
          </a:fontRef>
        </dgm:style>
      </dgm:prSet>
      <dgm:spPr/>
      <dgm:t>
        <a:bodyPr/>
        <a:lstStyle/>
        <a:p>
          <a:r>
            <a:rPr lang="es-ES" dirty="0"/>
            <a:t>•	supervisión de las fuerzas de venta de las empresas distribuidoras a cargo en todo Sur Chico.</a:t>
          </a:r>
          <a:endParaRPr lang="en-US" dirty="0"/>
        </a:p>
      </dgm:t>
    </dgm:pt>
    <dgm:pt modelId="{A6E80CB5-F7F3-4C8A-B50E-DF831567B28B}" type="parTrans" cxnId="{1416306B-24E9-4644-B62A-B4D74C8B1B4E}">
      <dgm:prSet/>
      <dgm:spPr/>
      <dgm:t>
        <a:bodyPr/>
        <a:lstStyle/>
        <a:p>
          <a:endParaRPr lang="en-US"/>
        </a:p>
      </dgm:t>
    </dgm:pt>
    <dgm:pt modelId="{BB43654A-093B-4116-B12B-5B86FD67823B}" type="sibTrans" cxnId="{1416306B-24E9-4644-B62A-B4D74C8B1B4E}">
      <dgm:prSet/>
      <dgm:spPr/>
      <dgm:t>
        <a:bodyPr/>
        <a:lstStyle/>
        <a:p>
          <a:endParaRPr lang="en-US"/>
        </a:p>
      </dgm:t>
    </dgm:pt>
    <dgm:pt modelId="{7259760D-584D-4836-AA11-35E983BDC8EC}">
      <dgm:prSet>
        <dgm:style>
          <a:lnRef idx="1">
            <a:schemeClr val="accent3"/>
          </a:lnRef>
          <a:fillRef idx="2">
            <a:schemeClr val="accent3"/>
          </a:fillRef>
          <a:effectRef idx="1">
            <a:schemeClr val="accent3"/>
          </a:effectRef>
          <a:fontRef idx="minor">
            <a:schemeClr val="dk1"/>
          </a:fontRef>
        </dgm:style>
      </dgm:prSet>
      <dgm:spPr/>
      <dgm:t>
        <a:bodyPr/>
        <a:lstStyle/>
        <a:p>
          <a:r>
            <a:rPr lang="es-ES" dirty="0"/>
            <a:t>•	Coordinación con almacén general para el despacho de los requerimientos de los clientes.</a:t>
          </a:r>
          <a:endParaRPr lang="en-US" dirty="0"/>
        </a:p>
      </dgm:t>
    </dgm:pt>
    <dgm:pt modelId="{81EFC7A8-D670-4B18-9A8F-1CDAA60E7D86}" type="parTrans" cxnId="{E156BF22-ED28-4217-A261-43B34AF533E6}">
      <dgm:prSet/>
      <dgm:spPr/>
      <dgm:t>
        <a:bodyPr/>
        <a:lstStyle/>
        <a:p>
          <a:endParaRPr lang="en-US"/>
        </a:p>
      </dgm:t>
    </dgm:pt>
    <dgm:pt modelId="{83B562C9-C9EA-4CA4-9C20-8F52DE441279}" type="sibTrans" cxnId="{E156BF22-ED28-4217-A261-43B34AF533E6}">
      <dgm:prSet/>
      <dgm:spPr/>
      <dgm:t>
        <a:bodyPr/>
        <a:lstStyle/>
        <a:p>
          <a:endParaRPr lang="en-US"/>
        </a:p>
      </dgm:t>
    </dgm:pt>
    <dgm:pt modelId="{8891C831-6163-4736-97E9-6B7D86DB866D}">
      <dgm:prSet>
        <dgm:style>
          <a:lnRef idx="1">
            <a:schemeClr val="accent3"/>
          </a:lnRef>
          <a:fillRef idx="2">
            <a:schemeClr val="accent3"/>
          </a:fillRef>
          <a:effectRef idx="1">
            <a:schemeClr val="accent3"/>
          </a:effectRef>
          <a:fontRef idx="minor">
            <a:schemeClr val="dk1"/>
          </a:fontRef>
        </dgm:style>
      </dgm:prSet>
      <dgm:spPr/>
      <dgm:t>
        <a:bodyPr/>
        <a:lstStyle/>
        <a:p>
          <a:r>
            <a:rPr lang="es-ES" dirty="0"/>
            <a:t>•	Coordinación con el Área de Transportes para la entrega de los pedidos de los clientes.</a:t>
          </a:r>
          <a:endParaRPr lang="en-US" dirty="0"/>
        </a:p>
      </dgm:t>
    </dgm:pt>
    <dgm:pt modelId="{7DBF1A42-646A-441D-91F8-DD9F03EB812E}" type="parTrans" cxnId="{C06E744B-E002-4842-8E43-4C4B913DC0C0}">
      <dgm:prSet/>
      <dgm:spPr/>
      <dgm:t>
        <a:bodyPr/>
        <a:lstStyle/>
        <a:p>
          <a:endParaRPr lang="en-US"/>
        </a:p>
      </dgm:t>
    </dgm:pt>
    <dgm:pt modelId="{937F42D8-06C1-44CE-8ABA-D140DAEB6BB1}" type="sibTrans" cxnId="{C06E744B-E002-4842-8E43-4C4B913DC0C0}">
      <dgm:prSet/>
      <dgm:spPr/>
      <dgm:t>
        <a:bodyPr/>
        <a:lstStyle/>
        <a:p>
          <a:endParaRPr lang="en-US"/>
        </a:p>
      </dgm:t>
    </dgm:pt>
    <dgm:pt modelId="{A2DC82F7-0002-49BF-93D6-AE014D88EE20}" type="pres">
      <dgm:prSet presAssocID="{3549F88D-5450-4FD2-9C6A-A8E56464EE85}" presName="linear" presStyleCnt="0">
        <dgm:presLayoutVars>
          <dgm:animLvl val="lvl"/>
          <dgm:resizeHandles val="exact"/>
        </dgm:presLayoutVars>
      </dgm:prSet>
      <dgm:spPr/>
    </dgm:pt>
    <dgm:pt modelId="{748BF1D8-B4B4-49FC-86DE-D068056DE1B9}" type="pres">
      <dgm:prSet presAssocID="{6CF095FD-313B-4C03-B892-B7A6D2F49DE7}" presName="parentText" presStyleLbl="node1" presStyleIdx="0" presStyleCnt="8">
        <dgm:presLayoutVars>
          <dgm:chMax val="0"/>
          <dgm:bulletEnabled val="1"/>
        </dgm:presLayoutVars>
      </dgm:prSet>
      <dgm:spPr/>
    </dgm:pt>
    <dgm:pt modelId="{FEEF41A1-3982-476A-A82F-7D7A160B803F}" type="pres">
      <dgm:prSet presAssocID="{08FD2B77-4661-43EE-85C1-B43F76E2D85D}" presName="spacer" presStyleCnt="0"/>
      <dgm:spPr/>
    </dgm:pt>
    <dgm:pt modelId="{B0CA4F70-FBCA-48D9-8DF5-E66DD646A060}" type="pres">
      <dgm:prSet presAssocID="{2564CF2C-F260-4524-9ED3-2B32B7CBEDBC}" presName="parentText" presStyleLbl="node1" presStyleIdx="1" presStyleCnt="8">
        <dgm:presLayoutVars>
          <dgm:chMax val="0"/>
          <dgm:bulletEnabled val="1"/>
        </dgm:presLayoutVars>
      </dgm:prSet>
      <dgm:spPr/>
    </dgm:pt>
    <dgm:pt modelId="{4AE45E12-491F-484C-9305-C61948750842}" type="pres">
      <dgm:prSet presAssocID="{C3568C05-1EA8-4460-8565-7E16F7EC229A}" presName="spacer" presStyleCnt="0"/>
      <dgm:spPr/>
    </dgm:pt>
    <dgm:pt modelId="{98B79DA2-0F2A-4A6B-8B20-25466D299365}" type="pres">
      <dgm:prSet presAssocID="{92DC289C-8C9A-4FE1-8257-06BDED335112}" presName="parentText" presStyleLbl="node1" presStyleIdx="2" presStyleCnt="8">
        <dgm:presLayoutVars>
          <dgm:chMax val="0"/>
          <dgm:bulletEnabled val="1"/>
        </dgm:presLayoutVars>
      </dgm:prSet>
      <dgm:spPr/>
    </dgm:pt>
    <dgm:pt modelId="{FD305A4D-6819-464C-B26C-0B684F2B6C8E}" type="pres">
      <dgm:prSet presAssocID="{76E65E44-0282-4832-A8EA-D45D88EC1053}" presName="spacer" presStyleCnt="0"/>
      <dgm:spPr/>
    </dgm:pt>
    <dgm:pt modelId="{4A1F798B-5321-4EC0-97A2-9E5336EFF393}" type="pres">
      <dgm:prSet presAssocID="{6A1BA670-9B9D-4769-B391-0F1DEE3B6D13}" presName="parentText" presStyleLbl="node1" presStyleIdx="3" presStyleCnt="8">
        <dgm:presLayoutVars>
          <dgm:chMax val="0"/>
          <dgm:bulletEnabled val="1"/>
        </dgm:presLayoutVars>
      </dgm:prSet>
      <dgm:spPr/>
    </dgm:pt>
    <dgm:pt modelId="{E3A4C559-F0DF-4B83-9A01-D30A751ED3E5}" type="pres">
      <dgm:prSet presAssocID="{74BBFB80-0988-4230-B768-EBABFC7BDB58}" presName="spacer" presStyleCnt="0"/>
      <dgm:spPr/>
    </dgm:pt>
    <dgm:pt modelId="{25236A81-9DD3-4ECB-A2D3-BAACD7E030CB}" type="pres">
      <dgm:prSet presAssocID="{B876BE43-F3FB-4319-A934-2CDBC45ECC9E}" presName="parentText" presStyleLbl="node1" presStyleIdx="4" presStyleCnt="8">
        <dgm:presLayoutVars>
          <dgm:chMax val="0"/>
          <dgm:bulletEnabled val="1"/>
        </dgm:presLayoutVars>
      </dgm:prSet>
      <dgm:spPr/>
    </dgm:pt>
    <dgm:pt modelId="{8D486022-BEF7-44D5-9429-DE919F51E2B8}" type="pres">
      <dgm:prSet presAssocID="{3266A344-0C27-43BB-9BC9-859251502062}" presName="spacer" presStyleCnt="0"/>
      <dgm:spPr/>
    </dgm:pt>
    <dgm:pt modelId="{D8067CC4-0B9F-41FA-826E-90E7193D99EB}" type="pres">
      <dgm:prSet presAssocID="{B6E3A744-0618-486C-A266-98C4E605D108}" presName="parentText" presStyleLbl="node1" presStyleIdx="5" presStyleCnt="8">
        <dgm:presLayoutVars>
          <dgm:chMax val="0"/>
          <dgm:bulletEnabled val="1"/>
        </dgm:presLayoutVars>
      </dgm:prSet>
      <dgm:spPr/>
    </dgm:pt>
    <dgm:pt modelId="{7879EC90-30CC-43F9-B98C-ADD508D80698}" type="pres">
      <dgm:prSet presAssocID="{BB43654A-093B-4116-B12B-5B86FD67823B}" presName="spacer" presStyleCnt="0"/>
      <dgm:spPr/>
    </dgm:pt>
    <dgm:pt modelId="{3924D8A9-D440-4D45-A139-5DBFA269250C}" type="pres">
      <dgm:prSet presAssocID="{7259760D-584D-4836-AA11-35E983BDC8EC}" presName="parentText" presStyleLbl="node1" presStyleIdx="6" presStyleCnt="8">
        <dgm:presLayoutVars>
          <dgm:chMax val="0"/>
          <dgm:bulletEnabled val="1"/>
        </dgm:presLayoutVars>
      </dgm:prSet>
      <dgm:spPr/>
    </dgm:pt>
    <dgm:pt modelId="{D97C6B3C-59AE-4F9F-A361-B0C4572883B7}" type="pres">
      <dgm:prSet presAssocID="{83B562C9-C9EA-4CA4-9C20-8F52DE441279}" presName="spacer" presStyleCnt="0"/>
      <dgm:spPr/>
    </dgm:pt>
    <dgm:pt modelId="{713E89E0-6961-43DD-B586-8347C7C28C32}" type="pres">
      <dgm:prSet presAssocID="{8891C831-6163-4736-97E9-6B7D86DB866D}" presName="parentText" presStyleLbl="node1" presStyleIdx="7" presStyleCnt="8">
        <dgm:presLayoutVars>
          <dgm:chMax val="0"/>
          <dgm:bulletEnabled val="1"/>
        </dgm:presLayoutVars>
      </dgm:prSet>
      <dgm:spPr/>
    </dgm:pt>
  </dgm:ptLst>
  <dgm:cxnLst>
    <dgm:cxn modelId="{952C2A0D-ED0D-44A1-9DA8-DC15F91E063B}" srcId="{3549F88D-5450-4FD2-9C6A-A8E56464EE85}" destId="{B876BE43-F3FB-4319-A934-2CDBC45ECC9E}" srcOrd="4" destOrd="0" parTransId="{6DB970D5-3450-4522-8A80-720B56B6016B}" sibTransId="{3266A344-0C27-43BB-9BC9-859251502062}"/>
    <dgm:cxn modelId="{9E7ED313-EFCA-430C-AE95-C98E1DC5C819}" type="presOf" srcId="{3549F88D-5450-4FD2-9C6A-A8E56464EE85}" destId="{A2DC82F7-0002-49BF-93D6-AE014D88EE20}" srcOrd="0" destOrd="0" presId="urn:microsoft.com/office/officeart/2005/8/layout/vList2"/>
    <dgm:cxn modelId="{6EBE081B-9A44-4B8F-A7CB-FB30EB2BCD16}" type="presOf" srcId="{B876BE43-F3FB-4319-A934-2CDBC45ECC9E}" destId="{25236A81-9DD3-4ECB-A2D3-BAACD7E030CB}" srcOrd="0" destOrd="0" presId="urn:microsoft.com/office/officeart/2005/8/layout/vList2"/>
    <dgm:cxn modelId="{ED75581B-B6FF-453E-AF15-053D492A92BC}" srcId="{3549F88D-5450-4FD2-9C6A-A8E56464EE85}" destId="{92DC289C-8C9A-4FE1-8257-06BDED335112}" srcOrd="2" destOrd="0" parTransId="{96A18AB0-8F4B-4C51-91E9-550394B6DD27}" sibTransId="{76E65E44-0282-4832-A8EA-D45D88EC1053}"/>
    <dgm:cxn modelId="{E156BF22-ED28-4217-A261-43B34AF533E6}" srcId="{3549F88D-5450-4FD2-9C6A-A8E56464EE85}" destId="{7259760D-584D-4836-AA11-35E983BDC8EC}" srcOrd="6" destOrd="0" parTransId="{81EFC7A8-D670-4B18-9A8F-1CDAA60E7D86}" sibTransId="{83B562C9-C9EA-4CA4-9C20-8F52DE441279}"/>
    <dgm:cxn modelId="{AD8B5D33-2FEB-46EF-AF8E-203D2191A9C1}" srcId="{3549F88D-5450-4FD2-9C6A-A8E56464EE85}" destId="{6A1BA670-9B9D-4769-B391-0F1DEE3B6D13}" srcOrd="3" destOrd="0" parTransId="{9F90CBD9-98C6-46F2-9970-AB5BE0082EFC}" sibTransId="{74BBFB80-0988-4230-B768-EBABFC7BDB58}"/>
    <dgm:cxn modelId="{ADB3093F-6015-4EFD-A082-5F6C7DC11980}" type="presOf" srcId="{6A1BA670-9B9D-4769-B391-0F1DEE3B6D13}" destId="{4A1F798B-5321-4EC0-97A2-9E5336EFF393}" srcOrd="0" destOrd="0" presId="urn:microsoft.com/office/officeart/2005/8/layout/vList2"/>
    <dgm:cxn modelId="{A4CA0861-CC26-4AD0-B657-8BF641F0DD1F}" type="presOf" srcId="{92DC289C-8C9A-4FE1-8257-06BDED335112}" destId="{98B79DA2-0F2A-4A6B-8B20-25466D299365}" srcOrd="0" destOrd="0" presId="urn:microsoft.com/office/officeart/2005/8/layout/vList2"/>
    <dgm:cxn modelId="{C9211744-A3A5-4D6E-8F28-41F80D3B2422}" type="presOf" srcId="{8891C831-6163-4736-97E9-6B7D86DB866D}" destId="{713E89E0-6961-43DD-B586-8347C7C28C32}" srcOrd="0" destOrd="0" presId="urn:microsoft.com/office/officeart/2005/8/layout/vList2"/>
    <dgm:cxn modelId="{C5616749-94A0-4EEC-B8B1-0EB66D507297}" type="presOf" srcId="{6CF095FD-313B-4C03-B892-B7A6D2F49DE7}" destId="{748BF1D8-B4B4-49FC-86DE-D068056DE1B9}" srcOrd="0" destOrd="0" presId="urn:microsoft.com/office/officeart/2005/8/layout/vList2"/>
    <dgm:cxn modelId="{1416306B-24E9-4644-B62A-B4D74C8B1B4E}" srcId="{3549F88D-5450-4FD2-9C6A-A8E56464EE85}" destId="{B6E3A744-0618-486C-A266-98C4E605D108}" srcOrd="5" destOrd="0" parTransId="{A6E80CB5-F7F3-4C8A-B50E-DF831567B28B}" sibTransId="{BB43654A-093B-4116-B12B-5B86FD67823B}"/>
    <dgm:cxn modelId="{C06E744B-E002-4842-8E43-4C4B913DC0C0}" srcId="{3549F88D-5450-4FD2-9C6A-A8E56464EE85}" destId="{8891C831-6163-4736-97E9-6B7D86DB866D}" srcOrd="7" destOrd="0" parTransId="{7DBF1A42-646A-441D-91F8-DD9F03EB812E}" sibTransId="{937F42D8-06C1-44CE-8ABA-D140DAEB6BB1}"/>
    <dgm:cxn modelId="{BAB9D44D-72DA-43F5-B132-FE887318D0D9}" srcId="{3549F88D-5450-4FD2-9C6A-A8E56464EE85}" destId="{6CF095FD-313B-4C03-B892-B7A6D2F49DE7}" srcOrd="0" destOrd="0" parTransId="{52D428D3-EC56-47E8-B8F0-8578DD6C303C}" sibTransId="{08FD2B77-4661-43EE-85C1-B43F76E2D85D}"/>
    <dgm:cxn modelId="{2A50F682-F28A-420A-983C-F907ACC9BAEA}" srcId="{3549F88D-5450-4FD2-9C6A-A8E56464EE85}" destId="{2564CF2C-F260-4524-9ED3-2B32B7CBEDBC}" srcOrd="1" destOrd="0" parTransId="{D2159E1C-E0AE-47F4-923A-036016459939}" sibTransId="{C3568C05-1EA8-4460-8565-7E16F7EC229A}"/>
    <dgm:cxn modelId="{7AB0AF92-6816-4538-A5D9-69B62242477D}" type="presOf" srcId="{7259760D-584D-4836-AA11-35E983BDC8EC}" destId="{3924D8A9-D440-4D45-A139-5DBFA269250C}" srcOrd="0" destOrd="0" presId="urn:microsoft.com/office/officeart/2005/8/layout/vList2"/>
    <dgm:cxn modelId="{C95AF59B-611E-480E-A45F-66D4D316C40A}" type="presOf" srcId="{B6E3A744-0618-486C-A266-98C4E605D108}" destId="{D8067CC4-0B9F-41FA-826E-90E7193D99EB}" srcOrd="0" destOrd="0" presId="urn:microsoft.com/office/officeart/2005/8/layout/vList2"/>
    <dgm:cxn modelId="{26D5A9A0-3603-4084-AFFA-3CC3BEFEE74C}" type="presOf" srcId="{2564CF2C-F260-4524-9ED3-2B32B7CBEDBC}" destId="{B0CA4F70-FBCA-48D9-8DF5-E66DD646A060}" srcOrd="0" destOrd="0" presId="urn:microsoft.com/office/officeart/2005/8/layout/vList2"/>
    <dgm:cxn modelId="{B7A6136E-CA9F-4CF2-B749-B3B66C4F77C2}" type="presParOf" srcId="{A2DC82F7-0002-49BF-93D6-AE014D88EE20}" destId="{748BF1D8-B4B4-49FC-86DE-D068056DE1B9}" srcOrd="0" destOrd="0" presId="urn:microsoft.com/office/officeart/2005/8/layout/vList2"/>
    <dgm:cxn modelId="{606A53A7-40E2-451D-96D6-CF91599009C4}" type="presParOf" srcId="{A2DC82F7-0002-49BF-93D6-AE014D88EE20}" destId="{FEEF41A1-3982-476A-A82F-7D7A160B803F}" srcOrd="1" destOrd="0" presId="urn:microsoft.com/office/officeart/2005/8/layout/vList2"/>
    <dgm:cxn modelId="{1DB9E80E-87F3-431F-87DE-B34F30E8EC83}" type="presParOf" srcId="{A2DC82F7-0002-49BF-93D6-AE014D88EE20}" destId="{B0CA4F70-FBCA-48D9-8DF5-E66DD646A060}" srcOrd="2" destOrd="0" presId="urn:microsoft.com/office/officeart/2005/8/layout/vList2"/>
    <dgm:cxn modelId="{D4784087-E773-4C8D-847F-DB2CD88FB6E2}" type="presParOf" srcId="{A2DC82F7-0002-49BF-93D6-AE014D88EE20}" destId="{4AE45E12-491F-484C-9305-C61948750842}" srcOrd="3" destOrd="0" presId="urn:microsoft.com/office/officeart/2005/8/layout/vList2"/>
    <dgm:cxn modelId="{16558F98-F075-4336-BFCD-EF43CBA6C03C}" type="presParOf" srcId="{A2DC82F7-0002-49BF-93D6-AE014D88EE20}" destId="{98B79DA2-0F2A-4A6B-8B20-25466D299365}" srcOrd="4" destOrd="0" presId="urn:microsoft.com/office/officeart/2005/8/layout/vList2"/>
    <dgm:cxn modelId="{6B3E212E-3FFE-40B9-9597-D89661300808}" type="presParOf" srcId="{A2DC82F7-0002-49BF-93D6-AE014D88EE20}" destId="{FD305A4D-6819-464C-B26C-0B684F2B6C8E}" srcOrd="5" destOrd="0" presId="urn:microsoft.com/office/officeart/2005/8/layout/vList2"/>
    <dgm:cxn modelId="{E7E88EAE-1BF8-4EA4-BE60-764009267DFC}" type="presParOf" srcId="{A2DC82F7-0002-49BF-93D6-AE014D88EE20}" destId="{4A1F798B-5321-4EC0-97A2-9E5336EFF393}" srcOrd="6" destOrd="0" presId="urn:microsoft.com/office/officeart/2005/8/layout/vList2"/>
    <dgm:cxn modelId="{CB9875FA-EBD7-4CBE-8296-2B9B9E842871}" type="presParOf" srcId="{A2DC82F7-0002-49BF-93D6-AE014D88EE20}" destId="{E3A4C559-F0DF-4B83-9A01-D30A751ED3E5}" srcOrd="7" destOrd="0" presId="urn:microsoft.com/office/officeart/2005/8/layout/vList2"/>
    <dgm:cxn modelId="{4BB32FA0-EF70-4336-A092-B9445119B835}" type="presParOf" srcId="{A2DC82F7-0002-49BF-93D6-AE014D88EE20}" destId="{25236A81-9DD3-4ECB-A2D3-BAACD7E030CB}" srcOrd="8" destOrd="0" presId="urn:microsoft.com/office/officeart/2005/8/layout/vList2"/>
    <dgm:cxn modelId="{91E93CFF-8B33-4AC7-BCD4-4D8E50B9C4AD}" type="presParOf" srcId="{A2DC82F7-0002-49BF-93D6-AE014D88EE20}" destId="{8D486022-BEF7-44D5-9429-DE919F51E2B8}" srcOrd="9" destOrd="0" presId="urn:microsoft.com/office/officeart/2005/8/layout/vList2"/>
    <dgm:cxn modelId="{7D600A00-38A6-4A07-B550-C382642A6E13}" type="presParOf" srcId="{A2DC82F7-0002-49BF-93D6-AE014D88EE20}" destId="{D8067CC4-0B9F-41FA-826E-90E7193D99EB}" srcOrd="10" destOrd="0" presId="urn:microsoft.com/office/officeart/2005/8/layout/vList2"/>
    <dgm:cxn modelId="{CF3842E9-AF3E-4C78-8F8C-18468B6144B8}" type="presParOf" srcId="{A2DC82F7-0002-49BF-93D6-AE014D88EE20}" destId="{7879EC90-30CC-43F9-B98C-ADD508D80698}" srcOrd="11" destOrd="0" presId="urn:microsoft.com/office/officeart/2005/8/layout/vList2"/>
    <dgm:cxn modelId="{866ECB8E-DF00-4ABA-8465-CEFC42CECA16}" type="presParOf" srcId="{A2DC82F7-0002-49BF-93D6-AE014D88EE20}" destId="{3924D8A9-D440-4D45-A139-5DBFA269250C}" srcOrd="12" destOrd="0" presId="urn:microsoft.com/office/officeart/2005/8/layout/vList2"/>
    <dgm:cxn modelId="{8DA7FBE2-DECE-412E-8DA8-B6482885A90A}" type="presParOf" srcId="{A2DC82F7-0002-49BF-93D6-AE014D88EE20}" destId="{D97C6B3C-59AE-4F9F-A361-B0C4572883B7}" srcOrd="13" destOrd="0" presId="urn:microsoft.com/office/officeart/2005/8/layout/vList2"/>
    <dgm:cxn modelId="{F49FF8B2-8C85-4374-960F-6FFAAB68E7B5}" type="presParOf" srcId="{A2DC82F7-0002-49BF-93D6-AE014D88EE20}" destId="{713E89E0-6961-43DD-B586-8347C7C28C32}"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727D9A-BB85-4B91-9D68-2D61521DA88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A450839-9ADC-4B55-B77A-EB5E02603995}">
      <dgm:prSet/>
      <dgm:spPr/>
      <dgm:t>
        <a:bodyPr/>
        <a:lstStyle/>
        <a:p>
          <a:r>
            <a:rPr lang="es-PE" dirty="0"/>
            <a:t>El empleado nos indica que no posee información en tiempo real del stock disponible de todos sus productos, informa que les brindan un informe en Excel diario, sin embargo, este no es en tiempo real por lo cual los datos de este no son actualizados, provocando que el empleado de datos falsos a los distribuidores generando compras que llegaran al cliente fuera de la fecha estimada, generando la incomodidad y fastidio de este mismo.</a:t>
          </a:r>
          <a:endParaRPr lang="en-US" dirty="0"/>
        </a:p>
      </dgm:t>
    </dgm:pt>
    <dgm:pt modelId="{21029C4C-2337-4B0D-BA04-E0A1FE44F785}" type="parTrans" cxnId="{8D74743E-664A-4C4A-9FB8-9096B68FD92D}">
      <dgm:prSet/>
      <dgm:spPr/>
      <dgm:t>
        <a:bodyPr/>
        <a:lstStyle/>
        <a:p>
          <a:endParaRPr lang="en-US"/>
        </a:p>
      </dgm:t>
    </dgm:pt>
    <dgm:pt modelId="{2327F0F9-64AE-46F7-A139-CDB931B6E40B}" type="sibTrans" cxnId="{8D74743E-664A-4C4A-9FB8-9096B68FD92D}">
      <dgm:prSet/>
      <dgm:spPr/>
      <dgm:t>
        <a:bodyPr/>
        <a:lstStyle/>
        <a:p>
          <a:endParaRPr lang="en-US"/>
        </a:p>
      </dgm:t>
    </dgm:pt>
    <dgm:pt modelId="{A7FDDAB7-B576-4A42-8360-87F098118730}" type="pres">
      <dgm:prSet presAssocID="{18727D9A-BB85-4B91-9D68-2D61521DA88E}" presName="linear" presStyleCnt="0">
        <dgm:presLayoutVars>
          <dgm:animLvl val="lvl"/>
          <dgm:resizeHandles val="exact"/>
        </dgm:presLayoutVars>
      </dgm:prSet>
      <dgm:spPr/>
    </dgm:pt>
    <dgm:pt modelId="{BE897FA7-8210-4294-A6E4-CC86192E02F9}" type="pres">
      <dgm:prSet presAssocID="{7A450839-9ADC-4B55-B77A-EB5E02603995}" presName="parentText" presStyleLbl="node1" presStyleIdx="0" presStyleCnt="1">
        <dgm:presLayoutVars>
          <dgm:chMax val="0"/>
          <dgm:bulletEnabled val="1"/>
        </dgm:presLayoutVars>
      </dgm:prSet>
      <dgm:spPr/>
    </dgm:pt>
  </dgm:ptLst>
  <dgm:cxnLst>
    <dgm:cxn modelId="{8D74743E-664A-4C4A-9FB8-9096B68FD92D}" srcId="{18727D9A-BB85-4B91-9D68-2D61521DA88E}" destId="{7A450839-9ADC-4B55-B77A-EB5E02603995}" srcOrd="0" destOrd="0" parTransId="{21029C4C-2337-4B0D-BA04-E0A1FE44F785}" sibTransId="{2327F0F9-64AE-46F7-A139-CDB931B6E40B}"/>
    <dgm:cxn modelId="{9AA6BD7F-665C-4F41-A3FA-B3BD8AFE3BB8}" type="presOf" srcId="{7A450839-9ADC-4B55-B77A-EB5E02603995}" destId="{BE897FA7-8210-4294-A6E4-CC86192E02F9}" srcOrd="0" destOrd="0" presId="urn:microsoft.com/office/officeart/2005/8/layout/vList2"/>
    <dgm:cxn modelId="{64E316E0-EC9E-4A20-8D9B-528F2D4340DA}" type="presOf" srcId="{18727D9A-BB85-4B91-9D68-2D61521DA88E}" destId="{A7FDDAB7-B576-4A42-8360-87F098118730}" srcOrd="0" destOrd="0" presId="urn:microsoft.com/office/officeart/2005/8/layout/vList2"/>
    <dgm:cxn modelId="{A1C52FC1-05AD-4EB9-BC88-FD170268F464}" type="presParOf" srcId="{A7FDDAB7-B576-4A42-8360-87F098118730}" destId="{BE897FA7-8210-4294-A6E4-CC86192E02F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8BF1D8-B4B4-49FC-86DE-D068056DE1B9}">
      <dsp:nvSpPr>
        <dsp:cNvPr id="0" name=""/>
        <dsp:cNvSpPr/>
      </dsp:nvSpPr>
      <dsp:spPr>
        <a:xfrm>
          <a:off x="0" y="519855"/>
          <a:ext cx="5927575" cy="529022"/>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 sz="1400" kern="1200"/>
            <a:t>Nombres y Apellidos: Alberto Tamayo Ruiz</a:t>
          </a:r>
          <a:endParaRPr lang="en-US" sz="1400" kern="1200"/>
        </a:p>
      </dsp:txBody>
      <dsp:txXfrm>
        <a:off x="25825" y="545680"/>
        <a:ext cx="5875925" cy="477372"/>
      </dsp:txXfrm>
    </dsp:sp>
    <dsp:sp modelId="{B0CA4F70-FBCA-48D9-8DF5-E66DD646A060}">
      <dsp:nvSpPr>
        <dsp:cNvPr id="0" name=""/>
        <dsp:cNvSpPr/>
      </dsp:nvSpPr>
      <dsp:spPr>
        <a:xfrm>
          <a:off x="0" y="1089198"/>
          <a:ext cx="5927575" cy="529022"/>
        </a:xfrm>
        <a:prstGeom prst="roundRect">
          <a:avLst/>
        </a:prstGeom>
        <a:gradFill rotWithShape="0">
          <a:gsLst>
            <a:gs pos="0">
              <a:schemeClr val="accent2">
                <a:hueOff val="-1439779"/>
                <a:satOff val="0"/>
                <a:lumOff val="2493"/>
                <a:alphaOff val="0"/>
                <a:satMod val="103000"/>
                <a:lumMod val="102000"/>
                <a:tint val="94000"/>
              </a:schemeClr>
            </a:gs>
            <a:gs pos="50000">
              <a:schemeClr val="accent2">
                <a:hueOff val="-1439779"/>
                <a:satOff val="0"/>
                <a:lumOff val="2493"/>
                <a:alphaOff val="0"/>
                <a:satMod val="110000"/>
                <a:lumMod val="100000"/>
                <a:shade val="100000"/>
              </a:schemeClr>
            </a:gs>
            <a:gs pos="100000">
              <a:schemeClr val="accent2">
                <a:hueOff val="-1439779"/>
                <a:satOff val="0"/>
                <a:lumOff val="249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 sz="1400" kern="1200"/>
            <a:t>Cargo: Ejecutivo de cuenta zonal Sur Chico</a:t>
          </a:r>
          <a:endParaRPr lang="en-US" sz="1400" kern="1200"/>
        </a:p>
      </dsp:txBody>
      <dsp:txXfrm>
        <a:off x="25825" y="1115023"/>
        <a:ext cx="5875925" cy="477372"/>
      </dsp:txXfrm>
    </dsp:sp>
    <dsp:sp modelId="{98B79DA2-0F2A-4A6B-8B20-25466D299365}">
      <dsp:nvSpPr>
        <dsp:cNvPr id="0" name=""/>
        <dsp:cNvSpPr/>
      </dsp:nvSpPr>
      <dsp:spPr>
        <a:xfrm>
          <a:off x="0" y="1658540"/>
          <a:ext cx="5927575" cy="529022"/>
        </a:xfrm>
        <a:prstGeom prst="round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 sz="1400" kern="1200"/>
            <a:t>Funciones: </a:t>
          </a:r>
          <a:endParaRPr lang="en-US" sz="1400" kern="1200"/>
        </a:p>
      </dsp:txBody>
      <dsp:txXfrm>
        <a:off x="25825" y="1684365"/>
        <a:ext cx="5875925" cy="477372"/>
      </dsp:txXfrm>
    </dsp:sp>
    <dsp:sp modelId="{4A1F798B-5321-4EC0-97A2-9E5336EFF393}">
      <dsp:nvSpPr>
        <dsp:cNvPr id="0" name=""/>
        <dsp:cNvSpPr/>
      </dsp:nvSpPr>
      <dsp:spPr>
        <a:xfrm>
          <a:off x="0" y="2227883"/>
          <a:ext cx="5927575" cy="529022"/>
        </a:xfrm>
        <a:prstGeom prst="round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 sz="1400" kern="1200" dirty="0"/>
            <a:t>•	Coordinación con empresas distribuidoras de Sur Chico para el abastecimiento y despacho de 	productos que genera la empresa.</a:t>
          </a:r>
          <a:endParaRPr lang="en-US" sz="1400" kern="1200" dirty="0"/>
        </a:p>
      </dsp:txBody>
      <dsp:txXfrm>
        <a:off x="25825" y="2253708"/>
        <a:ext cx="5875925" cy="477372"/>
      </dsp:txXfrm>
    </dsp:sp>
    <dsp:sp modelId="{25236A81-9DD3-4ECB-A2D3-BAACD7E030CB}">
      <dsp:nvSpPr>
        <dsp:cNvPr id="0" name=""/>
        <dsp:cNvSpPr/>
      </dsp:nvSpPr>
      <dsp:spPr>
        <a:xfrm>
          <a:off x="0" y="2797226"/>
          <a:ext cx="5927575" cy="529022"/>
        </a:xfrm>
        <a:prstGeom prst="round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 sz="1400" kern="1200"/>
            <a:t>•	Prospección de clientes distribuidores potenciales.</a:t>
          </a:r>
          <a:endParaRPr lang="en-US" sz="1400" kern="1200"/>
        </a:p>
      </dsp:txBody>
      <dsp:txXfrm>
        <a:off x="25825" y="2823051"/>
        <a:ext cx="5875925" cy="477372"/>
      </dsp:txXfrm>
    </dsp:sp>
    <dsp:sp modelId="{D8067CC4-0B9F-41FA-826E-90E7193D99EB}">
      <dsp:nvSpPr>
        <dsp:cNvPr id="0" name=""/>
        <dsp:cNvSpPr/>
      </dsp:nvSpPr>
      <dsp:spPr>
        <a:xfrm>
          <a:off x="0" y="3366569"/>
          <a:ext cx="5927575" cy="529022"/>
        </a:xfrm>
        <a:prstGeom prst="round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 sz="1400" kern="1200" dirty="0"/>
            <a:t>•	supervisión de las fuerzas de venta de las empresas distribuidoras a cargo en todo Sur Chico.</a:t>
          </a:r>
          <a:endParaRPr lang="en-US" sz="1400" kern="1200" dirty="0"/>
        </a:p>
      </dsp:txBody>
      <dsp:txXfrm>
        <a:off x="25825" y="3392394"/>
        <a:ext cx="5875925" cy="477372"/>
      </dsp:txXfrm>
    </dsp:sp>
    <dsp:sp modelId="{3924D8A9-D440-4D45-A139-5DBFA269250C}">
      <dsp:nvSpPr>
        <dsp:cNvPr id="0" name=""/>
        <dsp:cNvSpPr/>
      </dsp:nvSpPr>
      <dsp:spPr>
        <a:xfrm>
          <a:off x="0" y="3935912"/>
          <a:ext cx="5927575" cy="529022"/>
        </a:xfrm>
        <a:prstGeom prst="round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 sz="1400" kern="1200" dirty="0"/>
            <a:t>•	Coordinación con almacén general para el despacho de los requerimientos de los clientes.</a:t>
          </a:r>
          <a:endParaRPr lang="en-US" sz="1400" kern="1200" dirty="0"/>
        </a:p>
      </dsp:txBody>
      <dsp:txXfrm>
        <a:off x="25825" y="3961737"/>
        <a:ext cx="5875925" cy="477372"/>
      </dsp:txXfrm>
    </dsp:sp>
    <dsp:sp modelId="{713E89E0-6961-43DD-B586-8347C7C28C32}">
      <dsp:nvSpPr>
        <dsp:cNvPr id="0" name=""/>
        <dsp:cNvSpPr/>
      </dsp:nvSpPr>
      <dsp:spPr>
        <a:xfrm>
          <a:off x="0" y="4505254"/>
          <a:ext cx="5927575" cy="529022"/>
        </a:xfrm>
        <a:prstGeom prst="round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 sz="1400" kern="1200" dirty="0"/>
            <a:t>•	Coordinación con el Área de Transportes para la entrega de los pedidos de los clientes.</a:t>
          </a:r>
          <a:endParaRPr lang="en-US" sz="1400" kern="1200" dirty="0"/>
        </a:p>
      </dsp:txBody>
      <dsp:txXfrm>
        <a:off x="25825" y="4531079"/>
        <a:ext cx="5875925" cy="4773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897FA7-8210-4294-A6E4-CC86192E02F9}">
      <dsp:nvSpPr>
        <dsp:cNvPr id="0" name=""/>
        <dsp:cNvSpPr/>
      </dsp:nvSpPr>
      <dsp:spPr>
        <a:xfrm>
          <a:off x="0" y="60515"/>
          <a:ext cx="10268712" cy="34725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PE" sz="2800" kern="1200" dirty="0"/>
            <a:t>El empleado nos indica que no posee información en tiempo real del stock disponible de todos sus productos, informa que les brindan un informe en Excel diario, sin embargo, este no es en tiempo real por lo cual los datos de este no son actualizados, provocando que el empleado de datos falsos a los distribuidores generando compras que llegaran al cliente fuera de la fecha estimada, generando la incomodidad y fastidio de este mismo.</a:t>
          </a:r>
          <a:endParaRPr lang="en-US" sz="2800" kern="1200" dirty="0"/>
        </a:p>
      </dsp:txBody>
      <dsp:txXfrm>
        <a:off x="169516" y="230031"/>
        <a:ext cx="9929680" cy="313352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4/25/2022</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2732115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4/25/2022</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3131441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4/25/2022</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1492337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4/25/2022</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3324261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4/25/2022</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1003120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4/25/2022</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1551029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4/25/2022</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1645417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4/25/2022</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860888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4/25/2022</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34804563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4/25/2022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18305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4/25/2022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2936841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4/25/2022</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4722129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4/25/2022</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29649680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4/25/2022</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16561725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4/25/2022</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35075361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4/25/2022</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3910795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4/25/2022</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2521399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4/25/2022</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3326091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4/25/2022</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37288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4/25/2022</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2847605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4/25/2022</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1874710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4/25/2022</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76859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4/25/2022</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8578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4/25/2022</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2178317950"/>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4/25/2022</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‹Nº›</a:t>
            </a:fld>
            <a:endParaRPr lang="en-US"/>
          </a:p>
        </p:txBody>
      </p:sp>
    </p:spTree>
    <p:extLst>
      <p:ext uri="{BB962C8B-B14F-4D97-AF65-F5344CB8AC3E}">
        <p14:creationId xmlns:p14="http://schemas.microsoft.com/office/powerpoint/2010/main" val="2538350932"/>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2" r:id="rId6"/>
    <p:sldLayoutId id="2147483727" r:id="rId7"/>
    <p:sldLayoutId id="2147483728" r:id="rId8"/>
    <p:sldLayoutId id="2147483729" r:id="rId9"/>
    <p:sldLayoutId id="2147483730" r:id="rId10"/>
    <p:sldLayoutId id="2147483731" r:id="rId11"/>
    <p:sldLayoutId id="2147483733"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654BDA8-EE5D-4DC8-BA6E-A93D65016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8" y="736600"/>
            <a:ext cx="7534652" cy="53847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4DE7BE7-E933-4C79-B6F9-93CD575863A1}"/>
              </a:ext>
            </a:extLst>
          </p:cNvPr>
          <p:cNvSpPr>
            <a:spLocks noGrp="1"/>
          </p:cNvSpPr>
          <p:nvPr>
            <p:ph type="ctrTitle"/>
          </p:nvPr>
        </p:nvSpPr>
        <p:spPr>
          <a:xfrm>
            <a:off x="4949066" y="1447061"/>
            <a:ext cx="7133443" cy="1034372"/>
          </a:xfrm>
        </p:spPr>
        <p:txBody>
          <a:bodyPr>
            <a:normAutofit/>
          </a:bodyPr>
          <a:lstStyle/>
          <a:p>
            <a:pPr algn="l"/>
            <a:r>
              <a:rPr lang="es-US" sz="5400" b="1" dirty="0">
                <a:solidFill>
                  <a:schemeClr val="bg1"/>
                </a:solidFill>
              </a:rPr>
              <a:t>1er_AVANCE_PROYECTO </a:t>
            </a:r>
            <a:endParaRPr lang="es-ES" sz="5400" b="1" dirty="0">
              <a:solidFill>
                <a:schemeClr val="bg1"/>
              </a:solidFill>
            </a:endParaRPr>
          </a:p>
        </p:txBody>
      </p:sp>
      <p:sp>
        <p:nvSpPr>
          <p:cNvPr id="3" name="Subtítulo 2">
            <a:extLst>
              <a:ext uri="{FF2B5EF4-FFF2-40B4-BE49-F238E27FC236}">
                <a16:creationId xmlns:a16="http://schemas.microsoft.com/office/drawing/2014/main" id="{473C0EA5-5659-4811-8264-274FE1409EB7}"/>
              </a:ext>
            </a:extLst>
          </p:cNvPr>
          <p:cNvSpPr>
            <a:spLocks noGrp="1"/>
          </p:cNvSpPr>
          <p:nvPr>
            <p:ph type="subTitle" idx="1"/>
          </p:nvPr>
        </p:nvSpPr>
        <p:spPr>
          <a:xfrm>
            <a:off x="4949066" y="3053919"/>
            <a:ext cx="6951216" cy="2956264"/>
          </a:xfrm>
        </p:spPr>
        <p:txBody>
          <a:bodyPr>
            <a:normAutofit fontScale="40000" lnSpcReduction="20000"/>
          </a:bodyPr>
          <a:lstStyle/>
          <a:p>
            <a:pPr algn="l">
              <a:lnSpc>
                <a:spcPct val="91000"/>
              </a:lnSpc>
            </a:pPr>
            <a:r>
              <a:rPr lang="es-US" sz="4300" dirty="0"/>
              <a:t>Curso: Programación orientada a objetos</a:t>
            </a:r>
          </a:p>
          <a:p>
            <a:pPr algn="l">
              <a:lnSpc>
                <a:spcPct val="91000"/>
              </a:lnSpc>
            </a:pPr>
            <a:r>
              <a:rPr lang="es-US" sz="4300" dirty="0"/>
              <a:t>Profesor: Luis Ernesto Calderon Vargas</a:t>
            </a:r>
          </a:p>
          <a:p>
            <a:pPr algn="l">
              <a:lnSpc>
                <a:spcPct val="91000"/>
              </a:lnSpc>
            </a:pPr>
            <a:r>
              <a:rPr lang="es-US" sz="4300" dirty="0"/>
              <a:t>Estudiantes: </a:t>
            </a:r>
          </a:p>
          <a:p>
            <a:pPr marL="457200" indent="-457200" algn="l">
              <a:lnSpc>
                <a:spcPct val="91000"/>
              </a:lnSpc>
              <a:buFont typeface="Arial" panose="020B0604020202020204" pitchFamily="34" charset="0"/>
              <a:buChar char="•"/>
            </a:pPr>
            <a:r>
              <a:rPr lang="es-US" sz="4300" dirty="0" err="1"/>
              <a:t>Victor</a:t>
            </a:r>
            <a:r>
              <a:rPr lang="es-US" sz="4300" dirty="0"/>
              <a:t> Cruz Condori Cuba</a:t>
            </a:r>
          </a:p>
          <a:p>
            <a:pPr marL="457200" indent="-457200" algn="l">
              <a:lnSpc>
                <a:spcPct val="91000"/>
              </a:lnSpc>
              <a:buFont typeface="Arial" panose="020B0604020202020204" pitchFamily="34" charset="0"/>
              <a:buChar char="•"/>
            </a:pPr>
            <a:r>
              <a:rPr lang="es-US" sz="4300" dirty="0"/>
              <a:t>Piero Alessandro Rojo Morón</a:t>
            </a:r>
          </a:p>
          <a:p>
            <a:pPr marL="457200" indent="-457200" algn="l">
              <a:lnSpc>
                <a:spcPct val="91000"/>
              </a:lnSpc>
              <a:buFont typeface="Arial" panose="020B0604020202020204" pitchFamily="34" charset="0"/>
              <a:buChar char="•"/>
            </a:pPr>
            <a:r>
              <a:rPr lang="es-US" sz="4300" dirty="0"/>
              <a:t>Renzo Daniel Falconí Rodríguez</a:t>
            </a:r>
          </a:p>
          <a:p>
            <a:pPr marL="457200" indent="-457200" algn="l">
              <a:lnSpc>
                <a:spcPct val="91000"/>
              </a:lnSpc>
              <a:buFont typeface="Arial" panose="020B0604020202020204" pitchFamily="34" charset="0"/>
              <a:buChar char="•"/>
            </a:pPr>
            <a:r>
              <a:rPr lang="es-US" sz="4300" dirty="0"/>
              <a:t>Fernando Andre Tamayo Alfaro</a:t>
            </a:r>
          </a:p>
          <a:p>
            <a:pPr marL="457200" indent="-457200" algn="l">
              <a:lnSpc>
                <a:spcPct val="91000"/>
              </a:lnSpc>
              <a:buFont typeface="Arial" panose="020B0604020202020204" pitchFamily="34" charset="0"/>
              <a:buChar char="•"/>
            </a:pPr>
            <a:r>
              <a:rPr lang="es-US" sz="4300" dirty="0"/>
              <a:t>Fernando José Llerena Mendoza</a:t>
            </a:r>
          </a:p>
          <a:p>
            <a:pPr algn="l">
              <a:lnSpc>
                <a:spcPct val="91000"/>
              </a:lnSpc>
            </a:pPr>
            <a:endParaRPr lang="es-ES" sz="3300" dirty="0"/>
          </a:p>
          <a:p>
            <a:pPr algn="l">
              <a:lnSpc>
                <a:spcPct val="91000"/>
              </a:lnSpc>
            </a:pPr>
            <a:endParaRPr lang="es-ES" sz="3300" dirty="0"/>
          </a:p>
        </p:txBody>
      </p:sp>
      <p:pic>
        <p:nvPicPr>
          <p:cNvPr id="4" name="Picture 3">
            <a:extLst>
              <a:ext uri="{FF2B5EF4-FFF2-40B4-BE49-F238E27FC236}">
                <a16:creationId xmlns:a16="http://schemas.microsoft.com/office/drawing/2014/main" id="{112D1F8B-0813-3787-3426-334225F8CB2B}"/>
              </a:ext>
            </a:extLst>
          </p:cNvPr>
          <p:cNvPicPr>
            <a:picLocks noChangeAspect="1"/>
          </p:cNvPicPr>
          <p:nvPr/>
        </p:nvPicPr>
        <p:blipFill rotWithShape="1">
          <a:blip r:embed="rId2"/>
          <a:srcRect l="15421" r="8034" b="-2"/>
          <a:stretch/>
        </p:blipFill>
        <p:spPr>
          <a:xfrm>
            <a:off x="20" y="736600"/>
            <a:ext cx="4657328" cy="5384798"/>
          </a:xfrm>
          <a:prstGeom prst="rect">
            <a:avLst/>
          </a:prstGeom>
        </p:spPr>
      </p:pic>
    </p:spTree>
    <p:extLst>
      <p:ext uri="{BB962C8B-B14F-4D97-AF65-F5344CB8AC3E}">
        <p14:creationId xmlns:p14="http://schemas.microsoft.com/office/powerpoint/2010/main" val="2933320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500"/>
                                  </p:stCondLst>
                                  <p:iterate>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7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500"/>
                                  </p:stCondLst>
                                  <p:iterate>
                                    <p:tmPct val="1000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7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1500"/>
                                  </p:stCondLst>
                                  <p:iterate>
                                    <p:tmPct val="10000"/>
                                  </p:iterate>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7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1500"/>
                                  </p:stCondLst>
                                  <p:iterate>
                                    <p:tmPct val="10000"/>
                                  </p:iterate>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7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1500"/>
                                  </p:stCondLst>
                                  <p:iterate>
                                    <p:tmPct val="10000"/>
                                  </p:iterate>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700"/>
                                        <p:tgtEl>
                                          <p:spTgt spid="3">
                                            <p:txEl>
                                              <p:pRg st="7" end="7"/>
                                            </p:txEl>
                                          </p:spTgt>
                                        </p:tgtEl>
                                      </p:cBhvr>
                                    </p:animEffect>
                                  </p:childTnLst>
                                </p:cTn>
                              </p:par>
                              <p:par>
                                <p:cTn id="43" presetID="10" presetClass="entr" presetSubtype="0" fill="hold" grpId="0" nodeType="withEffect">
                                  <p:stCondLst>
                                    <p:cond delay="1000"/>
                                  </p:stCondLst>
                                  <p:iterate>
                                    <p:tmPct val="10000"/>
                                  </p:iterate>
                                  <p:childTnLst>
                                    <p:set>
                                      <p:cBhvr>
                                        <p:cTn id="44" dur="1" fill="hold">
                                          <p:stCondLst>
                                            <p:cond delay="0"/>
                                          </p:stCondLst>
                                        </p:cTn>
                                        <p:tgtEl>
                                          <p:spTgt spid="2"/>
                                        </p:tgtEl>
                                        <p:attrNameLst>
                                          <p:attrName>style.visibility</p:attrName>
                                        </p:attrNameLst>
                                      </p:cBhvr>
                                      <p:to>
                                        <p:strVal val="visible"/>
                                      </p:to>
                                    </p:set>
                                    <p:animEffect transition="in" filter="fade">
                                      <p:cBhvr>
                                        <p:cTn id="4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986EDC-78A3-43AF-8B02-96AFFF6EE8F5}"/>
              </a:ext>
            </a:extLst>
          </p:cNvPr>
          <p:cNvSpPr>
            <a:spLocks noGrp="1"/>
          </p:cNvSpPr>
          <p:nvPr>
            <p:ph type="title"/>
          </p:nvPr>
        </p:nvSpPr>
        <p:spPr/>
        <p:txBody>
          <a:bodyPr>
            <a:normAutofit fontScale="90000"/>
          </a:bodyPr>
          <a:lstStyle/>
          <a:p>
            <a:r>
              <a:rPr lang="es-ES"/>
              <a:t>Datos de la Empresa</a:t>
            </a:r>
            <a:br>
              <a:rPr lang="es-ES"/>
            </a:br>
            <a:endParaRPr lang="es-ES" dirty="0"/>
          </a:p>
        </p:txBody>
      </p:sp>
      <p:sp>
        <p:nvSpPr>
          <p:cNvPr id="3" name="Marcador de contenido 2">
            <a:extLst>
              <a:ext uri="{FF2B5EF4-FFF2-40B4-BE49-F238E27FC236}">
                <a16:creationId xmlns:a16="http://schemas.microsoft.com/office/drawing/2014/main" id="{BAE8DF33-7F30-49BE-BFFF-EB8CE7EBD218}"/>
              </a:ext>
            </a:extLst>
          </p:cNvPr>
          <p:cNvSpPr>
            <a:spLocks noGrp="1"/>
          </p:cNvSpPr>
          <p:nvPr>
            <p:ph idx="1"/>
          </p:nvPr>
        </p:nvSpPr>
        <p:spPr>
          <a:xfrm>
            <a:off x="196641" y="1923794"/>
            <a:ext cx="7347160" cy="4956607"/>
          </a:xfrm>
        </p:spPr>
        <p:txBody>
          <a:bodyPr>
            <a:normAutofit fontScale="70000" lnSpcReduction="20000"/>
          </a:bodyPr>
          <a:lstStyle/>
          <a:p>
            <a:endParaRPr lang="es-US" dirty="0"/>
          </a:p>
          <a:p>
            <a:pPr algn="just"/>
            <a:r>
              <a:rPr lang="es-ES" dirty="0"/>
              <a:t>Nombre de la Empresa: SAN JORGE </a:t>
            </a:r>
          </a:p>
          <a:p>
            <a:pPr algn="just"/>
            <a:r>
              <a:rPr lang="es-ES" dirty="0"/>
              <a:t>Rubro de la Empresa: Elaboración de productos de panadería</a:t>
            </a:r>
          </a:p>
          <a:p>
            <a:pPr algn="just"/>
            <a:r>
              <a:rPr lang="es-ES" dirty="0"/>
              <a:t>Razón Social: PANADERIA SAN JORGE SA</a:t>
            </a:r>
          </a:p>
          <a:p>
            <a:pPr algn="just"/>
            <a:r>
              <a:rPr lang="es-ES" dirty="0"/>
              <a:t>RUC:20100093830</a:t>
            </a:r>
          </a:p>
          <a:p>
            <a:pPr algn="just"/>
            <a:r>
              <a:rPr lang="es-ES" dirty="0"/>
              <a:t>Dirección: Av. Carlos Villarán 1050-Urb.Santa Catalina -La Victoria (Lima)</a:t>
            </a:r>
          </a:p>
          <a:p>
            <a:pPr algn="just"/>
            <a:r>
              <a:rPr lang="es-ES" dirty="0"/>
              <a:t>Página web: www.sanjorge.com.pe</a:t>
            </a:r>
          </a:p>
          <a:p>
            <a:pPr algn="just"/>
            <a:r>
              <a:rPr lang="es-ES" dirty="0"/>
              <a:t>Teléfono: (01) 2247771</a:t>
            </a:r>
          </a:p>
          <a:p>
            <a:pPr algn="just"/>
            <a:r>
              <a:rPr lang="es-ES" dirty="0"/>
              <a:t>Actividades Fundamentales: Panaderías comerciales| Fabricación de galletas y galletas saladas</a:t>
            </a:r>
          </a:p>
          <a:p>
            <a:pPr algn="just"/>
            <a:r>
              <a:rPr lang="es-ES" dirty="0"/>
              <a:t>Actividades Secundarias: Fabricación de Pan y productos de panadería| Panaderías al por menor | Fabricación de pasta seca, masa y harinas preparadas de harina comprada</a:t>
            </a:r>
          </a:p>
          <a:p>
            <a:endParaRPr lang="es-ES" dirty="0"/>
          </a:p>
          <a:p>
            <a:endParaRPr lang="es-ES" dirty="0"/>
          </a:p>
        </p:txBody>
      </p:sp>
      <p:pic>
        <p:nvPicPr>
          <p:cNvPr id="10" name="Imagen 9">
            <a:extLst>
              <a:ext uri="{FF2B5EF4-FFF2-40B4-BE49-F238E27FC236}">
                <a16:creationId xmlns:a16="http://schemas.microsoft.com/office/drawing/2014/main" id="{1545A349-6805-4565-AE5A-6B34B1C7A0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43801" y="2254928"/>
            <a:ext cx="4648200" cy="4603072"/>
          </a:xfrm>
          <a:prstGeom prst="rect">
            <a:avLst/>
          </a:prstGeom>
          <a:noFill/>
        </p:spPr>
      </p:pic>
    </p:spTree>
    <p:extLst>
      <p:ext uri="{BB962C8B-B14F-4D97-AF65-F5344CB8AC3E}">
        <p14:creationId xmlns:p14="http://schemas.microsoft.com/office/powerpoint/2010/main" val="1889203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5EFA61-F0F8-4F4A-B750-81EE924F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4" y="0"/>
            <a:ext cx="7534655"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11F6D9E-D043-4EDF-A3C0-2060BFC17FAD}"/>
              </a:ext>
            </a:extLst>
          </p:cNvPr>
          <p:cNvSpPr>
            <a:spLocks noGrp="1"/>
          </p:cNvSpPr>
          <p:nvPr>
            <p:ph type="title"/>
          </p:nvPr>
        </p:nvSpPr>
        <p:spPr>
          <a:xfrm>
            <a:off x="5300811" y="317500"/>
            <a:ext cx="5927576" cy="1701800"/>
          </a:xfrm>
        </p:spPr>
        <p:txBody>
          <a:bodyPr>
            <a:normAutofit/>
          </a:bodyPr>
          <a:lstStyle/>
          <a:p>
            <a:r>
              <a:rPr lang="es-ES" dirty="0"/>
              <a:t>Reseña</a:t>
            </a:r>
          </a:p>
        </p:txBody>
      </p:sp>
      <p:pic>
        <p:nvPicPr>
          <p:cNvPr id="5" name="Picture 4" descr="Una exhibición de pila de pan">
            <a:extLst>
              <a:ext uri="{FF2B5EF4-FFF2-40B4-BE49-F238E27FC236}">
                <a16:creationId xmlns:a16="http://schemas.microsoft.com/office/drawing/2014/main" id="{22654613-DCB1-C015-D762-CE7704776DD1}"/>
              </a:ext>
            </a:extLst>
          </p:cNvPr>
          <p:cNvPicPr>
            <a:picLocks noChangeAspect="1"/>
          </p:cNvPicPr>
          <p:nvPr/>
        </p:nvPicPr>
        <p:blipFill rotWithShape="1">
          <a:blip r:embed="rId2"/>
          <a:srcRect l="32627" r="22042" b="-1"/>
          <a:stretch/>
        </p:blipFill>
        <p:spPr>
          <a:xfrm>
            <a:off x="20" y="10"/>
            <a:ext cx="4657324" cy="6857990"/>
          </a:xfrm>
          <a:prstGeom prst="rect">
            <a:avLst/>
          </a:prstGeom>
        </p:spPr>
      </p:pic>
      <p:sp>
        <p:nvSpPr>
          <p:cNvPr id="3" name="Marcador de contenido 2">
            <a:extLst>
              <a:ext uri="{FF2B5EF4-FFF2-40B4-BE49-F238E27FC236}">
                <a16:creationId xmlns:a16="http://schemas.microsoft.com/office/drawing/2014/main" id="{AABA126E-4F61-4754-B14A-C7AEA725254C}"/>
              </a:ext>
            </a:extLst>
          </p:cNvPr>
          <p:cNvSpPr>
            <a:spLocks noGrp="1"/>
          </p:cNvSpPr>
          <p:nvPr>
            <p:ph idx="1"/>
          </p:nvPr>
        </p:nvSpPr>
        <p:spPr>
          <a:xfrm>
            <a:off x="5300810" y="2587625"/>
            <a:ext cx="5927577" cy="3594100"/>
          </a:xfrm>
        </p:spPr>
        <p:txBody>
          <a:bodyPr anchor="t">
            <a:normAutofit/>
          </a:bodyPr>
          <a:lstStyle/>
          <a:p>
            <a:pPr algn="just">
              <a:lnSpc>
                <a:spcPct val="91000"/>
              </a:lnSpc>
            </a:pPr>
            <a:r>
              <a:rPr lang="es-ES" dirty="0"/>
              <a:t>SAN JORGE inicia sus operaciones a mediados de 1940 en un pequeño y sencillo local como una panadería. Rápidamente la calidad de los productos junto a la calidez, seriedad y emprendimiento de sus dueños hicieron de Panadería San Jorge una de las empresas preferidas de toda la ciudad.</a:t>
            </a:r>
          </a:p>
        </p:txBody>
      </p:sp>
    </p:spTree>
    <p:extLst>
      <p:ext uri="{BB962C8B-B14F-4D97-AF65-F5344CB8AC3E}">
        <p14:creationId xmlns:p14="http://schemas.microsoft.com/office/powerpoint/2010/main" val="3806749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4F7F7E8-1E0C-4188-AE09-6755E12D63CF}"/>
              </a:ext>
            </a:extLst>
          </p:cNvPr>
          <p:cNvSpPr>
            <a:spLocks noGrp="1"/>
          </p:cNvSpPr>
          <p:nvPr>
            <p:ph type="title"/>
          </p:nvPr>
        </p:nvSpPr>
        <p:spPr>
          <a:xfrm>
            <a:off x="319596" y="643467"/>
            <a:ext cx="4172713" cy="5571066"/>
          </a:xfrm>
        </p:spPr>
        <p:txBody>
          <a:bodyPr>
            <a:normAutofit/>
          </a:bodyPr>
          <a:lstStyle/>
          <a:p>
            <a:r>
              <a:rPr lang="es-ES" dirty="0"/>
              <a:t>Datos del Empleado</a:t>
            </a:r>
            <a:br>
              <a:rPr lang="es-ES" sz="5100" dirty="0"/>
            </a:br>
            <a:endParaRPr lang="es-ES" sz="5100" dirty="0"/>
          </a:p>
        </p:txBody>
      </p:sp>
      <p:graphicFrame>
        <p:nvGraphicFramePr>
          <p:cNvPr id="5" name="Marcador de contenido 2">
            <a:extLst>
              <a:ext uri="{FF2B5EF4-FFF2-40B4-BE49-F238E27FC236}">
                <a16:creationId xmlns:a16="http://schemas.microsoft.com/office/drawing/2014/main" id="{1E7786D2-B8FD-2671-C70C-3233B524E043}"/>
              </a:ext>
            </a:extLst>
          </p:cNvPr>
          <p:cNvGraphicFramePr>
            <a:graphicFrameLocks noGrp="1"/>
          </p:cNvGraphicFramePr>
          <p:nvPr>
            <p:ph idx="1"/>
            <p:extLst>
              <p:ext uri="{D42A27DB-BD31-4B8C-83A1-F6EECF244321}">
                <p14:modId xmlns:p14="http://schemas.microsoft.com/office/powerpoint/2010/main" val="2757272033"/>
              </p:ext>
            </p:extLst>
          </p:nvPr>
        </p:nvGraphicFramePr>
        <p:xfrm>
          <a:off x="5300812" y="643466"/>
          <a:ext cx="5927575" cy="5554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258118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EC6145-3A4C-4CA2-AE40-53954BC8C108}"/>
              </a:ext>
            </a:extLst>
          </p:cNvPr>
          <p:cNvSpPr>
            <a:spLocks noGrp="1"/>
          </p:cNvSpPr>
          <p:nvPr>
            <p:ph type="title"/>
          </p:nvPr>
        </p:nvSpPr>
        <p:spPr/>
        <p:txBody>
          <a:bodyPr>
            <a:normAutofit fontScale="90000"/>
          </a:bodyPr>
          <a:lstStyle/>
          <a:p>
            <a:r>
              <a:rPr lang="es-PE" sz="6600" b="1" dirty="0">
                <a:effectLst/>
                <a:latin typeface="Times New Roman" panose="02020603050405020304" pitchFamily="18" charset="0"/>
                <a:ea typeface="Calibri" panose="020F0502020204030204" pitchFamily="34" charset="0"/>
                <a:cs typeface="Times New Roman" panose="02020603050405020304" pitchFamily="18" charset="0"/>
              </a:rPr>
              <a:t>Problema detectado</a:t>
            </a:r>
            <a:br>
              <a:rPr lang="es-ES" sz="6600" dirty="0">
                <a:effectLst/>
                <a:latin typeface="Calibri" panose="020F0502020204030204" pitchFamily="34" charset="0"/>
                <a:ea typeface="Calibri" panose="020F0502020204030204" pitchFamily="34" charset="0"/>
                <a:cs typeface="Times New Roman" panose="02020603050405020304" pitchFamily="18" charset="0"/>
              </a:rPr>
            </a:br>
            <a:endParaRPr lang="es-ES" dirty="0"/>
          </a:p>
        </p:txBody>
      </p:sp>
      <p:graphicFrame>
        <p:nvGraphicFramePr>
          <p:cNvPr id="5" name="Marcador de contenido 2">
            <a:extLst>
              <a:ext uri="{FF2B5EF4-FFF2-40B4-BE49-F238E27FC236}">
                <a16:creationId xmlns:a16="http://schemas.microsoft.com/office/drawing/2014/main" id="{24E95CF5-1BF2-43F0-7C72-3765B33CD438}"/>
              </a:ext>
            </a:extLst>
          </p:cNvPr>
          <p:cNvGraphicFramePr>
            <a:graphicFrameLocks noGrp="1"/>
          </p:cNvGraphicFramePr>
          <p:nvPr>
            <p:ph idx="1"/>
            <p:extLst>
              <p:ext uri="{D42A27DB-BD31-4B8C-83A1-F6EECF244321}">
                <p14:modId xmlns:p14="http://schemas.microsoft.com/office/powerpoint/2010/main" val="472051505"/>
              </p:ext>
            </p:extLst>
          </p:nvPr>
        </p:nvGraphicFramePr>
        <p:xfrm>
          <a:off x="960120" y="2587752"/>
          <a:ext cx="10268712" cy="3593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1984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3936A36-6432-4303-9FB5-6BECEAC592B3}"/>
              </a:ext>
            </a:extLst>
          </p:cNvPr>
          <p:cNvSpPr>
            <a:spLocks noGrp="1"/>
          </p:cNvSpPr>
          <p:nvPr>
            <p:ph type="title"/>
          </p:nvPr>
        </p:nvSpPr>
        <p:spPr>
          <a:xfrm>
            <a:off x="960120" y="317814"/>
            <a:ext cx="10268712" cy="1700784"/>
          </a:xfrm>
        </p:spPr>
        <p:txBody>
          <a:bodyPr>
            <a:normAutofit fontScale="90000"/>
          </a:bodyPr>
          <a:lstStyle/>
          <a:p>
            <a:pPr>
              <a:spcAft>
                <a:spcPts val="800"/>
              </a:spcAft>
            </a:pPr>
            <a:br>
              <a:rPr lang="es-ES" sz="1700" dirty="0">
                <a:effectLst/>
                <a:latin typeface="Calibri" panose="020F0502020204030204" pitchFamily="34" charset="0"/>
                <a:ea typeface="Calibri" panose="020F0502020204030204" pitchFamily="34" charset="0"/>
                <a:cs typeface="Times New Roman" panose="02020603050405020304" pitchFamily="18" charset="0"/>
              </a:rPr>
            </a:br>
            <a:r>
              <a:rPr lang="es-PE" sz="1700" dirty="0">
                <a:effectLst/>
                <a:latin typeface="Times New Roman" panose="02020603050405020304" pitchFamily="18" charset="0"/>
                <a:ea typeface="Calibri" panose="020F0502020204030204" pitchFamily="34" charset="0"/>
                <a:cs typeface="Times New Roman" panose="02020603050405020304" pitchFamily="18" charset="0"/>
              </a:rPr>
              <a:t> </a:t>
            </a:r>
            <a:br>
              <a:rPr lang="es-ES" sz="1700" dirty="0">
                <a:effectLst/>
                <a:latin typeface="Calibri" panose="020F0502020204030204" pitchFamily="34" charset="0"/>
                <a:ea typeface="Calibri" panose="020F0502020204030204" pitchFamily="34" charset="0"/>
                <a:cs typeface="Times New Roman" panose="02020603050405020304" pitchFamily="18" charset="0"/>
              </a:rPr>
            </a:br>
            <a:r>
              <a:rPr lang="es-PE" sz="1700" b="1" dirty="0">
                <a:effectLst/>
                <a:latin typeface="Times New Roman" panose="02020603050405020304" pitchFamily="18" charset="0"/>
                <a:ea typeface="Calibri" panose="020F0502020204030204" pitchFamily="34" charset="0"/>
                <a:cs typeface="Times New Roman" panose="02020603050405020304" pitchFamily="18" charset="0"/>
              </a:rPr>
              <a:t> </a:t>
            </a:r>
            <a:br>
              <a:rPr lang="es-ES" sz="1700" dirty="0">
                <a:effectLst/>
                <a:latin typeface="Calibri" panose="020F0502020204030204" pitchFamily="34" charset="0"/>
                <a:ea typeface="Calibri" panose="020F0502020204030204" pitchFamily="34" charset="0"/>
                <a:cs typeface="Times New Roman" panose="02020603050405020304" pitchFamily="18" charset="0"/>
              </a:rPr>
            </a:br>
            <a:r>
              <a:rPr lang="es-PE" sz="8000" b="1" dirty="0">
                <a:effectLst/>
                <a:latin typeface="Times New Roman" panose="02020603050405020304" pitchFamily="18" charset="0"/>
                <a:ea typeface="Calibri" panose="020F0502020204030204" pitchFamily="34" charset="0"/>
                <a:cs typeface="Times New Roman" panose="02020603050405020304" pitchFamily="18" charset="0"/>
              </a:rPr>
              <a:t>Solución</a:t>
            </a:r>
            <a:br>
              <a:rPr lang="es-ES" sz="1700" dirty="0">
                <a:effectLst/>
                <a:latin typeface="Calibri" panose="020F0502020204030204" pitchFamily="34" charset="0"/>
                <a:ea typeface="Calibri" panose="020F0502020204030204" pitchFamily="34" charset="0"/>
                <a:cs typeface="Times New Roman" panose="02020603050405020304" pitchFamily="18" charset="0"/>
              </a:rPr>
            </a:br>
            <a:br>
              <a:rPr lang="es-ES" sz="1700" dirty="0">
                <a:effectLst/>
                <a:latin typeface="Calibri" panose="020F0502020204030204" pitchFamily="34" charset="0"/>
                <a:ea typeface="Calibri" panose="020F0502020204030204" pitchFamily="34" charset="0"/>
                <a:cs typeface="Times New Roman" panose="02020603050405020304" pitchFamily="18" charset="0"/>
              </a:rPr>
            </a:br>
            <a:endParaRPr lang="es-ES" sz="1700" dirty="0"/>
          </a:p>
        </p:txBody>
      </p:sp>
      <p:pic>
        <p:nvPicPr>
          <p:cNvPr id="16" name="Graphic 15" descr="Aplicación Customer Insights de CRM">
            <a:extLst>
              <a:ext uri="{FF2B5EF4-FFF2-40B4-BE49-F238E27FC236}">
                <a16:creationId xmlns:a16="http://schemas.microsoft.com/office/drawing/2014/main" id="{5943039C-43A7-B4E6-8229-D0D88CDE2F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999" y="2835777"/>
            <a:ext cx="3307372" cy="3307372"/>
          </a:xfrm>
          <a:prstGeom prst="rect">
            <a:avLst/>
          </a:prstGeom>
        </p:spPr>
      </p:pic>
      <p:sp>
        <p:nvSpPr>
          <p:cNvPr id="3" name="Marcador de contenido 2">
            <a:extLst>
              <a:ext uri="{FF2B5EF4-FFF2-40B4-BE49-F238E27FC236}">
                <a16:creationId xmlns:a16="http://schemas.microsoft.com/office/drawing/2014/main" id="{0424058E-0823-45E9-A768-4C4C6DBB23A6}"/>
              </a:ext>
            </a:extLst>
          </p:cNvPr>
          <p:cNvSpPr>
            <a:spLocks noGrp="1"/>
          </p:cNvSpPr>
          <p:nvPr>
            <p:ph idx="1"/>
          </p:nvPr>
        </p:nvSpPr>
        <p:spPr>
          <a:xfrm>
            <a:off x="5296240" y="2835776"/>
            <a:ext cx="5932591" cy="3274183"/>
          </a:xfrm>
        </p:spPr>
        <p:txBody>
          <a:bodyPr anchor="ctr">
            <a:normAutofit/>
          </a:bodyPr>
          <a:lstStyle/>
          <a:p>
            <a:pPr algn="just"/>
            <a:r>
              <a:rPr lang="es-PE" dirty="0">
                <a:effectLst/>
                <a:latin typeface="Times New Roman" panose="02020603050405020304" pitchFamily="18" charset="0"/>
                <a:ea typeface="Calibri" panose="020F0502020204030204" pitchFamily="34" charset="0"/>
                <a:cs typeface="Times New Roman" panose="02020603050405020304" pitchFamily="18" charset="0"/>
              </a:rPr>
              <a:t>A través de la POO, Generar un aplicativo que le permita conocer en tiempo real, el stock de todos sus productos disponibles, así facilitando su trabajo y brindando una mejor atención y nivel de satisfacción en los clientes.</a:t>
            </a:r>
            <a:endParaRPr lang="es-ES" dirty="0"/>
          </a:p>
        </p:txBody>
      </p:sp>
    </p:spTree>
    <p:extLst>
      <p:ext uri="{BB962C8B-B14F-4D97-AF65-F5344CB8AC3E}">
        <p14:creationId xmlns:p14="http://schemas.microsoft.com/office/powerpoint/2010/main" val="704335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Lienzo 2">
            <a:extLst>
              <a:ext uri="{FF2B5EF4-FFF2-40B4-BE49-F238E27FC236}">
                <a16:creationId xmlns:a16="http://schemas.microsoft.com/office/drawing/2014/main" id="{ED051676-2EFC-4F2B-B315-8948247E1088}"/>
              </a:ext>
            </a:extLst>
          </p:cNvPr>
          <p:cNvGrpSpPr/>
          <p:nvPr/>
        </p:nvGrpSpPr>
        <p:grpSpPr>
          <a:xfrm>
            <a:off x="2736429" y="0"/>
            <a:ext cx="6719141" cy="6857999"/>
            <a:chOff x="171449" y="0"/>
            <a:chExt cx="6904356" cy="10266680"/>
          </a:xfrm>
        </p:grpSpPr>
        <p:sp>
          <p:nvSpPr>
            <p:cNvPr id="43" name="Rectángulo 42">
              <a:extLst>
                <a:ext uri="{FF2B5EF4-FFF2-40B4-BE49-F238E27FC236}">
                  <a16:creationId xmlns:a16="http://schemas.microsoft.com/office/drawing/2014/main" id="{5A415220-D4D2-45AE-A961-2D1931BDA4D8}"/>
                </a:ext>
              </a:extLst>
            </p:cNvPr>
            <p:cNvSpPr/>
            <p:nvPr/>
          </p:nvSpPr>
          <p:spPr>
            <a:xfrm>
              <a:off x="484505" y="610870"/>
              <a:ext cx="6591300" cy="9655810"/>
            </a:xfrm>
            <a:prstGeom prst="rect">
              <a:avLst/>
            </a:prstGeom>
            <a:solidFill>
              <a:prstClr val="white"/>
            </a:solidFill>
          </p:spPr>
        </p:sp>
        <p:sp>
          <p:nvSpPr>
            <p:cNvPr id="44" name="Diagrama de flujo: terminador 43">
              <a:extLst>
                <a:ext uri="{FF2B5EF4-FFF2-40B4-BE49-F238E27FC236}">
                  <a16:creationId xmlns:a16="http://schemas.microsoft.com/office/drawing/2014/main" id="{6A96CB69-333A-4AB5-BD6B-4AD25F0577DC}"/>
                </a:ext>
              </a:extLst>
            </p:cNvPr>
            <p:cNvSpPr/>
            <p:nvPr/>
          </p:nvSpPr>
          <p:spPr>
            <a:xfrm>
              <a:off x="314324" y="0"/>
              <a:ext cx="1609725" cy="561975"/>
            </a:xfrm>
            <a:prstGeom prst="flowChartTerminator">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s-ES" sz="1600">
                  <a:effectLst/>
                  <a:latin typeface="Calibri" panose="020F0502020204030204" pitchFamily="34" charset="0"/>
                  <a:ea typeface="Calibri" panose="020F0502020204030204" pitchFamily="34" charset="0"/>
                  <a:cs typeface="Times New Roman" panose="02020603050405020304" pitchFamily="18" charset="0"/>
                </a:rPr>
                <a:t>Inicio</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5" name="Diagrama de flujo: proceso 44">
              <a:extLst>
                <a:ext uri="{FF2B5EF4-FFF2-40B4-BE49-F238E27FC236}">
                  <a16:creationId xmlns:a16="http://schemas.microsoft.com/office/drawing/2014/main" id="{72D11975-1D35-4A57-B0E7-D5A92D5098A2}"/>
                </a:ext>
              </a:extLst>
            </p:cNvPr>
            <p:cNvSpPr/>
            <p:nvPr/>
          </p:nvSpPr>
          <p:spPr>
            <a:xfrm>
              <a:off x="438150" y="790575"/>
              <a:ext cx="1438275" cy="619125"/>
            </a:xfrm>
            <a:prstGeom prst="flowChartProcess">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s-ES" sz="1100" dirty="0">
                  <a:effectLst/>
                  <a:latin typeface="Calibri" panose="020F0502020204030204" pitchFamily="34" charset="0"/>
                  <a:ea typeface="Calibri" panose="020F0502020204030204" pitchFamily="34" charset="0"/>
                  <a:cs typeface="Times New Roman" panose="02020603050405020304" pitchFamily="18" charset="0"/>
                </a:rPr>
                <a:t>El cliente requiere contactar a la empresa</a:t>
              </a:r>
            </a:p>
          </p:txBody>
        </p:sp>
        <p:sp>
          <p:nvSpPr>
            <p:cNvPr id="46" name="Diagrama de flujo: decisión 45">
              <a:extLst>
                <a:ext uri="{FF2B5EF4-FFF2-40B4-BE49-F238E27FC236}">
                  <a16:creationId xmlns:a16="http://schemas.microsoft.com/office/drawing/2014/main" id="{20125645-9212-42CF-BBBC-D3E52A2825AC}"/>
                </a:ext>
              </a:extLst>
            </p:cNvPr>
            <p:cNvSpPr/>
            <p:nvPr/>
          </p:nvSpPr>
          <p:spPr>
            <a:xfrm>
              <a:off x="171449" y="1638300"/>
              <a:ext cx="1933576" cy="1485900"/>
            </a:xfrm>
            <a:prstGeom prst="flowChartDecision">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s-ES" sz="1100">
                  <a:effectLst/>
                  <a:latin typeface="Calibri" panose="020F0502020204030204" pitchFamily="34" charset="0"/>
                  <a:ea typeface="Calibri" panose="020F0502020204030204" pitchFamily="34" charset="0"/>
                  <a:cs typeface="Times New Roman" panose="02020603050405020304" pitchFamily="18" charset="0"/>
                </a:rPr>
                <a:t>¿Tiene como contactarse?</a:t>
              </a:r>
            </a:p>
          </p:txBody>
        </p:sp>
        <p:sp>
          <p:nvSpPr>
            <p:cNvPr id="47" name="Diagrama de flujo: proceso 46">
              <a:extLst>
                <a:ext uri="{FF2B5EF4-FFF2-40B4-BE49-F238E27FC236}">
                  <a16:creationId xmlns:a16="http://schemas.microsoft.com/office/drawing/2014/main" id="{3A038AEE-FCD5-450C-9F45-C95B0078A1BD}"/>
                </a:ext>
              </a:extLst>
            </p:cNvPr>
            <p:cNvSpPr/>
            <p:nvPr/>
          </p:nvSpPr>
          <p:spPr>
            <a:xfrm>
              <a:off x="2523150" y="2065950"/>
              <a:ext cx="1438275" cy="619125"/>
            </a:xfrm>
            <a:prstGeom prst="flowChartProcess">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s-ES" sz="1100">
                  <a:effectLst/>
                  <a:latin typeface="Calibri" panose="020F0502020204030204" pitchFamily="34" charset="0"/>
                  <a:ea typeface="Calibri" panose="020F0502020204030204" pitchFamily="34" charset="0"/>
                  <a:cs typeface="Times New Roman" panose="02020603050405020304" pitchFamily="18" charset="0"/>
                </a:rPr>
                <a:t>Derivación a Ejecutivo de la zona</a:t>
              </a:r>
            </a:p>
          </p:txBody>
        </p:sp>
        <p:sp>
          <p:nvSpPr>
            <p:cNvPr id="48" name="Diagrama de flujo: proceso 47">
              <a:extLst>
                <a:ext uri="{FF2B5EF4-FFF2-40B4-BE49-F238E27FC236}">
                  <a16:creationId xmlns:a16="http://schemas.microsoft.com/office/drawing/2014/main" id="{CD9D0543-B20E-43CE-B133-5A8D839030FB}"/>
                </a:ext>
              </a:extLst>
            </p:cNvPr>
            <p:cNvSpPr/>
            <p:nvPr/>
          </p:nvSpPr>
          <p:spPr>
            <a:xfrm>
              <a:off x="427650" y="3504225"/>
              <a:ext cx="1438275" cy="619125"/>
            </a:xfrm>
            <a:prstGeom prst="flowChartProcess">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s-ES" sz="1100">
                  <a:effectLst/>
                  <a:latin typeface="Calibri" panose="020F0502020204030204" pitchFamily="34" charset="0"/>
                  <a:ea typeface="Calibri" panose="020F0502020204030204" pitchFamily="34" charset="0"/>
                  <a:cs typeface="Times New Roman" panose="02020603050405020304" pitchFamily="18" charset="0"/>
                </a:rPr>
                <a:t>Busca en la Pagina web</a:t>
              </a:r>
            </a:p>
          </p:txBody>
        </p:sp>
        <p:sp>
          <p:nvSpPr>
            <p:cNvPr id="49" name="Diagrama de flujo: proceso 48">
              <a:extLst>
                <a:ext uri="{FF2B5EF4-FFF2-40B4-BE49-F238E27FC236}">
                  <a16:creationId xmlns:a16="http://schemas.microsoft.com/office/drawing/2014/main" id="{67CE6FCD-2E1F-4B4B-8327-FC60DFEA5CA6}"/>
                </a:ext>
              </a:extLst>
            </p:cNvPr>
            <p:cNvSpPr/>
            <p:nvPr/>
          </p:nvSpPr>
          <p:spPr>
            <a:xfrm>
              <a:off x="427650" y="4542450"/>
              <a:ext cx="1438275" cy="619125"/>
            </a:xfrm>
            <a:prstGeom prst="flowChartProcess">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s-ES" sz="1100">
                  <a:effectLst/>
                  <a:latin typeface="Calibri" panose="020F0502020204030204" pitchFamily="34" charset="0"/>
                  <a:ea typeface="Calibri" panose="020F0502020204030204" pitchFamily="34" charset="0"/>
                  <a:cs typeface="Times New Roman" panose="02020603050405020304" pitchFamily="18" charset="0"/>
                </a:rPr>
                <a:t>Derivación a Ejecutivo de la zona</a:t>
              </a:r>
            </a:p>
            <a:p>
              <a:pPr algn="ctr">
                <a:lnSpc>
                  <a:spcPct val="106000"/>
                </a:lnSpc>
                <a:spcAft>
                  <a:spcPts val="800"/>
                </a:spcAft>
              </a:pPr>
              <a:r>
                <a:rPr lang="es-ES"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50" name="Diagrama de flujo: decisión 49">
              <a:extLst>
                <a:ext uri="{FF2B5EF4-FFF2-40B4-BE49-F238E27FC236}">
                  <a16:creationId xmlns:a16="http://schemas.microsoft.com/office/drawing/2014/main" id="{10422748-E080-469F-B2AF-21A4CBE07102}"/>
                </a:ext>
              </a:extLst>
            </p:cNvPr>
            <p:cNvSpPr/>
            <p:nvPr/>
          </p:nvSpPr>
          <p:spPr>
            <a:xfrm>
              <a:off x="219074" y="5456851"/>
              <a:ext cx="1933575" cy="1039199"/>
            </a:xfrm>
            <a:prstGeom prst="flowChartDecision">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s-ES" sz="1100">
                  <a:effectLst/>
                  <a:latin typeface="Calibri" panose="020F0502020204030204" pitchFamily="34" charset="0"/>
                  <a:ea typeface="Calibri" panose="020F0502020204030204" pitchFamily="34" charset="0"/>
                  <a:cs typeface="Times New Roman" panose="02020603050405020304" pitchFamily="18" charset="0"/>
                </a:rPr>
                <a:t>¿Es cliente nuevo?</a:t>
              </a:r>
            </a:p>
          </p:txBody>
        </p:sp>
        <p:sp>
          <p:nvSpPr>
            <p:cNvPr id="51" name="Diagrama de flujo: proceso 50">
              <a:extLst>
                <a:ext uri="{FF2B5EF4-FFF2-40B4-BE49-F238E27FC236}">
                  <a16:creationId xmlns:a16="http://schemas.microsoft.com/office/drawing/2014/main" id="{CAE930F7-09FB-44F1-80FF-5F6F3E6A7EC0}"/>
                </a:ext>
              </a:extLst>
            </p:cNvPr>
            <p:cNvSpPr/>
            <p:nvPr/>
          </p:nvSpPr>
          <p:spPr>
            <a:xfrm>
              <a:off x="2513625" y="5694975"/>
              <a:ext cx="1438275" cy="619125"/>
            </a:xfrm>
            <a:prstGeom prst="flowChartProcess">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pPr>
              <a:r>
                <a:rPr lang="es-ES" sz="1100">
                  <a:effectLst/>
                  <a:latin typeface="Calibri" panose="020F0502020204030204" pitchFamily="34" charset="0"/>
                  <a:ea typeface="Calibri" panose="020F0502020204030204" pitchFamily="34" charset="0"/>
                  <a:cs typeface="Times New Roman" panose="02020603050405020304" pitchFamily="18" charset="0"/>
                </a:rPr>
                <a:t>Cotización de productos</a:t>
              </a:r>
            </a:p>
          </p:txBody>
        </p:sp>
        <p:sp>
          <p:nvSpPr>
            <p:cNvPr id="52" name="Diagrama de flujo: proceso 51">
              <a:extLst>
                <a:ext uri="{FF2B5EF4-FFF2-40B4-BE49-F238E27FC236}">
                  <a16:creationId xmlns:a16="http://schemas.microsoft.com/office/drawing/2014/main" id="{345DE58A-1302-4360-AC16-29FC9C1AD3E1}"/>
                </a:ext>
              </a:extLst>
            </p:cNvPr>
            <p:cNvSpPr/>
            <p:nvPr/>
          </p:nvSpPr>
          <p:spPr>
            <a:xfrm>
              <a:off x="466724" y="6799875"/>
              <a:ext cx="1438275" cy="619125"/>
            </a:xfrm>
            <a:prstGeom prst="flowChartProcess">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pPr>
              <a:r>
                <a:rPr lang="es-ES" sz="1100">
                  <a:effectLst/>
                  <a:latin typeface="Calibri" panose="020F0502020204030204" pitchFamily="34" charset="0"/>
                  <a:ea typeface="Calibri" panose="020F0502020204030204" pitchFamily="34" charset="0"/>
                  <a:cs typeface="Times New Roman" panose="02020603050405020304" pitchFamily="18" charset="0"/>
                </a:rPr>
                <a:t>Registro del Cliente </a:t>
              </a:r>
            </a:p>
          </p:txBody>
        </p:sp>
        <p:sp>
          <p:nvSpPr>
            <p:cNvPr id="53" name="Diagrama de flujo: decisión 52">
              <a:extLst>
                <a:ext uri="{FF2B5EF4-FFF2-40B4-BE49-F238E27FC236}">
                  <a16:creationId xmlns:a16="http://schemas.microsoft.com/office/drawing/2014/main" id="{9A31A98D-20D5-42AD-99FA-A818852C1FF7}"/>
                </a:ext>
              </a:extLst>
            </p:cNvPr>
            <p:cNvSpPr/>
            <p:nvPr/>
          </p:nvSpPr>
          <p:spPr>
            <a:xfrm>
              <a:off x="4361475" y="5266350"/>
              <a:ext cx="1933575" cy="1485900"/>
            </a:xfrm>
            <a:prstGeom prst="flowChartDecision">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s-ES" sz="1100">
                  <a:effectLst/>
                  <a:latin typeface="Calibri" panose="020F0502020204030204" pitchFamily="34" charset="0"/>
                  <a:ea typeface="Calibri" panose="020F0502020204030204" pitchFamily="34" charset="0"/>
                  <a:cs typeface="Times New Roman" panose="02020603050405020304" pitchFamily="18" charset="0"/>
                </a:rPr>
                <a:t>¿Se Vende?</a:t>
              </a:r>
            </a:p>
          </p:txBody>
        </p:sp>
        <p:sp>
          <p:nvSpPr>
            <p:cNvPr id="54" name="Diagrama de flujo: proceso 53">
              <a:extLst>
                <a:ext uri="{FF2B5EF4-FFF2-40B4-BE49-F238E27FC236}">
                  <a16:creationId xmlns:a16="http://schemas.microsoft.com/office/drawing/2014/main" id="{D465EEF2-8C21-41AC-BA07-E800576BDF57}"/>
                </a:ext>
              </a:extLst>
            </p:cNvPr>
            <p:cNvSpPr/>
            <p:nvPr/>
          </p:nvSpPr>
          <p:spPr>
            <a:xfrm>
              <a:off x="4619285" y="7108058"/>
              <a:ext cx="1438275" cy="618490"/>
            </a:xfrm>
            <a:prstGeom prst="flowChartProcess">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pPr>
              <a:r>
                <a:rPr lang="es-ES" sz="1100">
                  <a:effectLst/>
                  <a:latin typeface="Calibri" panose="020F0502020204030204" pitchFamily="34" charset="0"/>
                  <a:ea typeface="Calibri" panose="020F0502020204030204" pitchFamily="34" charset="0"/>
                  <a:cs typeface="Times New Roman" panose="02020603050405020304" pitchFamily="18" charset="0"/>
                </a:rPr>
                <a:t>Cancelación del Producto</a:t>
              </a:r>
            </a:p>
          </p:txBody>
        </p:sp>
        <p:sp>
          <p:nvSpPr>
            <p:cNvPr id="55" name="Diagrama de flujo: proceso 54">
              <a:extLst>
                <a:ext uri="{FF2B5EF4-FFF2-40B4-BE49-F238E27FC236}">
                  <a16:creationId xmlns:a16="http://schemas.microsoft.com/office/drawing/2014/main" id="{603A1E1F-DAEF-489D-BC2E-56B052F0AF07}"/>
                </a:ext>
              </a:extLst>
            </p:cNvPr>
            <p:cNvSpPr/>
            <p:nvPr/>
          </p:nvSpPr>
          <p:spPr>
            <a:xfrm>
              <a:off x="4619285" y="8038125"/>
              <a:ext cx="1438275" cy="618490"/>
            </a:xfrm>
            <a:prstGeom prst="flowChartProcess">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pPr>
              <a:r>
                <a:rPr lang="es-ES" sz="1100">
                  <a:effectLst/>
                  <a:latin typeface="Calibri" panose="020F0502020204030204" pitchFamily="34" charset="0"/>
                  <a:ea typeface="Calibri" panose="020F0502020204030204" pitchFamily="34" charset="0"/>
                  <a:cs typeface="Times New Roman" panose="02020603050405020304" pitchFamily="18" charset="0"/>
                </a:rPr>
                <a:t>Despacho del Producto</a:t>
              </a:r>
            </a:p>
          </p:txBody>
        </p:sp>
        <p:sp>
          <p:nvSpPr>
            <p:cNvPr id="56" name="Diagrama de flujo: terminador 55">
              <a:extLst>
                <a:ext uri="{FF2B5EF4-FFF2-40B4-BE49-F238E27FC236}">
                  <a16:creationId xmlns:a16="http://schemas.microsoft.com/office/drawing/2014/main" id="{B30236F3-5B0C-4F66-BBC3-C00C06FFF12E}"/>
                </a:ext>
              </a:extLst>
            </p:cNvPr>
            <p:cNvSpPr/>
            <p:nvPr/>
          </p:nvSpPr>
          <p:spPr>
            <a:xfrm>
              <a:off x="4447200" y="9029700"/>
              <a:ext cx="1790700" cy="590550"/>
            </a:xfrm>
            <a:prstGeom prst="flowChartTerminator">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s-ES" sz="1100">
                  <a:effectLst/>
                  <a:latin typeface="Calibri" panose="020F0502020204030204" pitchFamily="34" charset="0"/>
                  <a:ea typeface="Calibri" panose="020F0502020204030204" pitchFamily="34" charset="0"/>
                  <a:cs typeface="Times New Roman" panose="02020603050405020304" pitchFamily="18" charset="0"/>
                </a:rPr>
                <a:t>Fin</a:t>
              </a:r>
            </a:p>
          </p:txBody>
        </p:sp>
        <p:cxnSp>
          <p:nvCxnSpPr>
            <p:cNvPr id="57" name="Conector recto de flecha 56">
              <a:extLst>
                <a:ext uri="{FF2B5EF4-FFF2-40B4-BE49-F238E27FC236}">
                  <a16:creationId xmlns:a16="http://schemas.microsoft.com/office/drawing/2014/main" id="{4821C41A-4072-4554-8E60-75EC9DDC9FA6}"/>
                </a:ext>
              </a:extLst>
            </p:cNvPr>
            <p:cNvCxnSpPr>
              <a:stCxn id="44" idx="2"/>
            </p:cNvCxnSpPr>
            <p:nvPr/>
          </p:nvCxnSpPr>
          <p:spPr>
            <a:xfrm>
              <a:off x="1119187" y="561915"/>
              <a:ext cx="4763" cy="200085"/>
            </a:xfrm>
            <a:prstGeom prst="straightConnector1">
              <a:avLst/>
            </a:prstGeom>
            <a:noFill/>
            <a:ln w="6350" cap="flat" cmpd="sng" algn="ctr">
              <a:solidFill>
                <a:sysClr val="windowText" lastClr="000000"/>
              </a:solidFill>
              <a:prstDash val="solid"/>
              <a:miter lim="800000"/>
              <a:tailEnd type="triangle"/>
            </a:ln>
            <a:effectLst/>
          </p:spPr>
        </p:cxnSp>
        <p:cxnSp>
          <p:nvCxnSpPr>
            <p:cNvPr id="58" name="Conector recto de flecha 57">
              <a:extLst>
                <a:ext uri="{FF2B5EF4-FFF2-40B4-BE49-F238E27FC236}">
                  <a16:creationId xmlns:a16="http://schemas.microsoft.com/office/drawing/2014/main" id="{195379E0-4196-45D9-8B69-C97F3B4D7167}"/>
                </a:ext>
              </a:extLst>
            </p:cNvPr>
            <p:cNvCxnSpPr/>
            <p:nvPr/>
          </p:nvCxnSpPr>
          <p:spPr>
            <a:xfrm>
              <a:off x="1133474" y="1409599"/>
              <a:ext cx="4445" cy="200025"/>
            </a:xfrm>
            <a:prstGeom prst="straightConnector1">
              <a:avLst/>
            </a:prstGeom>
            <a:noFill/>
            <a:ln w="6350" cap="flat" cmpd="sng" algn="ctr">
              <a:solidFill>
                <a:sysClr val="windowText" lastClr="000000"/>
              </a:solidFill>
              <a:prstDash val="solid"/>
              <a:miter lim="800000"/>
              <a:tailEnd type="triangle"/>
            </a:ln>
            <a:effectLst/>
          </p:spPr>
        </p:cxnSp>
        <p:cxnSp>
          <p:nvCxnSpPr>
            <p:cNvPr id="59" name="Conector recto de flecha 58">
              <a:extLst>
                <a:ext uri="{FF2B5EF4-FFF2-40B4-BE49-F238E27FC236}">
                  <a16:creationId xmlns:a16="http://schemas.microsoft.com/office/drawing/2014/main" id="{0DD29FBB-C2E2-42E4-A5CF-05664B5057C9}"/>
                </a:ext>
              </a:extLst>
            </p:cNvPr>
            <p:cNvCxnSpPr/>
            <p:nvPr/>
          </p:nvCxnSpPr>
          <p:spPr>
            <a:xfrm flipH="1">
              <a:off x="1133474" y="3123777"/>
              <a:ext cx="4445" cy="352848"/>
            </a:xfrm>
            <a:prstGeom prst="straightConnector1">
              <a:avLst/>
            </a:prstGeom>
            <a:noFill/>
            <a:ln w="6350" cap="flat" cmpd="sng" algn="ctr">
              <a:solidFill>
                <a:sysClr val="windowText" lastClr="000000"/>
              </a:solidFill>
              <a:prstDash val="solid"/>
              <a:miter lim="800000"/>
              <a:tailEnd type="triangle"/>
            </a:ln>
            <a:effectLst/>
          </p:spPr>
        </p:cxnSp>
        <p:cxnSp>
          <p:nvCxnSpPr>
            <p:cNvPr id="60" name="Conector recto de flecha 59">
              <a:extLst>
                <a:ext uri="{FF2B5EF4-FFF2-40B4-BE49-F238E27FC236}">
                  <a16:creationId xmlns:a16="http://schemas.microsoft.com/office/drawing/2014/main" id="{F6C31BDE-8230-4F7B-B2B8-47EF5CCB7EB3}"/>
                </a:ext>
              </a:extLst>
            </p:cNvPr>
            <p:cNvCxnSpPr/>
            <p:nvPr/>
          </p:nvCxnSpPr>
          <p:spPr>
            <a:xfrm>
              <a:off x="2089446" y="2370739"/>
              <a:ext cx="358479" cy="0"/>
            </a:xfrm>
            <a:prstGeom prst="straightConnector1">
              <a:avLst/>
            </a:prstGeom>
            <a:noFill/>
            <a:ln w="6350" cap="flat" cmpd="sng" algn="ctr">
              <a:solidFill>
                <a:sysClr val="windowText" lastClr="000000"/>
              </a:solidFill>
              <a:prstDash val="solid"/>
              <a:miter lim="800000"/>
              <a:tailEnd type="triangle"/>
            </a:ln>
            <a:effectLst/>
          </p:spPr>
        </p:cxnSp>
        <p:sp>
          <p:nvSpPr>
            <p:cNvPr id="61" name="Cuadro de texto 24">
              <a:extLst>
                <a:ext uri="{FF2B5EF4-FFF2-40B4-BE49-F238E27FC236}">
                  <a16:creationId xmlns:a16="http://schemas.microsoft.com/office/drawing/2014/main" id="{197A3711-4BE7-4461-9A62-E80AB453B0B1}"/>
                </a:ext>
              </a:extLst>
            </p:cNvPr>
            <p:cNvSpPr txBox="1"/>
            <p:nvPr/>
          </p:nvSpPr>
          <p:spPr>
            <a:xfrm>
              <a:off x="1162050" y="3142587"/>
              <a:ext cx="342900" cy="276207"/>
            </a:xfrm>
            <a:prstGeom prst="rect">
              <a:avLst/>
            </a:prstGeom>
            <a:solidFill>
              <a:sysClr val="window" lastClr="FFFFFF"/>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s-ES" sz="1100">
                  <a:effectLst/>
                  <a:latin typeface="Calibri" panose="020F0502020204030204" pitchFamily="34" charset="0"/>
                  <a:ea typeface="Calibri" panose="020F0502020204030204" pitchFamily="34" charset="0"/>
                  <a:cs typeface="Times New Roman" panose="02020603050405020304" pitchFamily="18" charset="0"/>
                </a:rPr>
                <a:t>SI</a:t>
              </a:r>
            </a:p>
          </p:txBody>
        </p:sp>
        <p:sp>
          <p:nvSpPr>
            <p:cNvPr id="62" name="Cuadro de texto 24">
              <a:extLst>
                <a:ext uri="{FF2B5EF4-FFF2-40B4-BE49-F238E27FC236}">
                  <a16:creationId xmlns:a16="http://schemas.microsoft.com/office/drawing/2014/main" id="{F31FD1AC-3561-4B69-904C-9AAC9134AF7A}"/>
                </a:ext>
              </a:extLst>
            </p:cNvPr>
            <p:cNvSpPr txBox="1"/>
            <p:nvPr/>
          </p:nvSpPr>
          <p:spPr>
            <a:xfrm>
              <a:off x="2027850" y="2522970"/>
              <a:ext cx="410550" cy="275590"/>
            </a:xfrm>
            <a:prstGeom prst="rect">
              <a:avLst/>
            </a:prstGeom>
            <a:solidFill>
              <a:sysClr val="window" lastClr="FFFFFF"/>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6000"/>
                </a:lnSpc>
                <a:spcAft>
                  <a:spcPts val="800"/>
                </a:spcAft>
              </a:pPr>
              <a:r>
                <a:rPr lang="es-ES" sz="1100">
                  <a:effectLst/>
                  <a:latin typeface="Calibri" panose="020F0502020204030204" pitchFamily="34" charset="0"/>
                  <a:ea typeface="Calibri" panose="020F0502020204030204" pitchFamily="34" charset="0"/>
                  <a:cs typeface="Times New Roman" panose="02020603050405020304" pitchFamily="18" charset="0"/>
                </a:rPr>
                <a:t>NO</a:t>
              </a:r>
            </a:p>
          </p:txBody>
        </p:sp>
        <p:sp>
          <p:nvSpPr>
            <p:cNvPr id="63" name="Cuadro de texto 24">
              <a:extLst>
                <a:ext uri="{FF2B5EF4-FFF2-40B4-BE49-F238E27FC236}">
                  <a16:creationId xmlns:a16="http://schemas.microsoft.com/office/drawing/2014/main" id="{00049DBC-FA40-4347-993E-61E78CA26A6F}"/>
                </a:ext>
              </a:extLst>
            </p:cNvPr>
            <p:cNvSpPr txBox="1"/>
            <p:nvPr/>
          </p:nvSpPr>
          <p:spPr>
            <a:xfrm>
              <a:off x="1370625" y="6456975"/>
              <a:ext cx="342900" cy="275590"/>
            </a:xfrm>
            <a:prstGeom prst="rect">
              <a:avLst/>
            </a:prstGeom>
            <a:solidFill>
              <a:sysClr val="window" lastClr="FFFFFF"/>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6000"/>
                </a:lnSpc>
                <a:spcAft>
                  <a:spcPts val="800"/>
                </a:spcAft>
              </a:pPr>
              <a:r>
                <a:rPr lang="es-ES" sz="1100">
                  <a:effectLst/>
                  <a:latin typeface="Calibri" panose="020F0502020204030204" pitchFamily="34" charset="0"/>
                  <a:ea typeface="Calibri" panose="020F0502020204030204" pitchFamily="34" charset="0"/>
                  <a:cs typeface="Times New Roman" panose="02020603050405020304" pitchFamily="18" charset="0"/>
                </a:rPr>
                <a:t>SI</a:t>
              </a:r>
            </a:p>
          </p:txBody>
        </p:sp>
        <p:sp>
          <p:nvSpPr>
            <p:cNvPr id="64" name="Cuadro de texto 24">
              <a:extLst>
                <a:ext uri="{FF2B5EF4-FFF2-40B4-BE49-F238E27FC236}">
                  <a16:creationId xmlns:a16="http://schemas.microsoft.com/office/drawing/2014/main" id="{27C00F82-3542-4992-BF0F-13108570484E}"/>
                </a:ext>
              </a:extLst>
            </p:cNvPr>
            <p:cNvSpPr txBox="1"/>
            <p:nvPr/>
          </p:nvSpPr>
          <p:spPr>
            <a:xfrm>
              <a:off x="2075475" y="5628300"/>
              <a:ext cx="410210" cy="274955"/>
            </a:xfrm>
            <a:prstGeom prst="rect">
              <a:avLst/>
            </a:prstGeom>
            <a:solidFill>
              <a:sysClr val="window" lastClr="FFFFFF"/>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5000"/>
                </a:lnSpc>
                <a:spcAft>
                  <a:spcPts val="800"/>
                </a:spcAft>
              </a:pPr>
              <a:r>
                <a:rPr lang="es-ES" sz="1100">
                  <a:effectLst/>
                  <a:latin typeface="Calibri" panose="020F0502020204030204" pitchFamily="34" charset="0"/>
                  <a:ea typeface="Calibri" panose="020F0502020204030204" pitchFamily="34" charset="0"/>
                  <a:cs typeface="Times New Roman" panose="02020603050405020304" pitchFamily="18" charset="0"/>
                </a:rPr>
                <a:t>NO</a:t>
              </a:r>
            </a:p>
          </p:txBody>
        </p:sp>
        <p:sp>
          <p:nvSpPr>
            <p:cNvPr id="65" name="Cuadro de texto 24">
              <a:extLst>
                <a:ext uri="{FF2B5EF4-FFF2-40B4-BE49-F238E27FC236}">
                  <a16:creationId xmlns:a16="http://schemas.microsoft.com/office/drawing/2014/main" id="{DE84807E-A130-4768-8394-7965202DF060}"/>
                </a:ext>
              </a:extLst>
            </p:cNvPr>
            <p:cNvSpPr txBox="1"/>
            <p:nvPr/>
          </p:nvSpPr>
          <p:spPr>
            <a:xfrm>
              <a:off x="5571150" y="6771300"/>
              <a:ext cx="342900" cy="274955"/>
            </a:xfrm>
            <a:prstGeom prst="rect">
              <a:avLst/>
            </a:prstGeom>
            <a:solidFill>
              <a:sysClr val="window" lastClr="FFFFFF"/>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5000"/>
                </a:lnSpc>
                <a:spcAft>
                  <a:spcPts val="800"/>
                </a:spcAft>
              </a:pPr>
              <a:r>
                <a:rPr lang="es-ES" sz="1100">
                  <a:effectLst/>
                  <a:latin typeface="Calibri" panose="020F0502020204030204" pitchFamily="34" charset="0"/>
                  <a:ea typeface="Calibri" panose="020F0502020204030204" pitchFamily="34" charset="0"/>
                  <a:cs typeface="Times New Roman" panose="02020603050405020304" pitchFamily="18" charset="0"/>
                </a:rPr>
                <a:t>SI</a:t>
              </a:r>
            </a:p>
          </p:txBody>
        </p:sp>
        <p:sp>
          <p:nvSpPr>
            <p:cNvPr id="66" name="Cuadro de texto 24">
              <a:extLst>
                <a:ext uri="{FF2B5EF4-FFF2-40B4-BE49-F238E27FC236}">
                  <a16:creationId xmlns:a16="http://schemas.microsoft.com/office/drawing/2014/main" id="{A8C03F00-8C45-4F29-9689-C5EF57196465}"/>
                </a:ext>
              </a:extLst>
            </p:cNvPr>
            <p:cNvSpPr txBox="1"/>
            <p:nvPr/>
          </p:nvSpPr>
          <p:spPr>
            <a:xfrm>
              <a:off x="5647350" y="5133000"/>
              <a:ext cx="410210" cy="274320"/>
            </a:xfrm>
            <a:prstGeom prst="rect">
              <a:avLst/>
            </a:prstGeom>
            <a:solidFill>
              <a:sysClr val="window" lastClr="FFFFFF"/>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5000"/>
                </a:lnSpc>
                <a:spcAft>
                  <a:spcPts val="800"/>
                </a:spcAft>
              </a:pPr>
              <a:r>
                <a:rPr lang="es-ES" sz="1100">
                  <a:effectLst/>
                  <a:latin typeface="Calibri" panose="020F0502020204030204" pitchFamily="34" charset="0"/>
                  <a:ea typeface="Calibri" panose="020F0502020204030204" pitchFamily="34" charset="0"/>
                  <a:cs typeface="Times New Roman" panose="02020603050405020304" pitchFamily="18" charset="0"/>
                </a:rPr>
                <a:t>NO</a:t>
              </a:r>
            </a:p>
          </p:txBody>
        </p:sp>
        <p:cxnSp>
          <p:nvCxnSpPr>
            <p:cNvPr id="67" name="Conector recto de flecha 66">
              <a:extLst>
                <a:ext uri="{FF2B5EF4-FFF2-40B4-BE49-F238E27FC236}">
                  <a16:creationId xmlns:a16="http://schemas.microsoft.com/office/drawing/2014/main" id="{ED2C1791-97B9-4DBA-9B17-242F40C36ACD}"/>
                </a:ext>
              </a:extLst>
            </p:cNvPr>
            <p:cNvCxnSpPr>
              <a:endCxn id="49" idx="0"/>
            </p:cNvCxnSpPr>
            <p:nvPr/>
          </p:nvCxnSpPr>
          <p:spPr>
            <a:xfrm>
              <a:off x="1136945" y="4132597"/>
              <a:ext cx="9843" cy="409550"/>
            </a:xfrm>
            <a:prstGeom prst="straightConnector1">
              <a:avLst/>
            </a:prstGeom>
            <a:noFill/>
            <a:ln w="6350" cap="flat" cmpd="sng" algn="ctr">
              <a:solidFill>
                <a:sysClr val="windowText" lastClr="000000"/>
              </a:solidFill>
              <a:prstDash val="solid"/>
              <a:miter lim="800000"/>
              <a:tailEnd type="triangle"/>
            </a:ln>
            <a:effectLst/>
          </p:spPr>
        </p:cxnSp>
        <p:cxnSp>
          <p:nvCxnSpPr>
            <p:cNvPr id="68" name="Conector recto de flecha 67">
              <a:extLst>
                <a:ext uri="{FF2B5EF4-FFF2-40B4-BE49-F238E27FC236}">
                  <a16:creationId xmlns:a16="http://schemas.microsoft.com/office/drawing/2014/main" id="{F6EB4CD6-ACCF-4C38-B9AD-9411D32C7123}"/>
                </a:ext>
              </a:extLst>
            </p:cNvPr>
            <p:cNvCxnSpPr/>
            <p:nvPr/>
          </p:nvCxnSpPr>
          <p:spPr>
            <a:xfrm>
              <a:off x="1180126" y="5161563"/>
              <a:ext cx="0" cy="312982"/>
            </a:xfrm>
            <a:prstGeom prst="straightConnector1">
              <a:avLst/>
            </a:prstGeom>
            <a:noFill/>
            <a:ln w="6350" cap="flat" cmpd="sng" algn="ctr">
              <a:solidFill>
                <a:sysClr val="windowText" lastClr="000000"/>
              </a:solidFill>
              <a:prstDash val="solid"/>
              <a:miter lim="800000"/>
              <a:tailEnd type="triangle"/>
            </a:ln>
            <a:effectLst/>
          </p:spPr>
        </p:cxnSp>
        <p:cxnSp>
          <p:nvCxnSpPr>
            <p:cNvPr id="69" name="Conector recto de flecha 68">
              <a:extLst>
                <a:ext uri="{FF2B5EF4-FFF2-40B4-BE49-F238E27FC236}">
                  <a16:creationId xmlns:a16="http://schemas.microsoft.com/office/drawing/2014/main" id="{B899A032-119F-4113-B017-B5CC282081FD}"/>
                </a:ext>
              </a:extLst>
            </p:cNvPr>
            <p:cNvCxnSpPr/>
            <p:nvPr/>
          </p:nvCxnSpPr>
          <p:spPr>
            <a:xfrm>
              <a:off x="1180126" y="6506502"/>
              <a:ext cx="0" cy="312420"/>
            </a:xfrm>
            <a:prstGeom prst="straightConnector1">
              <a:avLst/>
            </a:prstGeom>
            <a:noFill/>
            <a:ln w="6350" cap="flat" cmpd="sng" algn="ctr">
              <a:solidFill>
                <a:sysClr val="windowText" lastClr="000000"/>
              </a:solidFill>
              <a:prstDash val="solid"/>
              <a:miter lim="800000"/>
              <a:tailEnd type="triangle"/>
            </a:ln>
            <a:effectLst/>
          </p:spPr>
        </p:cxnSp>
        <p:cxnSp>
          <p:nvCxnSpPr>
            <p:cNvPr id="70" name="Conector recto de flecha 69">
              <a:extLst>
                <a:ext uri="{FF2B5EF4-FFF2-40B4-BE49-F238E27FC236}">
                  <a16:creationId xmlns:a16="http://schemas.microsoft.com/office/drawing/2014/main" id="{655EB634-700E-40D3-8C02-234E65D4DF73}"/>
                </a:ext>
              </a:extLst>
            </p:cNvPr>
            <p:cNvCxnSpPr/>
            <p:nvPr/>
          </p:nvCxnSpPr>
          <p:spPr>
            <a:xfrm>
              <a:off x="2130380" y="5978466"/>
              <a:ext cx="383245" cy="0"/>
            </a:xfrm>
            <a:prstGeom prst="straightConnector1">
              <a:avLst/>
            </a:prstGeom>
            <a:noFill/>
            <a:ln w="6350" cap="flat" cmpd="sng" algn="ctr">
              <a:solidFill>
                <a:sysClr val="windowText" lastClr="000000"/>
              </a:solidFill>
              <a:prstDash val="solid"/>
              <a:miter lim="800000"/>
              <a:tailEnd type="triangle"/>
            </a:ln>
            <a:effectLst/>
          </p:spPr>
        </p:cxnSp>
        <p:cxnSp>
          <p:nvCxnSpPr>
            <p:cNvPr id="71" name="Conector recto de flecha 70">
              <a:extLst>
                <a:ext uri="{FF2B5EF4-FFF2-40B4-BE49-F238E27FC236}">
                  <a16:creationId xmlns:a16="http://schemas.microsoft.com/office/drawing/2014/main" id="{3F699DF0-7F40-4416-ADE8-9F7628FB5721}"/>
                </a:ext>
              </a:extLst>
            </p:cNvPr>
            <p:cNvCxnSpPr>
              <a:stCxn id="51" idx="3"/>
              <a:endCxn id="53" idx="1"/>
            </p:cNvCxnSpPr>
            <p:nvPr/>
          </p:nvCxnSpPr>
          <p:spPr>
            <a:xfrm>
              <a:off x="3951900" y="6004538"/>
              <a:ext cx="409575" cy="4762"/>
            </a:xfrm>
            <a:prstGeom prst="straightConnector1">
              <a:avLst/>
            </a:prstGeom>
            <a:noFill/>
            <a:ln w="6350" cap="flat" cmpd="sng" algn="ctr">
              <a:solidFill>
                <a:sysClr val="windowText" lastClr="000000"/>
              </a:solidFill>
              <a:prstDash val="solid"/>
              <a:miter lim="800000"/>
              <a:tailEnd type="triangle"/>
            </a:ln>
            <a:effectLst/>
          </p:spPr>
        </p:cxnSp>
        <p:cxnSp>
          <p:nvCxnSpPr>
            <p:cNvPr id="72" name="Conector recto de flecha 71">
              <a:extLst>
                <a:ext uri="{FF2B5EF4-FFF2-40B4-BE49-F238E27FC236}">
                  <a16:creationId xmlns:a16="http://schemas.microsoft.com/office/drawing/2014/main" id="{2BDD1E2D-D7AF-446F-894A-A0D3C92A8CDF}"/>
                </a:ext>
              </a:extLst>
            </p:cNvPr>
            <p:cNvCxnSpPr>
              <a:stCxn id="53" idx="2"/>
              <a:endCxn id="54" idx="0"/>
            </p:cNvCxnSpPr>
            <p:nvPr/>
          </p:nvCxnSpPr>
          <p:spPr>
            <a:xfrm>
              <a:off x="5328263" y="6752250"/>
              <a:ext cx="10160" cy="355808"/>
            </a:xfrm>
            <a:prstGeom prst="straightConnector1">
              <a:avLst/>
            </a:prstGeom>
            <a:noFill/>
            <a:ln w="6350" cap="flat" cmpd="sng" algn="ctr">
              <a:solidFill>
                <a:sysClr val="windowText" lastClr="000000"/>
              </a:solidFill>
              <a:prstDash val="solid"/>
              <a:miter lim="800000"/>
              <a:tailEnd type="triangle"/>
            </a:ln>
            <a:effectLst/>
          </p:spPr>
        </p:cxnSp>
        <p:cxnSp>
          <p:nvCxnSpPr>
            <p:cNvPr id="73" name="Conector recto de flecha 72">
              <a:extLst>
                <a:ext uri="{FF2B5EF4-FFF2-40B4-BE49-F238E27FC236}">
                  <a16:creationId xmlns:a16="http://schemas.microsoft.com/office/drawing/2014/main" id="{AD2C3CD2-0A1B-408D-8245-00E8D8FA59A8}"/>
                </a:ext>
              </a:extLst>
            </p:cNvPr>
            <p:cNvCxnSpPr>
              <a:stCxn id="54" idx="2"/>
              <a:endCxn id="55" idx="0"/>
            </p:cNvCxnSpPr>
            <p:nvPr/>
          </p:nvCxnSpPr>
          <p:spPr>
            <a:xfrm>
              <a:off x="5338423" y="7726548"/>
              <a:ext cx="0" cy="311577"/>
            </a:xfrm>
            <a:prstGeom prst="straightConnector1">
              <a:avLst/>
            </a:prstGeom>
            <a:noFill/>
            <a:ln w="6350" cap="flat" cmpd="sng" algn="ctr">
              <a:solidFill>
                <a:sysClr val="windowText" lastClr="000000"/>
              </a:solidFill>
              <a:prstDash val="solid"/>
              <a:miter lim="800000"/>
              <a:tailEnd type="triangle"/>
            </a:ln>
            <a:effectLst/>
          </p:spPr>
        </p:cxnSp>
        <p:cxnSp>
          <p:nvCxnSpPr>
            <p:cNvPr id="74" name="Conector recto de flecha 73">
              <a:extLst>
                <a:ext uri="{FF2B5EF4-FFF2-40B4-BE49-F238E27FC236}">
                  <a16:creationId xmlns:a16="http://schemas.microsoft.com/office/drawing/2014/main" id="{183D5627-EF8B-4FD5-BF4A-8B93E54646CF}"/>
                </a:ext>
              </a:extLst>
            </p:cNvPr>
            <p:cNvCxnSpPr>
              <a:stCxn id="55" idx="2"/>
              <a:endCxn id="56" idx="0"/>
            </p:cNvCxnSpPr>
            <p:nvPr/>
          </p:nvCxnSpPr>
          <p:spPr>
            <a:xfrm>
              <a:off x="5338423" y="8656615"/>
              <a:ext cx="4127" cy="373085"/>
            </a:xfrm>
            <a:prstGeom prst="straightConnector1">
              <a:avLst/>
            </a:prstGeom>
            <a:noFill/>
            <a:ln w="6350" cap="flat" cmpd="sng" algn="ctr">
              <a:solidFill>
                <a:sysClr val="windowText" lastClr="000000"/>
              </a:solidFill>
              <a:prstDash val="solid"/>
              <a:miter lim="800000"/>
              <a:tailEnd type="triangle"/>
            </a:ln>
            <a:effectLst/>
          </p:spPr>
        </p:cxnSp>
        <p:cxnSp>
          <p:nvCxnSpPr>
            <p:cNvPr id="75" name="Conector recto 74">
              <a:extLst>
                <a:ext uri="{FF2B5EF4-FFF2-40B4-BE49-F238E27FC236}">
                  <a16:creationId xmlns:a16="http://schemas.microsoft.com/office/drawing/2014/main" id="{A4757EA1-974B-403D-9BE2-565F492E0F49}"/>
                </a:ext>
              </a:extLst>
            </p:cNvPr>
            <p:cNvCxnSpPr>
              <a:stCxn id="52" idx="3"/>
            </p:cNvCxnSpPr>
            <p:nvPr/>
          </p:nvCxnSpPr>
          <p:spPr>
            <a:xfrm>
              <a:off x="1904999" y="7108978"/>
              <a:ext cx="1257301" cy="4762"/>
            </a:xfrm>
            <a:prstGeom prst="line">
              <a:avLst/>
            </a:prstGeom>
            <a:noFill/>
            <a:ln w="6350" cap="flat" cmpd="sng" algn="ctr">
              <a:solidFill>
                <a:sysClr val="windowText" lastClr="000000"/>
              </a:solidFill>
              <a:prstDash val="solid"/>
              <a:miter lim="800000"/>
            </a:ln>
            <a:effectLst/>
          </p:spPr>
        </p:cxnSp>
        <p:cxnSp>
          <p:nvCxnSpPr>
            <p:cNvPr id="76" name="Conector recto de flecha 75">
              <a:extLst>
                <a:ext uri="{FF2B5EF4-FFF2-40B4-BE49-F238E27FC236}">
                  <a16:creationId xmlns:a16="http://schemas.microsoft.com/office/drawing/2014/main" id="{C17CABB5-2AC0-4096-9680-DE36E495F1C7}"/>
                </a:ext>
              </a:extLst>
            </p:cNvPr>
            <p:cNvCxnSpPr/>
            <p:nvPr/>
          </p:nvCxnSpPr>
          <p:spPr>
            <a:xfrm flipV="1">
              <a:off x="3162300" y="6324600"/>
              <a:ext cx="9525" cy="783458"/>
            </a:xfrm>
            <a:prstGeom prst="straightConnector1">
              <a:avLst/>
            </a:prstGeom>
            <a:noFill/>
            <a:ln w="6350" cap="flat" cmpd="sng" algn="ctr">
              <a:solidFill>
                <a:sysClr val="windowText" lastClr="000000"/>
              </a:solidFill>
              <a:prstDash val="solid"/>
              <a:miter lim="800000"/>
              <a:tailEnd type="triangle"/>
            </a:ln>
            <a:effectLst/>
          </p:spPr>
        </p:cxnSp>
        <p:cxnSp>
          <p:nvCxnSpPr>
            <p:cNvPr id="77" name="Conector recto 76">
              <a:extLst>
                <a:ext uri="{FF2B5EF4-FFF2-40B4-BE49-F238E27FC236}">
                  <a16:creationId xmlns:a16="http://schemas.microsoft.com/office/drawing/2014/main" id="{84125651-7A4F-4D8A-A50B-8E38EC6A96B6}"/>
                </a:ext>
              </a:extLst>
            </p:cNvPr>
            <p:cNvCxnSpPr>
              <a:stCxn id="53" idx="0"/>
            </p:cNvCxnSpPr>
            <p:nvPr/>
          </p:nvCxnSpPr>
          <p:spPr>
            <a:xfrm flipV="1">
              <a:off x="5328263" y="4953000"/>
              <a:ext cx="0" cy="313003"/>
            </a:xfrm>
            <a:prstGeom prst="line">
              <a:avLst/>
            </a:prstGeom>
            <a:noFill/>
            <a:ln w="6350" cap="flat" cmpd="sng" algn="ctr">
              <a:solidFill>
                <a:sysClr val="windowText" lastClr="000000"/>
              </a:solidFill>
              <a:prstDash val="solid"/>
              <a:miter lim="800000"/>
            </a:ln>
            <a:effectLst/>
          </p:spPr>
        </p:cxnSp>
        <p:cxnSp>
          <p:nvCxnSpPr>
            <p:cNvPr id="78" name="Conector recto 77">
              <a:extLst>
                <a:ext uri="{FF2B5EF4-FFF2-40B4-BE49-F238E27FC236}">
                  <a16:creationId xmlns:a16="http://schemas.microsoft.com/office/drawing/2014/main" id="{5CD73C53-A3E6-4E80-8937-4CAE74FD8D05}"/>
                </a:ext>
              </a:extLst>
            </p:cNvPr>
            <p:cNvCxnSpPr/>
            <p:nvPr/>
          </p:nvCxnSpPr>
          <p:spPr>
            <a:xfrm>
              <a:off x="5342550" y="4952671"/>
              <a:ext cx="1143975" cy="28904"/>
            </a:xfrm>
            <a:prstGeom prst="line">
              <a:avLst/>
            </a:prstGeom>
            <a:noFill/>
            <a:ln w="6350" cap="flat" cmpd="sng" algn="ctr">
              <a:solidFill>
                <a:sysClr val="windowText" lastClr="000000"/>
              </a:solidFill>
              <a:prstDash val="solid"/>
              <a:miter lim="800000"/>
            </a:ln>
            <a:effectLst/>
          </p:spPr>
        </p:cxnSp>
        <p:cxnSp>
          <p:nvCxnSpPr>
            <p:cNvPr id="79" name="Conector recto 78">
              <a:extLst>
                <a:ext uri="{FF2B5EF4-FFF2-40B4-BE49-F238E27FC236}">
                  <a16:creationId xmlns:a16="http://schemas.microsoft.com/office/drawing/2014/main" id="{533F94B1-E581-4610-BA28-668E6BE97C1F}"/>
                </a:ext>
              </a:extLst>
            </p:cNvPr>
            <p:cNvCxnSpPr/>
            <p:nvPr/>
          </p:nvCxnSpPr>
          <p:spPr>
            <a:xfrm>
              <a:off x="6486525" y="4978022"/>
              <a:ext cx="57150" cy="4451728"/>
            </a:xfrm>
            <a:prstGeom prst="line">
              <a:avLst/>
            </a:prstGeom>
            <a:noFill/>
            <a:ln w="6350" cap="flat" cmpd="sng" algn="ctr">
              <a:solidFill>
                <a:sysClr val="windowText" lastClr="000000"/>
              </a:solidFill>
              <a:prstDash val="solid"/>
              <a:miter lim="800000"/>
            </a:ln>
            <a:effectLst/>
          </p:spPr>
        </p:cxnSp>
        <p:cxnSp>
          <p:nvCxnSpPr>
            <p:cNvPr id="80" name="Conector recto de flecha 79">
              <a:extLst>
                <a:ext uri="{FF2B5EF4-FFF2-40B4-BE49-F238E27FC236}">
                  <a16:creationId xmlns:a16="http://schemas.microsoft.com/office/drawing/2014/main" id="{2A457A8E-9F0D-4412-8981-D380B87E0DE4}"/>
                </a:ext>
              </a:extLst>
            </p:cNvPr>
            <p:cNvCxnSpPr/>
            <p:nvPr/>
          </p:nvCxnSpPr>
          <p:spPr>
            <a:xfrm flipH="1">
              <a:off x="6210300" y="9438672"/>
              <a:ext cx="323850" cy="0"/>
            </a:xfrm>
            <a:prstGeom prst="straightConnector1">
              <a:avLst/>
            </a:prstGeom>
            <a:noFill/>
            <a:ln w="6350" cap="flat" cmpd="sng" algn="ctr">
              <a:solidFill>
                <a:sysClr val="windowText" lastClr="000000"/>
              </a:solidFill>
              <a:prstDash val="solid"/>
              <a:miter lim="800000"/>
              <a:tailEnd type="triangle"/>
            </a:ln>
            <a:effectLst/>
          </p:spPr>
        </p:cxnSp>
      </p:grpSp>
      <p:sp>
        <p:nvSpPr>
          <p:cNvPr id="81" name="Cuadro de texto 8">
            <a:extLst>
              <a:ext uri="{FF2B5EF4-FFF2-40B4-BE49-F238E27FC236}">
                <a16:creationId xmlns:a16="http://schemas.microsoft.com/office/drawing/2014/main" id="{5567D88C-70F4-47E6-8147-6CDBC7B7E7C5}"/>
              </a:ext>
            </a:extLst>
          </p:cNvPr>
          <p:cNvSpPr txBox="1">
            <a:spLocks noChangeArrowheads="1"/>
          </p:cNvSpPr>
          <p:nvPr/>
        </p:nvSpPr>
        <p:spPr bwMode="auto">
          <a:xfrm>
            <a:off x="4773555" y="549676"/>
            <a:ext cx="3229464" cy="560227"/>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ES" sz="2800" b="1" i="0" u="sng"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DF </a:t>
            </a:r>
            <a:r>
              <a:rPr kumimoji="0" lang="es-PE" altLang="es-ES" sz="2800" b="1" i="0" u="sng" strike="noStrike" cap="none" normalizeH="0" baseline="0" dirty="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es-PE" altLang="es-ES" sz="2800" b="1" i="0" u="sng"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rea Comercial:</a:t>
            </a:r>
            <a:endParaRPr kumimoji="0" lang="es-PE" altLang="es-E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s-ES" sz="1800" b="0" i="0" u="none" strike="noStrike" cap="none" normalizeH="0" baseline="0" dirty="0">
              <a:ln>
                <a:noFill/>
              </a:ln>
              <a:solidFill>
                <a:schemeClr val="tx1"/>
              </a:solidFill>
              <a:effectLst/>
              <a:latin typeface="Arial" panose="020B0604020202020204" pitchFamily="34" charset="0"/>
            </a:endParaRPr>
          </a:p>
        </p:txBody>
      </p:sp>
      <p:sp>
        <p:nvSpPr>
          <p:cNvPr id="82" name="Rectangle 41">
            <a:extLst>
              <a:ext uri="{FF2B5EF4-FFF2-40B4-BE49-F238E27FC236}">
                <a16:creationId xmlns:a16="http://schemas.microsoft.com/office/drawing/2014/main" id="{2AEF666E-E110-4727-8F41-50B1D997864F}"/>
              </a:ext>
            </a:extLst>
          </p:cNvPr>
          <p:cNvSpPr>
            <a:spLocks noChangeArrowheads="1"/>
          </p:cNvSpPr>
          <p:nvPr/>
        </p:nvSpPr>
        <p:spPr bwMode="auto">
          <a:xfrm>
            <a:off x="2254928" y="-9765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83" name="Rectangle 62">
            <a:extLst>
              <a:ext uri="{FF2B5EF4-FFF2-40B4-BE49-F238E27FC236}">
                <a16:creationId xmlns:a16="http://schemas.microsoft.com/office/drawing/2014/main" id="{B50C8913-4362-4FC6-9D68-BA3C9EBF581C}"/>
              </a:ext>
            </a:extLst>
          </p:cNvPr>
          <p:cNvSpPr>
            <a:spLocks noChangeArrowheads="1"/>
          </p:cNvSpPr>
          <p:nvPr/>
        </p:nvSpPr>
        <p:spPr bwMode="auto">
          <a:xfrm>
            <a:off x="2254928" y="3595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4085733144"/>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BrushVTI">
  <a:themeElements>
    <a:clrScheme name="AnalogousFromLightSeed_2SEEDS">
      <a:dk1>
        <a:srgbClr val="000000"/>
      </a:dk1>
      <a:lt1>
        <a:srgbClr val="FFFFFF"/>
      </a:lt1>
      <a:dk2>
        <a:srgbClr val="413324"/>
      </a:dk2>
      <a:lt2>
        <a:srgbClr val="E2E5E8"/>
      </a:lt2>
      <a:accent1>
        <a:srgbClr val="BA9A7F"/>
      </a:accent1>
      <a:accent2>
        <a:srgbClr val="C59694"/>
      </a:accent2>
      <a:accent3>
        <a:srgbClr val="A7A27E"/>
      </a:accent3>
      <a:accent4>
        <a:srgbClr val="76ADA2"/>
      </a:accent4>
      <a:accent5>
        <a:srgbClr val="7AA9B6"/>
      </a:accent5>
      <a:accent6>
        <a:srgbClr val="7F95BA"/>
      </a:accent6>
      <a:hlink>
        <a:srgbClr val="5D85A8"/>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328</TotalTime>
  <Words>495</Words>
  <Application>Microsoft Office PowerPoint</Application>
  <PresentationFormat>Panorámica</PresentationFormat>
  <Paragraphs>56</Paragraphs>
  <Slides>7</Slides>
  <Notes>0</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7</vt:i4>
      </vt:variant>
    </vt:vector>
  </HeadingPairs>
  <TitlesOfParts>
    <vt:vector size="16" baseType="lpstr">
      <vt:lpstr>Arial</vt:lpstr>
      <vt:lpstr>Calibri</vt:lpstr>
      <vt:lpstr>Century Gothic</vt:lpstr>
      <vt:lpstr>Franklin Gothic Demi Cond</vt:lpstr>
      <vt:lpstr>Franklin Gothic Medium</vt:lpstr>
      <vt:lpstr>Times New Roman</vt:lpstr>
      <vt:lpstr>Wingdings</vt:lpstr>
      <vt:lpstr>JuxtaposeVTI</vt:lpstr>
      <vt:lpstr>BrushVTI</vt:lpstr>
      <vt:lpstr>1er_AVANCE_PROYECTO </vt:lpstr>
      <vt:lpstr>Datos de la Empresa </vt:lpstr>
      <vt:lpstr>Reseña</vt:lpstr>
      <vt:lpstr>Datos del Empleado </vt:lpstr>
      <vt:lpstr>Problema detectado </vt:lpstr>
      <vt:lpstr>     Solución  </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1er_AVANCE_PROYECTO </dc:title>
  <dc:creator>ALUMNO - PIERO ALEXANDRO ROJO MORON</dc:creator>
  <cp:lastModifiedBy>ALUMNO - PIERO ALEXANDRO ROJO MORON</cp:lastModifiedBy>
  <cp:revision>5</cp:revision>
  <dcterms:created xsi:type="dcterms:W3CDTF">2022-04-25T04:41:04Z</dcterms:created>
  <dcterms:modified xsi:type="dcterms:W3CDTF">2022-04-25T18:40:08Z</dcterms:modified>
</cp:coreProperties>
</file>