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roxima Nova"/>
      <p:regular r:id="rId34"/>
      <p:bold r:id="rId35"/>
      <p:italic r:id="rId36"/>
      <p:boldItalic r:id="rId37"/>
    </p:embeddedFont>
    <p:embeddedFont>
      <p:font typeface="Alfa Slab One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bold.fntdata"/><Relationship Id="rId12" Type="http://schemas.openxmlformats.org/officeDocument/2006/relationships/slide" Target="slides/slide7.xml"/><Relationship Id="rId34" Type="http://schemas.openxmlformats.org/officeDocument/2006/relationships/font" Target="fonts/ProximaNova-regular.fntdata"/><Relationship Id="rId15" Type="http://schemas.openxmlformats.org/officeDocument/2006/relationships/slide" Target="slides/slide10.xml"/><Relationship Id="rId37" Type="http://schemas.openxmlformats.org/officeDocument/2006/relationships/font" Target="fonts/ProximaNova-bold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AlfaSlabOn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52cc2352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52cc2352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8e8859918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8e8859918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8e885991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8e885991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8e885991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8e885991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8e885991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8e885991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8e885991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8e885991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8e8859918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8e8859918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8e885991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c8e885991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8e8859918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8e885991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8e8859918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8e885991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d1fc69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d1fc69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8e885991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c8e885991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c8e8859918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c8e885991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8e8859918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c8e8859918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c8e8859918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c8e8859918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c8e8859918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c8e8859918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c8e8859918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c8e8859918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8e8859918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c8e8859918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c8e8859918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c8e8859918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c8e8859918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c8e8859918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5332697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5332697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52cc235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52cc235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52cc2352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52cc2352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52cc2352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52cc2352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52cc2352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52cc2352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52cc2352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52cc2352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52cc2352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52cc2352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práctico 1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N° …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9300"/>
            <a:ext cx="9088274" cy="45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28050" y="0"/>
            <a:ext cx="88014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10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Gráfico de costo final vs Iteraciones:</a:t>
            </a: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/>
          <p:nvPr/>
        </p:nvSpPr>
        <p:spPr>
          <a:xfrm>
            <a:off x="496100" y="3473175"/>
            <a:ext cx="1086900" cy="500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732450" y="1820900"/>
            <a:ext cx="813900" cy="500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4 - versión renzo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732400" y="1840400"/>
            <a:ext cx="99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Nodo 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3" name="Google Shape;143;p24"/>
          <p:cNvCxnSpPr/>
          <p:nvPr/>
        </p:nvCxnSpPr>
        <p:spPr>
          <a:xfrm flipH="1" rot="10800000">
            <a:off x="1567050" y="1548350"/>
            <a:ext cx="9078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4"/>
          <p:cNvCxnSpPr/>
          <p:nvPr/>
        </p:nvCxnSpPr>
        <p:spPr>
          <a:xfrm flipH="1" rot="10800000">
            <a:off x="1567050" y="1798550"/>
            <a:ext cx="939000" cy="2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24"/>
          <p:cNvCxnSpPr>
            <a:endCxn id="146" idx="1"/>
          </p:cNvCxnSpPr>
          <p:nvPr/>
        </p:nvCxnSpPr>
        <p:spPr>
          <a:xfrm flipH="1" rot="10800000">
            <a:off x="1587750" y="2038550"/>
            <a:ext cx="9078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24"/>
          <p:cNvCxnSpPr/>
          <p:nvPr/>
        </p:nvCxnSpPr>
        <p:spPr>
          <a:xfrm>
            <a:off x="1608775" y="2049050"/>
            <a:ext cx="866100" cy="2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4"/>
          <p:cNvCxnSpPr/>
          <p:nvPr/>
        </p:nvCxnSpPr>
        <p:spPr>
          <a:xfrm>
            <a:off x="1567050" y="2049050"/>
            <a:ext cx="949500" cy="56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4"/>
          <p:cNvSpPr txBox="1"/>
          <p:nvPr/>
        </p:nvSpPr>
        <p:spPr>
          <a:xfrm>
            <a:off x="2495550" y="1253600"/>
            <a:ext cx="1220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costo_g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costo_h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padre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9" name="Google Shape;149;p24"/>
          <p:cNvCxnSpPr/>
          <p:nvPr/>
        </p:nvCxnSpPr>
        <p:spPr>
          <a:xfrm flipH="1" rot="10800000">
            <a:off x="1608775" y="3436725"/>
            <a:ext cx="792900" cy="2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4"/>
          <p:cNvCxnSpPr/>
          <p:nvPr/>
        </p:nvCxnSpPr>
        <p:spPr>
          <a:xfrm flipH="1" rot="10800000">
            <a:off x="1619200" y="3718275"/>
            <a:ext cx="8139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4"/>
          <p:cNvCxnSpPr/>
          <p:nvPr/>
        </p:nvCxnSpPr>
        <p:spPr>
          <a:xfrm>
            <a:off x="1640075" y="3718350"/>
            <a:ext cx="740700" cy="2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4"/>
          <p:cNvSpPr txBox="1"/>
          <p:nvPr/>
        </p:nvSpPr>
        <p:spPr>
          <a:xfrm>
            <a:off x="2469450" y="3215625"/>
            <a:ext cx="1272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filas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columnas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obstaculos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4936025" y="1017725"/>
            <a:ext cx="37530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 y atributos a definir previamente:</a:t>
            </a:r>
            <a:endParaRPr b="1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Filas y columnas de tablero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bicación</a:t>
            </a: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obstáculos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Punto de inicio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Cantidad de individuos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oblación</a:t>
            </a: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→ shuffle de obstaculos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ódigos</a:t>
            </a: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productos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Valor de decremento de temp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robabilidad</a:t>
            </a: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aceptación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Valor </a:t>
            </a: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límite</a:t>
            </a: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de temp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Cant de </a:t>
            </a: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órdenes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Cant de productos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Cant de generaciones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Char char="●"/>
            </a:pPr>
            <a:r>
              <a:rPr lang="es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 mejores individuos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549800" y="3492675"/>
            <a:ext cx="99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Tablero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638500" y="542525"/>
            <a:ext cx="2757600" cy="6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Población inicial</a:t>
            </a: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666250" y="1199775"/>
            <a:ext cx="270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Individuo 1 = </a:t>
            </a: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obstáculos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1" name="Google Shape;161;p25"/>
          <p:cNvCxnSpPr>
            <a:stCxn id="160" idx="3"/>
            <a:endCxn id="162" idx="1"/>
          </p:cNvCxnSpPr>
          <p:nvPr/>
        </p:nvCxnSpPr>
        <p:spPr>
          <a:xfrm flipH="1" rot="10800000">
            <a:off x="3368350" y="1088325"/>
            <a:ext cx="994800" cy="3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5"/>
          <p:cNvSpPr/>
          <p:nvPr/>
        </p:nvSpPr>
        <p:spPr>
          <a:xfrm>
            <a:off x="4363100" y="327600"/>
            <a:ext cx="5748600" cy="15216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4571988" y="381775"/>
            <a:ext cx="351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Individuo 2 = shuffle(obstaculos)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4677050" y="801175"/>
            <a:ext cx="351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4620775" y="1333300"/>
            <a:ext cx="351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Individuo 8 = shuffle(obstaculos)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73" y="1795000"/>
            <a:ext cx="2983249" cy="29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638500" y="542525"/>
            <a:ext cx="2757600" cy="6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Productos</a:t>
            </a:r>
            <a:endParaRPr/>
          </a:p>
        </p:txBody>
      </p:sp>
      <p:cxnSp>
        <p:nvCxnSpPr>
          <p:cNvPr id="172" name="Google Shape;172;p26"/>
          <p:cNvCxnSpPr/>
          <p:nvPr/>
        </p:nvCxnSpPr>
        <p:spPr>
          <a:xfrm flipH="1" rot="10800000">
            <a:off x="3396100" y="828275"/>
            <a:ext cx="15303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6"/>
          <p:cNvSpPr txBox="1"/>
          <p:nvPr/>
        </p:nvSpPr>
        <p:spPr>
          <a:xfrm>
            <a:off x="5229025" y="604775"/>
            <a:ext cx="297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Un producto por </a:t>
            </a: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obstáculo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1336900" y="1354000"/>
            <a:ext cx="60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Individuo 1 = [(2,2) , (2,3) , (2,6) , (2,7) , … , (11,10) , (11,11)]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1420375" y="2334675"/>
            <a:ext cx="53940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Producto = [   1    ,   2    ,    3    ,   4   , …  ,   47   ,   48 ]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6" name="Google Shape;176;p26"/>
          <p:cNvCxnSpPr/>
          <p:nvPr/>
        </p:nvCxnSpPr>
        <p:spPr>
          <a:xfrm rot="10800000">
            <a:off x="2934800" y="1815700"/>
            <a:ext cx="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6"/>
          <p:cNvCxnSpPr/>
          <p:nvPr/>
        </p:nvCxnSpPr>
        <p:spPr>
          <a:xfrm rot="10800000">
            <a:off x="3523750" y="1861075"/>
            <a:ext cx="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6"/>
          <p:cNvCxnSpPr/>
          <p:nvPr/>
        </p:nvCxnSpPr>
        <p:spPr>
          <a:xfrm rot="10800000">
            <a:off x="4169525" y="1861075"/>
            <a:ext cx="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6"/>
          <p:cNvCxnSpPr/>
          <p:nvPr/>
        </p:nvCxnSpPr>
        <p:spPr>
          <a:xfrm rot="10800000">
            <a:off x="4757075" y="1861075"/>
            <a:ext cx="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6"/>
          <p:cNvCxnSpPr/>
          <p:nvPr/>
        </p:nvCxnSpPr>
        <p:spPr>
          <a:xfrm rot="10800000">
            <a:off x="5744150" y="1861075"/>
            <a:ext cx="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6"/>
          <p:cNvCxnSpPr/>
          <p:nvPr/>
        </p:nvCxnSpPr>
        <p:spPr>
          <a:xfrm rot="10800000">
            <a:off x="6376450" y="1861075"/>
            <a:ext cx="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6"/>
          <p:cNvSpPr txBox="1"/>
          <p:nvPr>
            <p:ph type="title"/>
          </p:nvPr>
        </p:nvSpPr>
        <p:spPr>
          <a:xfrm>
            <a:off x="638500" y="3619125"/>
            <a:ext cx="1700700" cy="6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Órdenes</a:t>
            </a:r>
            <a:endParaRPr/>
          </a:p>
        </p:txBody>
      </p:sp>
      <p:cxnSp>
        <p:nvCxnSpPr>
          <p:cNvPr id="183" name="Google Shape;183;p26"/>
          <p:cNvCxnSpPr>
            <a:stCxn id="182" idx="3"/>
          </p:cNvCxnSpPr>
          <p:nvPr/>
        </p:nvCxnSpPr>
        <p:spPr>
          <a:xfrm>
            <a:off x="2339200" y="3919575"/>
            <a:ext cx="142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6"/>
          <p:cNvSpPr txBox="1"/>
          <p:nvPr/>
        </p:nvSpPr>
        <p:spPr>
          <a:xfrm>
            <a:off x="3883200" y="3700475"/>
            <a:ext cx="514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Creación de M listas con N cantidad de valores aleatorios de “Producto”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genético</a:t>
            </a:r>
            <a:endParaRPr/>
          </a:p>
        </p:txBody>
      </p:sp>
      <p:sp>
        <p:nvSpPr>
          <p:cNvPr id="190" name="Google Shape;190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1: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Asociar número de producto con </a:t>
            </a:r>
            <a:r>
              <a:rPr lang="es"/>
              <a:t>posición</a:t>
            </a:r>
            <a:r>
              <a:rPr lang="es"/>
              <a:t> de tupla en el individuo de una orden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genético</a:t>
            </a:r>
            <a:endParaRPr/>
          </a:p>
        </p:txBody>
      </p:sp>
      <p:sp>
        <p:nvSpPr>
          <p:cNvPr id="196" name="Google Shape;196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2: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Modificar recorrido para que el agente recorra por los pasillos y no sobre </a:t>
            </a:r>
            <a:r>
              <a:rPr lang="es"/>
              <a:t>obstáculos.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463" y="2411225"/>
            <a:ext cx="2075075" cy="2072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8"/>
          <p:cNvCxnSpPr/>
          <p:nvPr/>
        </p:nvCxnSpPr>
        <p:spPr>
          <a:xfrm flipH="1" rot="10800000">
            <a:off x="6348300" y="2785375"/>
            <a:ext cx="161100" cy="10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8"/>
          <p:cNvCxnSpPr/>
          <p:nvPr/>
        </p:nvCxnSpPr>
        <p:spPr>
          <a:xfrm rot="10800000">
            <a:off x="7228875" y="3086075"/>
            <a:ext cx="141600" cy="2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genético</a:t>
            </a:r>
            <a:endParaRPr/>
          </a:p>
        </p:txBody>
      </p:sp>
      <p:sp>
        <p:nvSpPr>
          <p:cNvPr id="205" name="Google Shape;205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3: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Encontrar todos los </a:t>
            </a:r>
            <a:r>
              <a:rPr lang="es"/>
              <a:t>órdenes</a:t>
            </a:r>
            <a:r>
              <a:rPr lang="es"/>
              <a:t> posibles para buscar los productos de la lista (siempre empezando del inicio).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genético</a:t>
            </a:r>
            <a:endParaRPr/>
          </a:p>
        </p:txBody>
      </p:sp>
      <p:sp>
        <p:nvSpPr>
          <p:cNvPr id="211" name="Google Shape;211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4: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Realizar el algoritmo de temple revenido y encontrar </a:t>
            </a:r>
            <a:r>
              <a:rPr lang="es"/>
              <a:t>mínimos</a:t>
            </a:r>
            <a:r>
              <a:rPr lang="es"/>
              <a:t> locales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genético</a:t>
            </a:r>
            <a:endParaRPr/>
          </a:p>
        </p:txBody>
      </p:sp>
      <p:sp>
        <p:nvSpPr>
          <p:cNvPr id="217" name="Google Shape;217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5: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Agregar </a:t>
            </a:r>
            <a:r>
              <a:rPr lang="es"/>
              <a:t>energía</a:t>
            </a:r>
            <a:r>
              <a:rPr lang="es"/>
              <a:t> de la orden a una lista y luego sumar las </a:t>
            </a:r>
            <a:r>
              <a:rPr lang="es"/>
              <a:t>energías</a:t>
            </a:r>
            <a:r>
              <a:rPr lang="es"/>
              <a:t> de cada orden para el individuo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 y 2 se muestran a desde el código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/>
          <p:nvPr/>
        </p:nvSpPr>
        <p:spPr>
          <a:xfrm>
            <a:off x="544575" y="3380600"/>
            <a:ext cx="2995200" cy="618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32"/>
          <p:cNvSpPr/>
          <p:nvPr/>
        </p:nvSpPr>
        <p:spPr>
          <a:xfrm>
            <a:off x="4913550" y="3439500"/>
            <a:ext cx="3700500" cy="547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32"/>
          <p:cNvSpPr/>
          <p:nvPr/>
        </p:nvSpPr>
        <p:spPr>
          <a:xfrm>
            <a:off x="4553975" y="2067000"/>
            <a:ext cx="4060200" cy="547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3022550" y="1099475"/>
            <a:ext cx="2932500" cy="547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32"/>
          <p:cNvSpPr/>
          <p:nvPr/>
        </p:nvSpPr>
        <p:spPr>
          <a:xfrm>
            <a:off x="624950" y="2119675"/>
            <a:ext cx="2647500" cy="547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32"/>
          <p:cNvSpPr txBox="1"/>
          <p:nvPr>
            <p:ph type="title"/>
          </p:nvPr>
        </p:nvSpPr>
        <p:spPr>
          <a:xfrm>
            <a:off x="464325" y="2667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Generaciones</a:t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2979150" y="1142525"/>
            <a:ext cx="318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Energía</a:t>
            </a:r>
            <a:r>
              <a:rPr b="1"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total de individuos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4632725" y="2092825"/>
            <a:ext cx="420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Ordenar </a:t>
            </a:r>
            <a:r>
              <a:rPr b="1"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energías</a:t>
            </a:r>
            <a:r>
              <a:rPr b="1"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de menor a mayor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4964325" y="3483475"/>
            <a:ext cx="377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Obtener los 4 mejores individuos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464325" y="3320300"/>
            <a:ext cx="307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Mantener los dos mejores y hacer 6 mutaciones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642075" y="2153200"/>
            <a:ext cx="271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Crear nueva población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32"/>
          <p:cNvSpPr/>
          <p:nvPr/>
        </p:nvSpPr>
        <p:spPr>
          <a:xfrm rot="5400000">
            <a:off x="5972925" y="1320250"/>
            <a:ext cx="761100" cy="730200"/>
          </a:xfrm>
          <a:prstGeom prst="bentArrow">
            <a:avLst>
              <a:gd fmla="val 25000" name="adj1"/>
              <a:gd fmla="val 26089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2140825" y="1211903"/>
            <a:ext cx="848400" cy="848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32"/>
          <p:cNvSpPr/>
          <p:nvPr/>
        </p:nvSpPr>
        <p:spPr>
          <a:xfrm rot="10800000">
            <a:off x="1967100" y="4009625"/>
            <a:ext cx="4692600" cy="8376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6294625" y="2690925"/>
            <a:ext cx="423900" cy="618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" name="Google Shape;237;p32"/>
          <p:cNvSpPr/>
          <p:nvPr/>
        </p:nvSpPr>
        <p:spPr>
          <a:xfrm rot="10800000">
            <a:off x="1996150" y="2710325"/>
            <a:ext cx="423900" cy="612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Mutación</a:t>
            </a:r>
            <a:endParaRPr/>
          </a:p>
        </p:txBody>
      </p:sp>
      <p:sp>
        <p:nvSpPr>
          <p:cNvPr id="243" name="Google Shape;243;p33"/>
          <p:cNvSpPr txBox="1"/>
          <p:nvPr/>
        </p:nvSpPr>
        <p:spPr>
          <a:xfrm>
            <a:off x="1167700" y="1910450"/>
            <a:ext cx="24129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1° mejor individuo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° mejor individuo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3° mejor individuo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4° mejor individuo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5° mejor individuo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6° mejor individuo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7° mejor individuo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8° mejor individuo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4" name="Google Shape;244;p33"/>
          <p:cNvCxnSpPr>
            <a:stCxn id="243" idx="1"/>
          </p:cNvCxnSpPr>
          <p:nvPr/>
        </p:nvCxnSpPr>
        <p:spPr>
          <a:xfrm>
            <a:off x="1167700" y="3217550"/>
            <a:ext cx="1850700" cy="9261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3"/>
          <p:cNvCxnSpPr/>
          <p:nvPr/>
        </p:nvCxnSpPr>
        <p:spPr>
          <a:xfrm flipH="1" rot="10800000">
            <a:off x="1198075" y="3233600"/>
            <a:ext cx="1947300" cy="8676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33"/>
          <p:cNvSpPr txBox="1"/>
          <p:nvPr/>
        </p:nvSpPr>
        <p:spPr>
          <a:xfrm>
            <a:off x="5073650" y="1910450"/>
            <a:ext cx="3000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1° mejor individuo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2° mejor individuo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1° mejor individuo </a:t>
            </a:r>
            <a:r>
              <a:rPr lang="es" sz="18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mutado 1</a:t>
            </a:r>
            <a:endParaRPr sz="18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4° mejor individuo </a:t>
            </a:r>
            <a:r>
              <a:rPr lang="es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mutado 2</a:t>
            </a:r>
            <a:endParaRPr sz="18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° mejor individuo </a:t>
            </a:r>
            <a:r>
              <a:rPr lang="es" sz="18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mutado 1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3° mejor individuo </a:t>
            </a:r>
            <a:r>
              <a:rPr lang="es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mutado 2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° mejor individuo </a:t>
            </a:r>
            <a:r>
              <a:rPr lang="es" sz="18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mutado 1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1° mejor individuo </a:t>
            </a:r>
            <a:r>
              <a:rPr lang="es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mutado 2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361825" y="1183425"/>
            <a:ext cx="333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/>
              <a:t>Población</a:t>
            </a:r>
            <a:r>
              <a:rPr b="1" lang="es" sz="1800"/>
              <a:t> anterior</a:t>
            </a:r>
            <a:endParaRPr b="1" sz="1800"/>
          </a:p>
        </p:txBody>
      </p:sp>
      <p:sp>
        <p:nvSpPr>
          <p:cNvPr id="248" name="Google Shape;248;p33"/>
          <p:cNvSpPr txBox="1"/>
          <p:nvPr>
            <p:ph idx="2" type="body"/>
          </p:nvPr>
        </p:nvSpPr>
        <p:spPr>
          <a:xfrm>
            <a:off x="4337500" y="11082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/>
              <a:t>Mutación</a:t>
            </a:r>
            <a:r>
              <a:rPr b="1" lang="es" sz="1800"/>
              <a:t> de </a:t>
            </a:r>
            <a:r>
              <a:rPr b="1" lang="es" sz="1800"/>
              <a:t>población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Mutación</a:t>
            </a:r>
            <a:endParaRPr/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311700" y="1152475"/>
            <a:ext cx="3509700" cy="21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rgbClr val="0000FF"/>
                </a:solidFill>
              </a:rPr>
              <a:t>Mutación 1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255" name="Google Shape;255;p34"/>
          <p:cNvSpPr txBox="1"/>
          <p:nvPr>
            <p:ph idx="2" type="body"/>
          </p:nvPr>
        </p:nvSpPr>
        <p:spPr>
          <a:xfrm>
            <a:off x="4832400" y="1152475"/>
            <a:ext cx="3999900" cy="20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rgbClr val="FF0000"/>
                </a:solidFill>
              </a:rPr>
              <a:t>Mutación</a:t>
            </a:r>
            <a:r>
              <a:rPr lang="es" sz="2000">
                <a:solidFill>
                  <a:srgbClr val="FF0000"/>
                </a:solidFill>
              </a:rPr>
              <a:t> 2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256" name="Google Shape;256;p34"/>
          <p:cNvSpPr txBox="1"/>
          <p:nvPr/>
        </p:nvSpPr>
        <p:spPr>
          <a:xfrm>
            <a:off x="161525" y="1687000"/>
            <a:ext cx="40845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[(2,2) , (2,3) , (2,6) , (2,7) , (2,10) , (2,11)]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7" name="Google Shape;257;p34"/>
          <p:cNvCxnSpPr/>
          <p:nvPr/>
        </p:nvCxnSpPr>
        <p:spPr>
          <a:xfrm>
            <a:off x="531275" y="2089150"/>
            <a:ext cx="0" cy="6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4"/>
          <p:cNvCxnSpPr/>
          <p:nvPr/>
        </p:nvCxnSpPr>
        <p:spPr>
          <a:xfrm>
            <a:off x="1117575" y="2089150"/>
            <a:ext cx="0" cy="6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34"/>
          <p:cNvCxnSpPr/>
          <p:nvPr/>
        </p:nvCxnSpPr>
        <p:spPr>
          <a:xfrm>
            <a:off x="1714475" y="2089150"/>
            <a:ext cx="0" cy="6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4"/>
          <p:cNvCxnSpPr/>
          <p:nvPr/>
        </p:nvCxnSpPr>
        <p:spPr>
          <a:xfrm>
            <a:off x="2311650" y="2089150"/>
            <a:ext cx="1172400" cy="5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4"/>
          <p:cNvCxnSpPr/>
          <p:nvPr/>
        </p:nvCxnSpPr>
        <p:spPr>
          <a:xfrm flipH="1">
            <a:off x="2351775" y="2142075"/>
            <a:ext cx="592500" cy="5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4"/>
          <p:cNvCxnSpPr/>
          <p:nvPr/>
        </p:nvCxnSpPr>
        <p:spPr>
          <a:xfrm flipH="1">
            <a:off x="2806775" y="2089150"/>
            <a:ext cx="683400" cy="55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34"/>
          <p:cNvSpPr txBox="1"/>
          <p:nvPr/>
        </p:nvSpPr>
        <p:spPr>
          <a:xfrm>
            <a:off x="161525" y="2660775"/>
            <a:ext cx="40845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[(2,2) , (2,3) , (2,6) , (2,10) , (2,11) , (2,7)]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4678125" y="1687000"/>
            <a:ext cx="40845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[(2,2) , (2,3) , (2,6) , (2,7) , (2,10) , (2,11)]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5" name="Google Shape;265;p34"/>
          <p:cNvCxnSpPr/>
          <p:nvPr/>
        </p:nvCxnSpPr>
        <p:spPr>
          <a:xfrm>
            <a:off x="5047875" y="2089150"/>
            <a:ext cx="563400" cy="6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4"/>
          <p:cNvCxnSpPr/>
          <p:nvPr/>
        </p:nvCxnSpPr>
        <p:spPr>
          <a:xfrm>
            <a:off x="5634175" y="2089150"/>
            <a:ext cx="601500" cy="65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4"/>
          <p:cNvCxnSpPr/>
          <p:nvPr/>
        </p:nvCxnSpPr>
        <p:spPr>
          <a:xfrm flipH="1">
            <a:off x="5071575" y="2089150"/>
            <a:ext cx="1159500" cy="6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4"/>
          <p:cNvCxnSpPr/>
          <p:nvPr/>
        </p:nvCxnSpPr>
        <p:spPr>
          <a:xfrm flipH="1">
            <a:off x="7452775" y="2142075"/>
            <a:ext cx="8100" cy="5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34"/>
          <p:cNvCxnSpPr/>
          <p:nvPr/>
        </p:nvCxnSpPr>
        <p:spPr>
          <a:xfrm flipH="1">
            <a:off x="8003175" y="2089150"/>
            <a:ext cx="3600" cy="5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4"/>
          <p:cNvSpPr txBox="1"/>
          <p:nvPr/>
        </p:nvSpPr>
        <p:spPr>
          <a:xfrm>
            <a:off x="4678125" y="2660775"/>
            <a:ext cx="40845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[(2,2) , (2,3) , (2,6) , (2,10) , (2,11) , (2,7)]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71" name="Google Shape;271;p34"/>
          <p:cNvCxnSpPr/>
          <p:nvPr/>
        </p:nvCxnSpPr>
        <p:spPr>
          <a:xfrm flipH="1">
            <a:off x="6837875" y="2142075"/>
            <a:ext cx="8100" cy="5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34"/>
          <p:cNvSpPr txBox="1"/>
          <p:nvPr/>
        </p:nvSpPr>
        <p:spPr>
          <a:xfrm>
            <a:off x="3932700" y="2186350"/>
            <a:ext cx="89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Shuffle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697" y="3221575"/>
            <a:ext cx="4537707" cy="17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Toma de decisión</a:t>
            </a:r>
            <a:endParaRPr/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700" y="1017725"/>
            <a:ext cx="7174605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35"/>
          <p:cNvCxnSpPr/>
          <p:nvPr/>
        </p:nvCxnSpPr>
        <p:spPr>
          <a:xfrm rot="10800000">
            <a:off x="6426325" y="4339325"/>
            <a:ext cx="1005300" cy="36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35"/>
          <p:cNvSpPr txBox="1"/>
          <p:nvPr/>
        </p:nvSpPr>
        <p:spPr>
          <a:xfrm>
            <a:off x="6351900" y="4639725"/>
            <a:ext cx="279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Individuo con menor </a:t>
            </a:r>
            <a:r>
              <a:rPr lang="es" sz="13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energía</a:t>
            </a:r>
            <a:endParaRPr sz="13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3960275" y="445025"/>
            <a:ext cx="525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Energía</a:t>
            </a: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de los mejores individuos por </a:t>
            </a: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población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Dos maneras de verlo:</a:t>
            </a:r>
            <a:endParaRPr/>
          </a:p>
        </p:txBody>
      </p:sp>
      <p:sp>
        <p:nvSpPr>
          <p:cNvPr id="288" name="Google Shape;288;p36"/>
          <p:cNvSpPr txBox="1"/>
          <p:nvPr>
            <p:ph idx="1" type="body"/>
          </p:nvPr>
        </p:nvSpPr>
        <p:spPr>
          <a:xfrm>
            <a:off x="380300" y="1017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Gráficamente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6"/>
          <p:cNvSpPr txBox="1"/>
          <p:nvPr>
            <p:ph idx="2" type="body"/>
          </p:nvPr>
        </p:nvSpPr>
        <p:spPr>
          <a:xfrm>
            <a:off x="5001725" y="10177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  </a:t>
            </a:r>
            <a:r>
              <a:rPr b="1" lang="es"/>
              <a:t>Analizando los promedios de las mejores</a:t>
            </a:r>
            <a:endParaRPr b="1"/>
          </a:p>
        </p:txBody>
      </p:sp>
      <p:pic>
        <p:nvPicPr>
          <p:cNvPr id="290" name="Google Shape;2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888" y="1485900"/>
            <a:ext cx="1096634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300" y="1570575"/>
            <a:ext cx="3740151" cy="28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6"/>
          <p:cNvSpPr/>
          <p:nvPr/>
        </p:nvSpPr>
        <p:spPr>
          <a:xfrm>
            <a:off x="954625" y="1866900"/>
            <a:ext cx="2963325" cy="1836425"/>
          </a:xfrm>
          <a:custGeom>
            <a:rect b="b" l="l" r="r" t="t"/>
            <a:pathLst>
              <a:path extrusionOk="0" h="73457" w="118533">
                <a:moveTo>
                  <a:pt x="0" y="0"/>
                </a:moveTo>
                <a:cubicBezTo>
                  <a:pt x="2963" y="8043"/>
                  <a:pt x="7126" y="36407"/>
                  <a:pt x="17780" y="48260"/>
                </a:cubicBezTo>
                <a:cubicBezTo>
                  <a:pt x="28434" y="60113"/>
                  <a:pt x="47131" y="67028"/>
                  <a:pt x="63923" y="71120"/>
                </a:cubicBezTo>
                <a:cubicBezTo>
                  <a:pt x="80715" y="75212"/>
                  <a:pt x="109431" y="72531"/>
                  <a:pt x="118533" y="72813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Google Shape;293;p36"/>
          <p:cNvSpPr txBox="1"/>
          <p:nvPr/>
        </p:nvSpPr>
        <p:spPr>
          <a:xfrm>
            <a:off x="4311600" y="3221575"/>
            <a:ext cx="1517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 prod/orden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20 órdenes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1000 generaciones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Diferentes valores para temple:</a:t>
            </a:r>
            <a:endParaRPr/>
          </a:p>
        </p:txBody>
      </p:sp>
      <p:pic>
        <p:nvPicPr>
          <p:cNvPr id="299" name="Google Shape;2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900" y="1104900"/>
            <a:ext cx="2644200" cy="202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7"/>
          <p:cNvSpPr txBox="1"/>
          <p:nvPr/>
        </p:nvSpPr>
        <p:spPr>
          <a:xfrm>
            <a:off x="3558125" y="3443825"/>
            <a:ext cx="25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valor_limite_T = 2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1" name="Google Shape;30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0575" y="1198075"/>
            <a:ext cx="2475199" cy="183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7"/>
          <p:cNvSpPr txBox="1"/>
          <p:nvPr/>
        </p:nvSpPr>
        <p:spPr>
          <a:xfrm>
            <a:off x="6120725" y="3443825"/>
            <a:ext cx="25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valor_limite_T = 10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Google Shape;303;p37"/>
          <p:cNvSpPr txBox="1"/>
          <p:nvPr/>
        </p:nvSpPr>
        <p:spPr>
          <a:xfrm>
            <a:off x="687300" y="3443825"/>
            <a:ext cx="25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valor_limite_T = 0.</a:t>
            </a: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9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4" name="Google Shape;30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850" y="1151488"/>
            <a:ext cx="2446459" cy="19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 productos y 100 generaciones</a:t>
            </a:r>
            <a:r>
              <a:rPr lang="es"/>
              <a:t>:</a:t>
            </a:r>
            <a:endParaRPr/>
          </a:p>
        </p:txBody>
      </p:sp>
      <p:sp>
        <p:nvSpPr>
          <p:cNvPr id="310" name="Google Shape;310;p38"/>
          <p:cNvSpPr txBox="1"/>
          <p:nvPr/>
        </p:nvSpPr>
        <p:spPr>
          <a:xfrm>
            <a:off x="3558125" y="3443825"/>
            <a:ext cx="25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valor_limite_T = 1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p38"/>
          <p:cNvSpPr txBox="1"/>
          <p:nvPr/>
        </p:nvSpPr>
        <p:spPr>
          <a:xfrm>
            <a:off x="6120725" y="3443825"/>
            <a:ext cx="25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valor_limite_T = 10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2" name="Google Shape;312;p38"/>
          <p:cNvSpPr txBox="1"/>
          <p:nvPr/>
        </p:nvSpPr>
        <p:spPr>
          <a:xfrm>
            <a:off x="496100" y="3443825"/>
            <a:ext cx="256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valor_limite_T = 0.3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3" name="Google Shape;3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725" y="1104900"/>
            <a:ext cx="2805833" cy="21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8709" y="1170125"/>
            <a:ext cx="2640802" cy="21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70125"/>
            <a:ext cx="2660995" cy="21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 final</a:t>
            </a:r>
            <a:endParaRPr/>
          </a:p>
        </p:txBody>
      </p:sp>
      <p:pic>
        <p:nvPicPr>
          <p:cNvPr id="321" name="Google Shape;3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750" y="685925"/>
            <a:ext cx="3753625" cy="3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/>
          <p:nvPr>
            <p:ph type="title"/>
          </p:nvPr>
        </p:nvSpPr>
        <p:spPr>
          <a:xfrm>
            <a:off x="311700" y="1581750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36500" y="0"/>
            <a:ext cx="7011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3: Temple simulado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5375" y="932000"/>
            <a:ext cx="2808000" cy="12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Debemos definir: 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Estado inicial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Temperatura inicial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Coeficiente de enfriamiento</a:t>
            </a:r>
            <a:endParaRPr sz="1400"/>
          </a:p>
        </p:txBody>
      </p:sp>
      <p:sp>
        <p:nvSpPr>
          <p:cNvPr id="74" name="Google Shape;74;p16"/>
          <p:cNvSpPr txBox="1"/>
          <p:nvPr/>
        </p:nvSpPr>
        <p:spPr>
          <a:xfrm>
            <a:off x="3188325" y="932000"/>
            <a:ext cx="6040500" cy="3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accent5"/>
                </a:solidFill>
                <a:latin typeface="Alfa Slab One"/>
                <a:ea typeface="Alfa Slab One"/>
                <a:cs typeface="Alfa Slab One"/>
                <a:sym typeface="Alfa Slab One"/>
              </a:rPr>
              <a:t>Estado inicial:</a:t>
            </a: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s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El estado inicial lo generamos de manera aleatoria, definiendo en este caso 15 nodos que siempre serán adyacentes a las barreras: </a:t>
            </a:r>
            <a:b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325" y="1855608"/>
            <a:ext cx="5891175" cy="31477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6"/>
          <p:cNvCxnSpPr/>
          <p:nvPr/>
        </p:nvCxnSpPr>
        <p:spPr>
          <a:xfrm flipH="1">
            <a:off x="2853375" y="812875"/>
            <a:ext cx="6900" cy="43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6"/>
          <p:cNvCxnSpPr/>
          <p:nvPr/>
        </p:nvCxnSpPr>
        <p:spPr>
          <a:xfrm>
            <a:off x="2853375" y="826300"/>
            <a:ext cx="6299700" cy="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09200" y="98125"/>
            <a:ext cx="3213000" cy="6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910">
                <a:solidFill>
                  <a:schemeClr val="accent5"/>
                </a:solidFill>
              </a:rPr>
              <a:t>Temperatura </a:t>
            </a:r>
            <a:r>
              <a:rPr lang="es" sz="1910">
                <a:solidFill>
                  <a:schemeClr val="accent5"/>
                </a:solidFill>
              </a:rPr>
              <a:t>inicial</a:t>
            </a:r>
            <a:r>
              <a:rPr lang="es" sz="1910">
                <a:solidFill>
                  <a:schemeClr val="accent5"/>
                </a:solidFill>
              </a:rPr>
              <a:t>:</a:t>
            </a:r>
            <a:endParaRPr sz="236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62625" y="769125"/>
            <a:ext cx="8819100" cy="19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La temperatura inicial se determinó mediante prueba y error en un valor de 100. 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Con valores muy altos de temperatura se empeoraron los tiempos de ejecución y en algunos casos también la solución proporcionada.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Con valores muy bajos en ciertas </a:t>
            </a:r>
            <a:r>
              <a:rPr lang="es" sz="1500"/>
              <a:t>ocasiones</a:t>
            </a:r>
            <a:r>
              <a:rPr lang="es" sz="1500"/>
              <a:t> la solución era peor que con temperaturas ligeramente más altas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262625" y="2513950"/>
            <a:ext cx="4719600" cy="6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910">
                <a:solidFill>
                  <a:schemeClr val="accent5"/>
                </a:solidFill>
              </a:rPr>
              <a:t>Coeficiente de enfriamiento:</a:t>
            </a:r>
            <a:endParaRPr sz="2360"/>
          </a:p>
        </p:txBody>
      </p:sp>
      <p:sp>
        <p:nvSpPr>
          <p:cNvPr id="85" name="Google Shape;85;p17"/>
          <p:cNvSpPr txBox="1"/>
          <p:nvPr/>
        </p:nvSpPr>
        <p:spPr>
          <a:xfrm>
            <a:off x="376625" y="3116650"/>
            <a:ext cx="8591100" cy="16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 igual manera, el coeficiente de enfriamiento se estableció en 0.99 mediante prueba y error.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"/>
              <a:buChar char="●"/>
            </a:pPr>
            <a:r>
              <a:rPr lang="es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 valores menores, por ejemplo 0.90, se redujo la cantidad de iteraciones y aumentó el costo final de la solución proporcionada.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"/>
              <a:buChar char="●"/>
            </a:pPr>
            <a:r>
              <a:rPr lang="es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Con valores mayores, por ejemplo 0.9999, el tiempo de ejecución era significativamente más alto, no compensando la escasa mejora de la solución proporcionada.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94475" y="0"/>
            <a:ext cx="8685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Algoritmo: 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0" y="651575"/>
            <a:ext cx="9114600" cy="4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/>
              <a:t>E</a:t>
            </a:r>
            <a:r>
              <a:rPr lang="es" sz="1300"/>
              <a:t>l costo actual se define inicialmente como 0, para luego calcular su valor mediante el algoritmo de A*:</a:t>
            </a:r>
            <a:endParaRPr sz="13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6" y="1065275"/>
            <a:ext cx="4836850" cy="22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0" y="3503750"/>
            <a:ext cx="895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El costo de la mejor solución se asume inicialmente como infinito, de manera que el costo actual será tomado como el mejor en la primera iteración: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75" y="4248350"/>
            <a:ext cx="6296800" cy="4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0" y="98100"/>
            <a:ext cx="91440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Defino la temperatura actual igual a la inicial y creamos las listas de costos finales y de iteraciones para luego poder graficarlo:</a:t>
            </a:r>
            <a:endParaRPr sz="150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75" y="824825"/>
            <a:ext cx="7205516" cy="9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17550" y="2774950"/>
            <a:ext cx="88083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Como método de parada se eligió que el bucle termine cuando la temperatura actual sea menor a 1.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Luego para conseguir una solución vecina y determinar su costo, se realizó un “shuffle” a la solución actual: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275" y="3691275"/>
            <a:ext cx="7308945" cy="108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17550" y="4772100"/>
            <a:ext cx="8773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 luego calculamos su costo de igual manera que para el costo de la solución actual.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17550" y="1889950"/>
            <a:ext cx="78834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 dentro del bucle: 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275" y="2259625"/>
            <a:ext cx="4180388" cy="46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22525" y="112125"/>
            <a:ext cx="8840100" cy="4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10">
                <a:solidFill>
                  <a:schemeClr val="accent5"/>
                </a:solidFill>
              </a:rPr>
              <a:t>Delta de Energía y aceptación del nuevo vecino: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430675" y="574725"/>
            <a:ext cx="4679100" cy="24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600"/>
              <a:t>Calculamos la diferencia entre el costo del nuevo vecino y de la solución actual. </a:t>
            </a:r>
            <a:endParaRPr sz="5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5600"/>
              <a:t>Si ésta es negativa, significa que la solución encontrada es mejor que la actual, por lo tanto la tomamos.</a:t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600"/>
              <a:t>Si es positiva, la aceptamos con cierta probabilidad.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5600"/>
              <a:t>En el caso de que el costo actual que hemos conseguido sea menor que el mejor costo hasta el momento, entonces se actualizará el mismo.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8416" l="0" r="0" t="0"/>
          <a:stretch/>
        </p:blipFill>
        <p:spPr>
          <a:xfrm>
            <a:off x="262675" y="574725"/>
            <a:ext cx="4117000" cy="28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22525" y="3749875"/>
            <a:ext cx="46791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Al terminar el proceso de comparación de costos, se aplica el coeficiente de enfriamiento y se grafica: 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950" y="3083225"/>
            <a:ext cx="3544478" cy="21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106350" y="574725"/>
            <a:ext cx="89313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Por último llamamos a la función temple simulado y mostramos la mejor solución encontrada: </a:t>
            </a:r>
            <a:endParaRPr sz="1500"/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122525" y="112125"/>
            <a:ext cx="8840100" cy="4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10">
                <a:solidFill>
                  <a:schemeClr val="accent5"/>
                </a:solidFill>
              </a:rPr>
              <a:t>Llamada a la función Temple simulado: 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25" y="954825"/>
            <a:ext cx="5050425" cy="165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1293913" y="3463975"/>
            <a:ext cx="36159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 de salida obtenida por consola: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1875" y="2146725"/>
            <a:ext cx="22860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