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80CD0-4381-499C-BE77-9C64C079F347}">
  <a:tblStyle styleId="{A3E80CD0-4381-499C-BE77-9C64C079F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f38751a0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f38751a0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f3873be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f3873be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3514bc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f3514bc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f38308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f38308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f38308f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f38308f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f34017e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f34017e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f34017ed4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f34017ed4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bab58b3f899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bab58b3f899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f38751a0f_4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f38751a0f_4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f38751a0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f38751a0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f3514bc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f3514bc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f38751a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f38751a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f38751a0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f38751a0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f38751a0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f38751a0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f38751a0f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f38751a0f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f38751a0f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f38751a0f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f38751a0f_5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f38751a0f_5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f38751a0f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f38751a0f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f38751a0f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f38751a0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f38751a0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f38751a0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f38751a0f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f38751a0f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f3514bcb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f3514bc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3873b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3873b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3873be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f3873be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10" Type="http://schemas.openxmlformats.org/officeDocument/2006/relationships/image" Target="../media/image27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7231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Grupo N° 3: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Ribeiro Ignacio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Babolene Ignacio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Stella Juan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Zaragosa Quentin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Tassara Renzo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32650" y="696225"/>
            <a:ext cx="5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Dominios y solapamientos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590800" y="1819775"/>
            <a:ext cx="5157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Dominio de theta =</a:t>
            </a:r>
            <a:r>
              <a:rPr b="1"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[-pi/2,pi/2]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Dominio de velocidad = </a:t>
            </a:r>
            <a:r>
              <a:rPr b="1"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[-6,6]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Dominio de fuerza = </a:t>
            </a:r>
            <a:r>
              <a:rPr b="1"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[-80,80]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Solapamiento de theta</a:t>
            </a: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Solapamiento de velocidad= </a:t>
            </a:r>
            <a:r>
              <a:rPr b="1" lang="e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0.5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702850" y="360550"/>
            <a:ext cx="373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FAM utilizada</a:t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{A3E80CD0-4381-499C-BE77-9C64C079F347}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Vel / Pos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bloques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316650" y="25707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4728500" y="317975"/>
            <a:ext cx="2662500" cy="11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Simulacion.py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 simular()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682175" y="3541538"/>
            <a:ext cx="2929500" cy="112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Borrosificacion</a:t>
            </a: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 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fuzzyfication()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292325" y="3595175"/>
            <a:ext cx="3148500" cy="118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Desborrisificacion</a:t>
            </a: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 desfuzzyficacion()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2829225" y="1902013"/>
            <a:ext cx="2662500" cy="10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Control</a:t>
            </a:r>
            <a:r>
              <a:rPr b="1" lang="es" sz="2000"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 controlDifuso()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2" name="Google Shape;132;p24"/>
          <p:cNvCxnSpPr>
            <a:stCxn id="128" idx="2"/>
            <a:endCxn id="131" idx="0"/>
          </p:cNvCxnSpPr>
          <p:nvPr/>
        </p:nvCxnSpPr>
        <p:spPr>
          <a:xfrm flipH="1">
            <a:off x="4160450" y="1498175"/>
            <a:ext cx="18993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4"/>
          <p:cNvCxnSpPr>
            <a:stCxn id="131" idx="2"/>
            <a:endCxn id="129" idx="0"/>
          </p:cNvCxnSpPr>
          <p:nvPr/>
        </p:nvCxnSpPr>
        <p:spPr>
          <a:xfrm flipH="1">
            <a:off x="2146875" y="2978713"/>
            <a:ext cx="20136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4"/>
          <p:cNvCxnSpPr>
            <a:stCxn id="131" idx="2"/>
            <a:endCxn id="130" idx="0"/>
          </p:cNvCxnSpPr>
          <p:nvPr/>
        </p:nvCxnSpPr>
        <p:spPr>
          <a:xfrm>
            <a:off x="4160475" y="2978713"/>
            <a:ext cx="17061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680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Borrosificador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25725" y="755700"/>
            <a:ext cx="83916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El borrosificador es el primer paso en el proceso de inferencia difusa.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Facilita la transformación de datos nítidos en valores difusos.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Existen dos grupos: Borrosificador Singleton y Borrosificadores no Singleton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Para este ejercicio se utiliza uno tipo Singleton porque: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Es el más utilizado.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Suponemos sensores ideales y entradas sin imprecisiones.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25" y="2950200"/>
            <a:ext cx="3403528" cy="18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828125" y="3132300"/>
            <a:ext cx="38892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Char char="●"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Solamente se calcula la función de pertenencia del valor de entrada a cada conjunto borroso que participa de la partición.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420450" y="399425"/>
            <a:ext cx="8331900" cy="4407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103275" y="6975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Determinamos el ancho de los conjuntos borrosos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588875" y="14472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Determinamos los centros de los conjuntos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074475" y="21969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Calculamos la función de pertenencia según Singleton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555125" y="6975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Hombro derecho para NG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555125" y="21969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Triángulo para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NP, Z y PP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6555125" y="3696300"/>
            <a:ext cx="1485600" cy="749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Hombro izquierdo para PG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/>
          <p:nvPr/>
        </p:nvSpPr>
        <p:spPr>
          <a:xfrm flipH="1" rot="10800000">
            <a:off x="1796875" y="1447125"/>
            <a:ext cx="792000" cy="553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6"/>
          <p:cNvSpPr/>
          <p:nvPr/>
        </p:nvSpPr>
        <p:spPr>
          <a:xfrm flipH="1" rot="10800000">
            <a:off x="3282475" y="2196900"/>
            <a:ext cx="792000" cy="553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5784275" y="900750"/>
            <a:ext cx="771000" cy="2874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5784275" y="2403800"/>
            <a:ext cx="771000" cy="2874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5784275" y="3927450"/>
            <a:ext cx="771000" cy="2874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576" y="3141500"/>
            <a:ext cx="4036175" cy="1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72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Desborrosificador</a:t>
            </a:r>
            <a:endParaRPr sz="34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26125" y="797800"/>
            <a:ext cx="88995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La idea es </a:t>
            </a: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convertir los valores borrosos que obtuvimos anteriormente con el programa encargado de fusificar, en valores nítidos.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En este caso utilizamos el desborrosificador por media de centros, el cual toma el valor nítido del centro de cada uno de los 2 conjuntos, multiplicado por el valor de pertenencia a cada uno de aquellos conjuntos y dividido por la suma de las pertenencias.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chemeClr val="lt1"/>
                </a:highlight>
              </a:rPr>
              <a:t>Elegimos este método debido a que es muy liviano computacionalmente y sencillo.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6" y="2263425"/>
            <a:ext cx="6230004" cy="2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08050" y="85225"/>
            <a:ext cx="872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Desborrosificador</a:t>
            </a:r>
            <a:endParaRPr sz="34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471600"/>
            <a:ext cx="7734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43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243325" y="572700"/>
            <a:ext cx="8520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Esta parte del código define una función llamada ControlDifuso que toma dos argumentos, posición y velocidad. La función implementa un controlador difuso, que utiliza las funciones de fuzzificación y defuzificación, para tomar decisiones basadas en las reglas difusas que analizamos al principio y retornar en el momento que se la llame la fuerza que se debe aplicar al carrito. Para lograr esto lo que hacemos es:</a:t>
            </a:r>
            <a:endParaRPr sz="12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9"/>
          <p:cNvSpPr/>
          <p:nvPr/>
        </p:nvSpPr>
        <p:spPr>
          <a:xfrm rot="-1116487">
            <a:off x="7788776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 flipH="1" rot="1116487">
            <a:off x="6525984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-1116487">
            <a:off x="5271358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flipH="1" rot="1116487">
            <a:off x="4012196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 rot="-1116487">
            <a:off x="2762613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 flipH="1" rot="1116487">
            <a:off x="1503438" y="3339565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 rot="-1116487">
            <a:off x="174425" y="3339556"/>
            <a:ext cx="1381099" cy="7996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9"/>
          <p:cNvGrpSpPr/>
          <p:nvPr/>
        </p:nvGrpSpPr>
        <p:grpSpPr>
          <a:xfrm>
            <a:off x="1786203" y="3424031"/>
            <a:ext cx="2092748" cy="1719365"/>
            <a:chOff x="2114740" y="2543425"/>
            <a:chExt cx="1712700" cy="1230755"/>
          </a:xfrm>
        </p:grpSpPr>
        <p:sp>
          <p:nvSpPr>
            <p:cNvPr id="187" name="Google Shape;187;p29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2158993" y="3118080"/>
              <a:ext cx="1668300" cy="6561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Convertir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las variables de entrada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posición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y velocidad en valores difusos utilizando la función de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fuzzification.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4291587" y="3424031"/>
            <a:ext cx="2092748" cy="1719309"/>
            <a:chOff x="4165140" y="2543425"/>
            <a:chExt cx="1712700" cy="1230715"/>
          </a:xfrm>
        </p:grpSpPr>
        <p:sp>
          <p:nvSpPr>
            <p:cNvPr id="193" name="Google Shape;193;p29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Realizar la inferencia difusa.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9"/>
          <p:cNvGrpSpPr/>
          <p:nvPr/>
        </p:nvGrpSpPr>
        <p:grpSpPr>
          <a:xfrm>
            <a:off x="518671" y="1577399"/>
            <a:ext cx="2092748" cy="1741715"/>
            <a:chOff x="1072790" y="1221570"/>
            <a:chExt cx="1712700" cy="1246754"/>
          </a:xfrm>
        </p:grpSpPr>
        <p:sp>
          <p:nvSpPr>
            <p:cNvPr id="199" name="Google Shape;199;p29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Definir los dominios y el grado de solapamiento para las variables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posición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velocidad y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Fuerza.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9"/>
          <p:cNvGrpSpPr/>
          <p:nvPr/>
        </p:nvGrpSpPr>
        <p:grpSpPr>
          <a:xfrm>
            <a:off x="3018367" y="1577399"/>
            <a:ext cx="2092748" cy="1741715"/>
            <a:chOff x="3123140" y="1221570"/>
            <a:chExt cx="1712700" cy="1246754"/>
          </a:xfrm>
        </p:grpSpPr>
        <p:sp>
          <p:nvSpPr>
            <p:cNvPr id="205" name="Google Shape;205;p29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Definir un conjunto de reglas difusas.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>
            <a:off x="5544712" y="1577399"/>
            <a:ext cx="2092748" cy="1741715"/>
            <a:chOff x="5201245" y="1221570"/>
            <a:chExt cx="1712700" cy="1246754"/>
          </a:xfrm>
        </p:grpSpPr>
        <p:sp>
          <p:nvSpPr>
            <p:cNvPr id="211" name="Google Shape;211;p29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Realizar la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defuzzificación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que es el proceso de convertir la salida difusa de la Fuerza en un valor </a:t>
              </a: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nítido.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6796987" y="3424031"/>
            <a:ext cx="2092748" cy="1719309"/>
            <a:chOff x="6282830" y="2543425"/>
            <a:chExt cx="1712700" cy="1230715"/>
          </a:xfrm>
        </p:grpSpPr>
        <p:sp>
          <p:nvSpPr>
            <p:cNvPr id="217" name="Google Shape;217;p29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Guardar los datos.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-84875" y="125"/>
            <a:ext cx="92289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79800"/>
            <a:ext cx="4572000" cy="216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4875" y="876428"/>
            <a:ext cx="4572000" cy="4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2000" cy="24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>
            <a:off x="6823325" y="2491800"/>
            <a:ext cx="277200" cy="50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487125" y="0"/>
            <a:ext cx="84900" cy="516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-84875" y="19500"/>
            <a:ext cx="4618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s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FUNCIÓN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0" y="2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INFERENCIA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5525"/>
            <a:ext cx="9260799" cy="1599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2289161" y="2351661"/>
            <a:ext cx="2437800" cy="27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345711" y="2351661"/>
            <a:ext cx="1065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REGLAS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289161" y="2748708"/>
            <a:ext cx="11787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[(0,0),(0,1)…]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[()....]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[()....]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[()....]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[()....]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491108" y="2238896"/>
            <a:ext cx="1824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BORROSO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467858" y="2748708"/>
            <a:ext cx="10656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NG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PP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PG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2290811" y="2814705"/>
            <a:ext cx="2332200" cy="232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5" name="Google Shape;245;p31"/>
          <p:cNvCxnSpPr>
            <a:endCxn id="244" idx="2"/>
          </p:cNvCxnSpPr>
          <p:nvPr/>
        </p:nvCxnSpPr>
        <p:spPr>
          <a:xfrm>
            <a:off x="3448811" y="2832705"/>
            <a:ext cx="8100" cy="23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1"/>
          <p:cNvCxnSpPr/>
          <p:nvPr/>
        </p:nvCxnSpPr>
        <p:spPr>
          <a:xfrm>
            <a:off x="2289161" y="3236994"/>
            <a:ext cx="2328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1"/>
          <p:cNvCxnSpPr/>
          <p:nvPr/>
        </p:nvCxnSpPr>
        <p:spPr>
          <a:xfrm flipH="1" rot="10800000">
            <a:off x="2285261" y="3739090"/>
            <a:ext cx="2332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1"/>
          <p:cNvCxnSpPr/>
          <p:nvPr/>
        </p:nvCxnSpPr>
        <p:spPr>
          <a:xfrm flipH="1" rot="10800000">
            <a:off x="2289161" y="4176094"/>
            <a:ext cx="2328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 flipH="1" rot="10800000">
            <a:off x="2289150" y="4646550"/>
            <a:ext cx="23355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1"/>
          <p:cNvSpPr/>
          <p:nvPr/>
        </p:nvSpPr>
        <p:spPr>
          <a:xfrm>
            <a:off x="2285111" y="2815798"/>
            <a:ext cx="1162200" cy="23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4726950" y="3660550"/>
            <a:ext cx="1306500" cy="6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6033350" y="2351650"/>
            <a:ext cx="2437800" cy="27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6033350" y="2374775"/>
            <a:ext cx="24378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arenR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Mínimo entre: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Posición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 velocidad)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 cada regla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arenR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Máximo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los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mínimos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todas las reglas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arenR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Guardamos el valor para cada conjunto borroso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273" y="0"/>
            <a:ext cx="2825725" cy="7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3535675" y="-36150"/>
            <a:ext cx="3078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Parametros de entrada: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t_max: tiempo maximo (inicia en 0)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delta_t: incremento de tiempo en cada iteracion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theta_0: Angulo inicial (grados)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v_0: Velocidad angular inicial (radianes/s)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31314"/>
                </a:solidFill>
                <a:latin typeface="Proxima Nova"/>
                <a:ea typeface="Proxima Nova"/>
                <a:cs typeface="Proxima Nova"/>
                <a:sym typeface="Proxima Nova"/>
              </a:rPr>
              <a:t>a_0: Aceleracion angular inicial (radianes/s2)</a:t>
            </a:r>
            <a:endParaRPr sz="1100">
              <a:solidFill>
                <a:srgbClr val="13131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6" y="972000"/>
            <a:ext cx="3508250" cy="36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675" y="1318350"/>
            <a:ext cx="2032624" cy="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5676" y="2106175"/>
            <a:ext cx="8763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5676" y="2291900"/>
            <a:ext cx="1466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0725" y="3755825"/>
            <a:ext cx="6849201" cy="8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5950" y="1371600"/>
            <a:ext cx="2912725" cy="1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6794" t="0"/>
          <a:stretch/>
        </p:blipFill>
        <p:spPr>
          <a:xfrm>
            <a:off x="0" y="2621275"/>
            <a:ext cx="2961475" cy="233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74599"/>
            <a:ext cx="3108949" cy="26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0"/>
            <a:ext cx="3016700" cy="245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433625"/>
            <a:ext cx="3073575" cy="1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625" y="2364175"/>
            <a:ext cx="3073466" cy="1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8625" y="0"/>
            <a:ext cx="2961475" cy="236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5449" y="2551825"/>
            <a:ext cx="2864662" cy="22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8625" y="4861280"/>
            <a:ext cx="3108950" cy="2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3243863" y="1057475"/>
            <a:ext cx="18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D_fuerza </a:t>
            </a:r>
            <a:r>
              <a:rPr lang="es" sz="1000">
                <a:solidFill>
                  <a:srgbClr val="EBEBEB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E8BA36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00">
                <a:solidFill>
                  <a:srgbClr val="EBEBEB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1000">
                <a:solidFill>
                  <a:srgbClr val="33CC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s" sz="1000">
                <a:solidFill>
                  <a:srgbClr val="ED864A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33CC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s" sz="1000">
                <a:solidFill>
                  <a:srgbClr val="E8BA36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E8BA36"/>
              </a:solidFill>
              <a:highlight>
                <a:srgbClr val="13131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50" y="1123925"/>
            <a:ext cx="3117602" cy="26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275" y="4013150"/>
            <a:ext cx="3224475" cy="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3107200" y="4644525"/>
            <a:ext cx="21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D_fuerza </a:t>
            </a:r>
            <a:r>
              <a:rPr lang="es" sz="1000">
                <a:solidFill>
                  <a:srgbClr val="EBEBEB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E8BA36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00">
                <a:solidFill>
                  <a:srgbClr val="EBEBEB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s" sz="1000">
                <a:solidFill>
                  <a:srgbClr val="33CC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b="1" lang="es" sz="1000">
                <a:solidFill>
                  <a:srgbClr val="ED864A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" sz="1000">
                <a:solidFill>
                  <a:srgbClr val="33CCFF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lang="es" sz="1000">
                <a:solidFill>
                  <a:srgbClr val="E8BA36"/>
                </a:solidFill>
                <a:highlight>
                  <a:srgbClr val="13131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E8BA36"/>
              </a:solidFill>
              <a:highlight>
                <a:srgbClr val="13131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876" y="1239750"/>
            <a:ext cx="3357825" cy="2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1800" y="3978724"/>
            <a:ext cx="2515699" cy="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con diferentes FAM</a:t>
            </a:r>
            <a:endParaRPr/>
          </a:p>
        </p:txBody>
      </p:sp>
      <p:graphicFrame>
        <p:nvGraphicFramePr>
          <p:cNvPr id="294" name="Google Shape;294;p35"/>
          <p:cNvGraphicFramePr/>
          <p:nvPr/>
        </p:nvGraphicFramePr>
        <p:xfrm>
          <a:off x="460550" y="15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{A3E80CD0-4381-499C-BE77-9C64C079F347}</a:tableStyleId>
              </a:tblPr>
              <a:tblGrid>
                <a:gridCol w="799500"/>
                <a:gridCol w="799500"/>
                <a:gridCol w="799500"/>
                <a:gridCol w="799500"/>
                <a:gridCol w="799500"/>
                <a:gridCol w="799500"/>
              </a:tblGrid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Vel / Pos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950" y="1835313"/>
            <a:ext cx="3581651" cy="200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con diferentes FAM</a:t>
            </a:r>
            <a:endParaRPr/>
          </a:p>
        </p:txBody>
      </p:sp>
      <p:graphicFrame>
        <p:nvGraphicFramePr>
          <p:cNvPr id="301" name="Google Shape;301;p36"/>
          <p:cNvGraphicFramePr/>
          <p:nvPr/>
        </p:nvGraphicFramePr>
        <p:xfrm>
          <a:off x="460550" y="15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{A3E80CD0-4381-499C-BE77-9C64C079F347}</a:tableStyleId>
              </a:tblPr>
              <a:tblGrid>
                <a:gridCol w="799500"/>
                <a:gridCol w="799500"/>
                <a:gridCol w="799500"/>
                <a:gridCol w="799500"/>
                <a:gridCol w="799500"/>
                <a:gridCol w="799500"/>
              </a:tblGrid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Vel / Pos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</a:t>
                      </a:r>
                      <a:r>
                        <a:rPr lang="es" sz="1600"/>
                        <a:t>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</a:t>
                      </a:r>
                      <a:r>
                        <a:rPr lang="es" sz="1600"/>
                        <a:t>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2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Z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PP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00" y="1805075"/>
            <a:ext cx="3581650" cy="201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311700" y="215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00"/>
              <a:t>The End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1-2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motivación tenemos para utilizar algoritmos basados en la inferencia lógica en lugar de utilizar algoritmos de búsqueda para cualquier tipo de problema?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rgbClr val="595959"/>
                </a:solidFill>
              </a:rPr>
              <a:t>Permite implementar el razonamiento lógico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rgbClr val="595959"/>
                </a:solidFill>
              </a:rPr>
              <a:t>La conclusión deriva de la base de conocimiento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rgbClr val="595959"/>
                </a:solidFill>
              </a:rPr>
              <a:t>Son útiles para problemas con muchos caminos posibles o donde la estructura es menos clara.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686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diferencia hay entre una base de conocimientos y el ground truth?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 u="sng"/>
              <a:t>Base de Conocimiento:</a:t>
            </a:r>
            <a:r>
              <a:rPr b="1" lang="es" sz="1200"/>
              <a:t> </a:t>
            </a:r>
            <a:r>
              <a:rPr lang="es" sz="1200"/>
              <a:t>Son axiomas, reglas, relaciones, etc. que se basan en conocimientos que ya han sido incorporados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 u="sng"/>
              <a:t>Ground Truth:</a:t>
            </a:r>
            <a:r>
              <a:rPr b="1" lang="es" sz="1200"/>
              <a:t> </a:t>
            </a:r>
            <a:r>
              <a:rPr lang="es" sz="1200"/>
              <a:t>Hechos que se dan en una instancia específica del dominio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3-4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diferencia hay entre un valor inferido y un valor percibido?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 u="sng"/>
              <a:t>Valor Inferido:</a:t>
            </a:r>
            <a:r>
              <a:rPr lang="es" sz="1200"/>
              <a:t> es aquel que se deduce o calcula utilizando información disponible, pero que no está directamente proporcionado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 u="sng"/>
              <a:t>Valor percibido:</a:t>
            </a:r>
            <a:r>
              <a:rPr lang="es" sz="1200"/>
              <a:t> Son aquellos los cuales tienen valores fijos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Ejemplo: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A = 20/ x → Valor dependiente de “x”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B = 10 (si A &lt; 5) o 15 (si A &gt;=5) → Valor inferido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C = 3 → Valor percibido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valores puede tomar una oración atómica de acuerdo a la lógica proposicional? ¿Cómo se modela la frase “Los valores de A comprendidos entre 0 y 9” de acuerdo a esta sintaxis?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</a:rPr>
              <a:t>Las oraciones </a:t>
            </a:r>
            <a:r>
              <a:rPr lang="es" sz="1200">
                <a:solidFill>
                  <a:srgbClr val="595959"/>
                </a:solidFill>
              </a:rPr>
              <a:t>atómicas</a:t>
            </a:r>
            <a:r>
              <a:rPr lang="es" sz="1200">
                <a:solidFill>
                  <a:srgbClr val="595959"/>
                </a:solidFill>
              </a:rPr>
              <a:t> según la LP puede tomar valores: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s" sz="1200">
                <a:solidFill>
                  <a:srgbClr val="595959"/>
                </a:solidFill>
              </a:rPr>
              <a:t>Valores especiales Verdadero (V) y Falso (F)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s" sz="1200">
                <a:solidFill>
                  <a:srgbClr val="595959"/>
                </a:solidFill>
              </a:rPr>
              <a:t>Símbolos proposicionales que pueden ser V o F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595959"/>
                </a:solidFill>
              </a:rPr>
              <a:t>Modelado: A = </a:t>
            </a:r>
            <a:r>
              <a:rPr lang="es" sz="1200">
                <a:solidFill>
                  <a:srgbClr val="595959"/>
                </a:solidFill>
              </a:rPr>
              <a:t>Numero0 ^ </a:t>
            </a:r>
            <a:r>
              <a:rPr lang="es" sz="1200">
                <a:solidFill>
                  <a:srgbClr val="595959"/>
                </a:solidFill>
              </a:rPr>
              <a:t>Numero1 ^ Numero2 ^ Numero3 </a:t>
            </a:r>
            <a:r>
              <a:rPr lang="es" sz="1200">
                <a:solidFill>
                  <a:srgbClr val="595959"/>
                </a:solidFill>
              </a:rPr>
              <a:t>^ Numero4 ^ Numero5 ^ Numero6 ^ Numero7 ^ Numero8 ^ Numero9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5-6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algoritmos se utilizan para resolver problemas modelados con lógica proposicional?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Métodos con de tablas de verdad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Métodos de encadenamiento hacia adelante</a:t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Métodos de encadenamiento hacia atrás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valores puede tomar una oración atómica de acuerdo a la lógica de primer orden? ¿Cómo se modela la frase “Los valores de A comprendidos entre 0 y 9” de acuerdo a esta sintaxis?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La lógica de primer orden es de expresividad muy limitada, solo permite proposiciones V o F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Para modelar "Los valores de A comprendidos entre 0 y 9", se puede usar un predicado para definir un rango.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Por ejemplo, podrías definir un predicado 𝑃(𝑥) que sea verdadero cuando 𝑥 está entre 0 y 9: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200"/>
              <a:t>P</a:t>
            </a:r>
            <a:r>
              <a:rPr lang="es" sz="1200"/>
              <a:t>(</a:t>
            </a:r>
            <a:r>
              <a:rPr i="1" lang="es" sz="1200"/>
              <a:t>x</a:t>
            </a:r>
            <a:r>
              <a:rPr lang="es" sz="1200"/>
              <a:t>) = (</a:t>
            </a:r>
            <a:r>
              <a:rPr i="1" lang="es" sz="1200"/>
              <a:t>x </a:t>
            </a:r>
            <a:r>
              <a:rPr lang="es" sz="1200"/>
              <a:t>≥ 0) ∧ (</a:t>
            </a:r>
            <a:r>
              <a:rPr i="1" lang="es" sz="1200"/>
              <a:t>x </a:t>
            </a:r>
            <a:r>
              <a:rPr lang="es" sz="1200"/>
              <a:t>≤ 9).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7-8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¿Qué algoritmos se utilizan para resolver problemas modelados con lógica de primer orden?</a:t>
            </a:r>
            <a:endParaRPr b="1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Algoritmos de Unificación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Algoritmos de Métodos de búsqueda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Algoritmo de control: encadenamiento hacia atrás con búsqueda en profundidad</a:t>
            </a:r>
            <a:endParaRPr sz="12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Describa cómo los planificadores hacen uso de algoritmos de búsqueda globales para encontrar una secuencia óptima de pasos a seguir para resolver un problema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planificadores suelen considerar un conjunto de acciones permitidas, restricciones, y el estado inicial y final.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200"/>
              <a:t>Luego, aplican estos algoritmos para buscar la mejor secuencia de pasos para alcanzar el objetivo, optimizando en términos de tiempo, coste u otros criterios definidos por el problema.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Péndulo invertido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475" y="183650"/>
            <a:ext cx="5999150" cy="477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lang="es"/>
              <a:t>Condiciones”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25" y="125250"/>
            <a:ext cx="5805026" cy="46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642152"/>
            <a:ext cx="2652725" cy="12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93" y="3159218"/>
            <a:ext cx="3459820" cy="12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