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Proxima Nova"/>
      <p:regular r:id="rId53"/>
      <p:bold r:id="rId54"/>
      <p:italic r:id="rId55"/>
      <p:boldItalic r:id="rId56"/>
    </p:embeddedFont>
    <p:embeddedFont>
      <p:font typeface="Alfa Slab One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208ECA-5C18-4515-A4F3-C436382C06C6}">
  <a:tblStyle styleId="{B8208ECA-5C18-4515-A4F3-C436382C06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roximaNov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.fntdata"/><Relationship Id="rId13" Type="http://schemas.openxmlformats.org/officeDocument/2006/relationships/slide" Target="slides/slide8.xml"/><Relationship Id="rId57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e1875a82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e1875a82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e1875a82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e1875a82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e1875a82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e1875a82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1875a82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e1875a82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e1875a82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e1875a82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e1875a82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e1875a82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e1875a825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e1875a825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e1875a82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e1875a82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e1875a825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e1875a825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e1875a825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0e1875a825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9bb74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9bb74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e1875a825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e1875a825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e1875a825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e1875a825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e1875a825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e1875a82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e1875a82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e1875a82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e18446b2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e18446b2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e18446b2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e18446b2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0e18446b2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0e18446b2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e18446b2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e18446b2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e18446b2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e18446b2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e18446b2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e18446b2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e18446b2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e18446b2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e18446b2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e18446b2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e18446b2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e18446b2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e18446b2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e18446b2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e18446b2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e18446b2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e18446b2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e18446b2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19bb7439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19bb7439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19bb7439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19bb7439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19bb7439b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19bb7439b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19bb7439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19bb7439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19bb7439b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19bb7439b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1875a82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e1875a82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19bb7439b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19bb7439b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19bb743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19bb743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e1875a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e1875a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e1875a8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0e1875a8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e1875a8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0e1875a8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e1875a8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0e1875a8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0e1875a8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0e1875a8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0e1875a82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0e1875a8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e1b74b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e1b74b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e1b74b6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e1b74b6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1b74b6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1b74b6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19bb743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19bb743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e1875a82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e1875a82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41.pn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Relationship Id="rId4" Type="http://schemas.openxmlformats.org/officeDocument/2006/relationships/image" Target="../media/image38.png"/><Relationship Id="rId5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Práctico 3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Ribeiro Ignacio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Babolene </a:t>
            </a:r>
            <a:r>
              <a:rPr lang="en"/>
              <a:t>Ignacio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Stella </a:t>
            </a:r>
            <a:r>
              <a:rPr lang="en"/>
              <a:t>Juan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Zaragosa </a:t>
            </a:r>
            <a:r>
              <a:rPr lang="en"/>
              <a:t>Quentin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Tassara </a:t>
            </a:r>
            <a:r>
              <a:rPr lang="en"/>
              <a:t>Renzo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749138"/>
            <a:ext cx="28080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Predecir la probabilidad de pertenencia de un elemento de entrada a una cierta clases.</a:t>
            </a:r>
            <a:endParaRPr b="1" sz="1600"/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7037" l="8391" r="0" t="0"/>
          <a:stretch/>
        </p:blipFill>
        <p:spPr>
          <a:xfrm>
            <a:off x="4300250" y="1057275"/>
            <a:ext cx="4266925" cy="28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Lineamientos teóricos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5329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parte de la probabilidad de obtener un evento positivo, es decir, un evento que se puede predecir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3023025"/>
            <a:ext cx="28080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donde se toma el logaritmo.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150" y="2361025"/>
            <a:ext cx="6191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00" y="3409075"/>
            <a:ext cx="1888600" cy="8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219725" y="1098700"/>
            <a:ext cx="28080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función logit nos permite expresar una relación lineal entre los parámetros y los logaritmos de las probabilidades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6877" y="2300288"/>
            <a:ext cx="4779147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219725" y="2935375"/>
            <a:ext cx="33318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Ahora bien, la inversa de esta función 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9725" y="3477225"/>
            <a:ext cx="1462000" cy="6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4721" y="3702662"/>
            <a:ext cx="2164025" cy="2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425" y="1387500"/>
            <a:ext cx="4773150" cy="31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Lineamientos teóricos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501150" y="2193900"/>
            <a:ext cx="81417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¿Cuál es la ventaja de la regresión logística?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523" y="1387488"/>
            <a:ext cx="4620971" cy="30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Lineamientos teóricos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987500" y="2571750"/>
            <a:ext cx="1176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 de costo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168013" y="929700"/>
            <a:ext cx="2808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Minimización de costo por gradiente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850650" y="4413950"/>
            <a:ext cx="18153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Salida de la fn sigmoide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Lineamientos teóricos</a:t>
            </a:r>
            <a:endParaRPr/>
          </a:p>
        </p:txBody>
      </p:sp>
      <p:grpSp>
        <p:nvGrpSpPr>
          <p:cNvPr id="159" name="Google Shape;159;p27"/>
          <p:cNvGrpSpPr/>
          <p:nvPr/>
        </p:nvGrpSpPr>
        <p:grpSpPr>
          <a:xfrm>
            <a:off x="2900773" y="773449"/>
            <a:ext cx="3395527" cy="3596851"/>
            <a:chOff x="2900773" y="773449"/>
            <a:chExt cx="3395527" cy="3596851"/>
          </a:xfrm>
        </p:grpSpPr>
        <p:pic>
          <p:nvPicPr>
            <p:cNvPr id="160" name="Google Shape;16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00775" y="773449"/>
              <a:ext cx="3342451" cy="2189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7"/>
            <p:cNvPicPr preferRelativeResize="0"/>
            <p:nvPr/>
          </p:nvPicPr>
          <p:blipFill rotWithShape="1">
            <a:blip r:embed="rId4">
              <a:alphaModFix/>
            </a:blip>
            <a:srcRect b="16637" l="8792" r="0" t="7391"/>
            <a:stretch/>
          </p:blipFill>
          <p:spPr>
            <a:xfrm rot="5400000">
              <a:off x="3965138" y="2039137"/>
              <a:ext cx="1407749" cy="3254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7"/>
            <p:cNvPicPr preferRelativeResize="0"/>
            <p:nvPr/>
          </p:nvPicPr>
          <p:blipFill rotWithShape="1">
            <a:blip r:embed="rId5">
              <a:alphaModFix/>
            </a:blip>
            <a:srcRect b="10" l="0" r="92641" t="-10"/>
            <a:stretch/>
          </p:blipFill>
          <p:spPr>
            <a:xfrm>
              <a:off x="2900773" y="3549450"/>
              <a:ext cx="159250" cy="233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532900"/>
            <a:ext cx="2545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Penalizamos las predicciones </a:t>
            </a:r>
            <a:r>
              <a:rPr lang="en"/>
              <a:t>erróneas</a:t>
            </a:r>
            <a:r>
              <a:rPr lang="en"/>
              <a:t> con un costo mayor incremental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Lineamientos teóricos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1164750" y="1387488"/>
            <a:ext cx="68145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Existe una 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relación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compromiso entre el underfitting y el overfitting.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 soluciona a través de un parámetro de regularización.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 regularización es un método muy útil para manejar la colinealidad (alta correlación entre características), filtrar el ruido de los datos y, eventualmente, evitar el sobreajuste.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 concepto detrás de la regularización es introducir información adicional (sesgo) para penalizar los valores extremos de los parámetros (peso).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800" y="3298750"/>
            <a:ext cx="3792397" cy="13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501150" y="744125"/>
            <a:ext cx="81417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25" y="1499825"/>
            <a:ext cx="4667340" cy="3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1075100" y="1490875"/>
            <a:ext cx="2808000" cy="307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función train_test_split: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Mezcla el contenido del dataset.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Realiza una estratificación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 estandariza/normaliza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model_selection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</a:endParaRPr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4708325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objeto StandardScaler</a:t>
            </a:r>
            <a:r>
              <a:rPr lang="en"/>
              <a:t>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Estandariza los datos de entrenamiento y prueba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Estima el valor de media y desviación estándar para cada dimensión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Normaliza para obtener media cero y desviación estándar uno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sklearn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preprocessing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StandardScaler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304700" y="4987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Imlementación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04700" y="4987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Imlementación</a:t>
            </a: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735600" y="2885550"/>
            <a:ext cx="1442700" cy="80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X_train = 6000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X_test = 1000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2178300" y="1776950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Estandarizamos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3621000" y="2885550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Entrenamos el modelo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5063700" y="1825975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Evaluamos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31"/>
          <p:cNvCxnSpPr>
            <a:stCxn id="189" idx="3"/>
            <a:endCxn id="190" idx="1"/>
          </p:cNvCxnSpPr>
          <p:nvPr/>
        </p:nvCxnSpPr>
        <p:spPr>
          <a:xfrm flipH="1" rot="10800000">
            <a:off x="2178300" y="2179650"/>
            <a:ext cx="600" cy="1108500"/>
          </a:xfrm>
          <a:prstGeom prst="bentConnector5">
            <a:avLst>
              <a:gd fmla="val 39687500" name="adj1"/>
              <a:gd fmla="val 50005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" name="Google Shape;194;p31"/>
          <p:cNvCxnSpPr>
            <a:stCxn id="190" idx="3"/>
            <a:endCxn id="191" idx="1"/>
          </p:cNvCxnSpPr>
          <p:nvPr/>
        </p:nvCxnSpPr>
        <p:spPr>
          <a:xfrm>
            <a:off x="3621000" y="2179550"/>
            <a:ext cx="600" cy="1108500"/>
          </a:xfrm>
          <a:prstGeom prst="bentConnector5">
            <a:avLst>
              <a:gd fmla="val 39687500" name="adj1"/>
              <a:gd fmla="val 50005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" name="Google Shape;195;p31"/>
          <p:cNvCxnSpPr>
            <a:stCxn id="191" idx="3"/>
            <a:endCxn id="192" idx="1"/>
          </p:cNvCxnSpPr>
          <p:nvPr/>
        </p:nvCxnSpPr>
        <p:spPr>
          <a:xfrm flipH="1" rot="10800000">
            <a:off x="5063700" y="2228550"/>
            <a:ext cx="600" cy="1059600"/>
          </a:xfrm>
          <a:prstGeom prst="bentConnector5">
            <a:avLst>
              <a:gd fmla="val 39687500" name="adj1"/>
              <a:gd fmla="val 49999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" name="Google Shape;196;p31"/>
          <p:cNvSpPr/>
          <p:nvPr/>
        </p:nvSpPr>
        <p:spPr>
          <a:xfrm>
            <a:off x="6506400" y="2839825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Mostramos resultados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7" name="Google Shape;197;p31"/>
          <p:cNvCxnSpPr>
            <a:stCxn id="192" idx="3"/>
            <a:endCxn id="196" idx="1"/>
          </p:cNvCxnSpPr>
          <p:nvPr/>
        </p:nvCxnSpPr>
        <p:spPr>
          <a:xfrm>
            <a:off x="6506400" y="2228575"/>
            <a:ext cx="600" cy="1014000"/>
          </a:xfrm>
          <a:prstGeom prst="bentConnector5">
            <a:avLst>
              <a:gd fmla="val 39687500" name="adj1"/>
              <a:gd fmla="val 49993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39725" y="5211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Fallos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363" y="1276863"/>
            <a:ext cx="5737265" cy="35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Aciertos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0" y="1387500"/>
            <a:ext cx="5719499" cy="357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325" y="444875"/>
            <a:ext cx="5905375" cy="449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>
            <p:ph type="title"/>
          </p:nvPr>
        </p:nvSpPr>
        <p:spPr>
          <a:xfrm>
            <a:off x="262700" y="444875"/>
            <a:ext cx="188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confusión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00" y="1689150"/>
            <a:ext cx="16287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1990238"/>
            <a:ext cx="28080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Maximizar la distancia entre el hiperplano y los puntos </a:t>
            </a:r>
            <a:r>
              <a:rPr b="1" lang="en" sz="1600"/>
              <a:t>más</a:t>
            </a:r>
            <a:r>
              <a:rPr b="1" lang="en" sz="1600"/>
              <a:t> cercanos de cada clase</a:t>
            </a:r>
            <a:endParaRPr b="1" sz="1600"/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500" y="1056801"/>
            <a:ext cx="3743350" cy="35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63" y="3452545"/>
            <a:ext cx="1986875" cy="11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675" y="859250"/>
            <a:ext cx="5719500" cy="36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990238"/>
            <a:ext cx="2808000" cy="16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/>
              <a:t>Maximizar la distancia entre el hiperplano y los puntos más cercanos de cada clase</a:t>
            </a:r>
            <a:endParaRPr b="1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631800"/>
            <a:ext cx="377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cuando hay una “pequeña” no linealidad?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490875"/>
            <a:ext cx="28080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Variables de holgura </a:t>
            </a:r>
            <a:r>
              <a:rPr lang="en"/>
              <a:t>(Vapnik 1995)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Objetivo: 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Flexibilizar restricciones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Permitir la convergencia del algoritmo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950" y="1246300"/>
            <a:ext cx="5267621" cy="34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665250" y="434150"/>
            <a:ext cx="78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cuando hay una no linealidad?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475" y="1313400"/>
            <a:ext cx="5267027" cy="34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631800"/>
            <a:ext cx="3866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cuando hay una no linealidad?</a:t>
            </a:r>
            <a:endParaRPr/>
          </a:p>
        </p:txBody>
      </p:sp>
      <p:pic>
        <p:nvPicPr>
          <p:cNvPr id="256" name="Google Shape;256;p40"/>
          <p:cNvPicPr preferRelativeResize="0"/>
          <p:nvPr/>
        </p:nvPicPr>
        <p:blipFill rotWithShape="1">
          <a:blip r:embed="rId3">
            <a:alphaModFix/>
          </a:blip>
          <a:srcRect b="0" l="1390" r="0" t="0"/>
          <a:stretch/>
        </p:blipFill>
        <p:spPr>
          <a:xfrm>
            <a:off x="3423825" y="1083175"/>
            <a:ext cx="5274599" cy="3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00" y="3395975"/>
            <a:ext cx="5347324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631800"/>
            <a:ext cx="3778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cuando hay una no linealidad?</a:t>
            </a:r>
            <a:endParaRPr/>
          </a:p>
        </p:txBody>
      </p:sp>
      <p:pic>
        <p:nvPicPr>
          <p:cNvPr id="263" name="Google Shape;2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3230172"/>
            <a:ext cx="4329385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131" y="1642175"/>
            <a:ext cx="4045868" cy="263939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797100" y="181352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Radial Basis Function o Gaussian Kernel (más común)</a:t>
            </a:r>
            <a:endParaRPr b="1" sz="1500"/>
          </a:p>
        </p:txBody>
      </p:sp>
      <p:cxnSp>
        <p:nvCxnSpPr>
          <p:cNvPr id="266" name="Google Shape;266;p41"/>
          <p:cNvCxnSpPr/>
          <p:nvPr/>
        </p:nvCxnSpPr>
        <p:spPr>
          <a:xfrm>
            <a:off x="2201825" y="2470650"/>
            <a:ext cx="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526350"/>
            <a:ext cx="748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MultiCapa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Modificación</a:t>
            </a:r>
            <a:r>
              <a:rPr lang="en"/>
              <a:t> de gamma</a:t>
            </a:r>
            <a:endParaRPr/>
          </a:p>
        </p:txBody>
      </p:sp>
      <p:pic>
        <p:nvPicPr>
          <p:cNvPr id="272" name="Google Shape;272;p42"/>
          <p:cNvPicPr preferRelativeResize="0"/>
          <p:nvPr/>
        </p:nvPicPr>
        <p:blipFill rotWithShape="1">
          <a:blip r:embed="rId3">
            <a:alphaModFix/>
          </a:blip>
          <a:srcRect b="8749" l="0" r="0" t="8235"/>
          <a:stretch/>
        </p:blipFill>
        <p:spPr>
          <a:xfrm>
            <a:off x="1798073" y="1183675"/>
            <a:ext cx="5935650" cy="2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Tener en cuenta al seleccionar C o Gamma</a:t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 rotWithShape="1">
          <a:blip r:embed="rId3">
            <a:alphaModFix/>
          </a:blip>
          <a:srcRect b="0" l="1369" r="-595" t="2581"/>
          <a:stretch/>
        </p:blipFill>
        <p:spPr>
          <a:xfrm>
            <a:off x="895525" y="1693025"/>
            <a:ext cx="7352950" cy="25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Kernel = ‘linear’</a:t>
            </a:r>
            <a:endParaRPr/>
          </a:p>
        </p:txBody>
      </p:sp>
      <p:sp>
        <p:nvSpPr>
          <p:cNvPr id="284" name="Google Shape;284;p44"/>
          <p:cNvSpPr txBox="1"/>
          <p:nvPr/>
        </p:nvSpPr>
        <p:spPr>
          <a:xfrm>
            <a:off x="1282675" y="1359300"/>
            <a:ext cx="20988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 = 0.000001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 = 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 = 100000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075" y="1225435"/>
            <a:ext cx="4181475" cy="119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075" y="2511200"/>
            <a:ext cx="41814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0313" y="3814775"/>
            <a:ext cx="41910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Kernel = ‘rbf’</a:t>
            </a:r>
            <a:endParaRPr/>
          </a:p>
        </p:txBody>
      </p:sp>
      <p:sp>
        <p:nvSpPr>
          <p:cNvPr id="293" name="Google Shape;293;p45"/>
          <p:cNvSpPr txBox="1"/>
          <p:nvPr/>
        </p:nvSpPr>
        <p:spPr>
          <a:xfrm>
            <a:off x="524125" y="1359300"/>
            <a:ext cx="28575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amma = 0.000001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Gamma = 0.001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Gamma = 0.7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075" y="1178675"/>
            <a:ext cx="42957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550" y="3785272"/>
            <a:ext cx="4295775" cy="121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875" y="2461300"/>
            <a:ext cx="4186924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Comparación</a:t>
            </a:r>
            <a:endParaRPr/>
          </a:p>
        </p:txBody>
      </p:sp>
      <p:graphicFrame>
        <p:nvGraphicFramePr>
          <p:cNvPr id="302" name="Google Shape;302;p4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{B8208ECA-5C18-4515-A4F3-C436382C06C6}</a:tableStyleId>
              </a:tblPr>
              <a:tblGrid>
                <a:gridCol w="2730500"/>
                <a:gridCol w="2730500"/>
                <a:gridCol w="2730500"/>
              </a:tblGrid>
              <a:tr h="69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Regresión</a:t>
                      </a:r>
                      <a:r>
                        <a:rPr b="1" lang="en"/>
                        <a:t> logística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SVM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9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Objetivo principal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Modelar la probabilidad de pertenencia a una clase particular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Encontrar hiperplano que separe las clases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Sensibilidad a valores atípicos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Muy sensible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Poco sensible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Complejidad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Más simple. Expresa una relación lineal entre </a:t>
                      </a:r>
                      <a:r>
                        <a:rPr lang="en"/>
                        <a:t>parámetros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Más dificil. En ciertos casos, se requiere de un Kernel no lineal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/>
          <p:nvPr/>
        </p:nvSpPr>
        <p:spPr>
          <a:xfrm>
            <a:off x="735600" y="2885550"/>
            <a:ext cx="1442700" cy="80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Teoría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48"/>
          <p:cNvSpPr/>
          <p:nvPr/>
        </p:nvSpPr>
        <p:spPr>
          <a:xfrm>
            <a:off x="2178300" y="1776950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Red neuronal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48"/>
          <p:cNvSpPr/>
          <p:nvPr/>
        </p:nvSpPr>
        <p:spPr>
          <a:xfrm>
            <a:off x="3621000" y="2885550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Mejores dinosaurios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5063700" y="1825975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Algoritmo genético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6" name="Google Shape;316;p48"/>
          <p:cNvCxnSpPr>
            <a:stCxn id="312" idx="3"/>
            <a:endCxn id="313" idx="1"/>
          </p:cNvCxnSpPr>
          <p:nvPr/>
        </p:nvCxnSpPr>
        <p:spPr>
          <a:xfrm flipH="1" rot="10800000">
            <a:off x="2178300" y="2179650"/>
            <a:ext cx="600" cy="1108500"/>
          </a:xfrm>
          <a:prstGeom prst="bentConnector5">
            <a:avLst>
              <a:gd fmla="val 39687500" name="adj1"/>
              <a:gd fmla="val 50005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7" name="Google Shape;317;p48"/>
          <p:cNvCxnSpPr>
            <a:stCxn id="313" idx="3"/>
            <a:endCxn id="314" idx="1"/>
          </p:cNvCxnSpPr>
          <p:nvPr/>
        </p:nvCxnSpPr>
        <p:spPr>
          <a:xfrm>
            <a:off x="3621000" y="2179550"/>
            <a:ext cx="600" cy="1108500"/>
          </a:xfrm>
          <a:prstGeom prst="bentConnector5">
            <a:avLst>
              <a:gd fmla="val 39687500" name="adj1"/>
              <a:gd fmla="val 50005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" name="Google Shape;318;p48"/>
          <p:cNvCxnSpPr>
            <a:stCxn id="314" idx="3"/>
            <a:endCxn id="315" idx="1"/>
          </p:cNvCxnSpPr>
          <p:nvPr/>
        </p:nvCxnSpPr>
        <p:spPr>
          <a:xfrm flipH="1" rot="10800000">
            <a:off x="5063700" y="2228550"/>
            <a:ext cx="600" cy="1059600"/>
          </a:xfrm>
          <a:prstGeom prst="bentConnector5">
            <a:avLst>
              <a:gd fmla="val 39687500" name="adj1"/>
              <a:gd fmla="val 49999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9" name="Google Shape;319;p48"/>
          <p:cNvSpPr/>
          <p:nvPr/>
        </p:nvSpPr>
        <p:spPr>
          <a:xfrm>
            <a:off x="6506400" y="2839825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Siguiente generación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0" name="Google Shape;320;p48"/>
          <p:cNvCxnSpPr>
            <a:stCxn id="315" idx="3"/>
            <a:endCxn id="319" idx="1"/>
          </p:cNvCxnSpPr>
          <p:nvPr/>
        </p:nvCxnSpPr>
        <p:spPr>
          <a:xfrm>
            <a:off x="6506400" y="2228575"/>
            <a:ext cx="600" cy="1014000"/>
          </a:xfrm>
          <a:prstGeom prst="bentConnector5">
            <a:avLst>
              <a:gd fmla="val 39687500" name="adj1"/>
              <a:gd fmla="val 49993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48"/>
          <p:cNvCxnSpPr>
            <a:stCxn id="319" idx="2"/>
            <a:endCxn id="312" idx="2"/>
          </p:cNvCxnSpPr>
          <p:nvPr/>
        </p:nvCxnSpPr>
        <p:spPr>
          <a:xfrm rot="5400000">
            <a:off x="4319550" y="782425"/>
            <a:ext cx="45600" cy="5770800"/>
          </a:xfrm>
          <a:prstGeom prst="bentConnector3">
            <a:avLst>
              <a:gd fmla="val 6224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2" name="Google Shape;322;p48"/>
          <p:cNvSpPr txBox="1"/>
          <p:nvPr>
            <p:ph type="title"/>
          </p:nvPr>
        </p:nvSpPr>
        <p:spPr>
          <a:xfrm>
            <a:off x="311700" y="245175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531850" y="1403800"/>
            <a:ext cx="65277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compuesta por: 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Capa de entrada → 7 Neuronas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Capa oculta → 20 Neuronas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Capa oculta → 20 Neuronas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Capa de salida → 4 Neuronas</a:t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575" y="2876200"/>
            <a:ext cx="4086851" cy="20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9"/>
          <p:cNvSpPr txBox="1"/>
          <p:nvPr>
            <p:ph type="title"/>
          </p:nvPr>
        </p:nvSpPr>
        <p:spPr>
          <a:xfrm>
            <a:off x="217050" y="304050"/>
            <a:ext cx="8709900" cy="7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9"/>
          <p:cNvSpPr txBox="1"/>
          <p:nvPr/>
        </p:nvSpPr>
        <p:spPr>
          <a:xfrm>
            <a:off x="531850" y="822100"/>
            <a:ext cx="6263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Objetivo: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Lograr que alguno de los dinosaurios aprendan y lleguen a mínimo 1000 puntos, para lograrlo se utilizan redes neuronales en conjunto con algoritmo genético.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245175"/>
            <a:ext cx="4009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de activación: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032750"/>
            <a:ext cx="90357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Para  eso primero se </a:t>
            </a:r>
            <a:r>
              <a:rPr lang="en"/>
              <a:t>modificó</a:t>
            </a:r>
            <a:r>
              <a:rPr lang="en"/>
              <a:t> el archivo NeuralNetwork.py definiendo los atributos de la clase y sus funciones:</a:t>
            </a:r>
            <a:endParaRPr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25" y="2369888"/>
            <a:ext cx="5574175" cy="22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0425" y="2571750"/>
            <a:ext cx="2239739" cy="19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0"/>
          <p:cNvSpPr txBox="1"/>
          <p:nvPr/>
        </p:nvSpPr>
        <p:spPr>
          <a:xfrm>
            <a:off x="6938775" y="2202450"/>
            <a:ext cx="20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266825"/>
            <a:ext cx="57721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1"/>
          <p:cNvSpPr txBox="1"/>
          <p:nvPr/>
        </p:nvSpPr>
        <p:spPr>
          <a:xfrm>
            <a:off x="145175" y="266875"/>
            <a:ext cx="44529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Otras funciones de activación: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412950" y="1519825"/>
            <a:ext cx="2658300" cy="24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Genere un modelo de regresión multicapa que permite aproximar la tendencia del dataset.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775" y="695625"/>
            <a:ext cx="54102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/>
          <p:nvPr/>
        </p:nvSpPr>
        <p:spPr>
          <a:xfrm>
            <a:off x="424100" y="2957113"/>
            <a:ext cx="1442700" cy="80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Selecciono los mejores (20%)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52"/>
          <p:cNvSpPr/>
          <p:nvPr/>
        </p:nvSpPr>
        <p:spPr>
          <a:xfrm>
            <a:off x="1866800" y="1848513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Elimino los peores (30%)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52"/>
          <p:cNvSpPr/>
          <p:nvPr/>
        </p:nvSpPr>
        <p:spPr>
          <a:xfrm>
            <a:off x="3309500" y="2957113"/>
            <a:ext cx="1442700" cy="80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Función de fitness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Score/sum(Score)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52"/>
          <p:cNvSpPr/>
          <p:nvPr/>
        </p:nvSpPr>
        <p:spPr>
          <a:xfrm>
            <a:off x="4752200" y="1897550"/>
            <a:ext cx="1962000" cy="8052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Armó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una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Élite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mejores 30 individuos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históricos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4" name="Google Shape;354;p52"/>
          <p:cNvCxnSpPr>
            <a:stCxn id="350" idx="3"/>
            <a:endCxn id="351" idx="1"/>
          </p:cNvCxnSpPr>
          <p:nvPr/>
        </p:nvCxnSpPr>
        <p:spPr>
          <a:xfrm flipH="1" rot="10800000">
            <a:off x="1866800" y="2251213"/>
            <a:ext cx="600" cy="1108500"/>
          </a:xfrm>
          <a:prstGeom prst="bentConnector5">
            <a:avLst>
              <a:gd fmla="val 39687500" name="adj1"/>
              <a:gd fmla="val 50005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Google Shape;355;p52"/>
          <p:cNvCxnSpPr>
            <a:stCxn id="351" idx="3"/>
            <a:endCxn id="352" idx="1"/>
          </p:cNvCxnSpPr>
          <p:nvPr/>
        </p:nvCxnSpPr>
        <p:spPr>
          <a:xfrm>
            <a:off x="3309500" y="2251113"/>
            <a:ext cx="600" cy="1108500"/>
          </a:xfrm>
          <a:prstGeom prst="bentConnector5">
            <a:avLst>
              <a:gd fmla="val 39687500" name="adj1"/>
              <a:gd fmla="val 50005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6" name="Google Shape;356;p52"/>
          <p:cNvCxnSpPr>
            <a:stCxn id="352" idx="3"/>
            <a:endCxn id="353" idx="1"/>
          </p:cNvCxnSpPr>
          <p:nvPr/>
        </p:nvCxnSpPr>
        <p:spPr>
          <a:xfrm flipH="1" rot="10800000">
            <a:off x="4752200" y="2300113"/>
            <a:ext cx="600" cy="1059600"/>
          </a:xfrm>
          <a:prstGeom prst="bentConnector5">
            <a:avLst>
              <a:gd fmla="val 39687500" name="adj1"/>
              <a:gd fmla="val 49998" name="adj2"/>
              <a:gd fmla="val -396875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7" name="Google Shape;357;p52"/>
          <p:cNvSpPr/>
          <p:nvPr/>
        </p:nvSpPr>
        <p:spPr>
          <a:xfrm>
            <a:off x="6592550" y="3031275"/>
            <a:ext cx="1962000" cy="805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Cruce y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Mutación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(mejor 20% y población sin los peores))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8" name="Google Shape;358;p52"/>
          <p:cNvCxnSpPr>
            <a:stCxn id="353" idx="3"/>
            <a:endCxn id="357" idx="1"/>
          </p:cNvCxnSpPr>
          <p:nvPr/>
        </p:nvCxnSpPr>
        <p:spPr>
          <a:xfrm flipH="1">
            <a:off x="6592700" y="2300150"/>
            <a:ext cx="121500" cy="1133700"/>
          </a:xfrm>
          <a:prstGeom prst="bentConnector5">
            <a:avLst>
              <a:gd fmla="val -195988" name="adj1"/>
              <a:gd fmla="val 50001" name="adj2"/>
              <a:gd fmla="val 29611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9" name="Google Shape;359;p52"/>
          <p:cNvSpPr/>
          <p:nvPr/>
        </p:nvSpPr>
        <p:spPr>
          <a:xfrm>
            <a:off x="2319950" y="4109938"/>
            <a:ext cx="1442700" cy="80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Main.py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0" name="Google Shape;360;p52"/>
          <p:cNvCxnSpPr>
            <a:stCxn id="357" idx="2"/>
            <a:endCxn id="359" idx="3"/>
          </p:cNvCxnSpPr>
          <p:nvPr/>
        </p:nvCxnSpPr>
        <p:spPr>
          <a:xfrm rot="5400000">
            <a:off x="5330000" y="2269125"/>
            <a:ext cx="676200" cy="381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61" name="Google Shape;361;p52"/>
          <p:cNvCxnSpPr>
            <a:stCxn id="350" idx="2"/>
            <a:endCxn id="359" idx="1"/>
          </p:cNvCxnSpPr>
          <p:nvPr/>
        </p:nvCxnSpPr>
        <p:spPr>
          <a:xfrm flipH="1" rot="-5400000">
            <a:off x="1357550" y="3550213"/>
            <a:ext cx="750300" cy="117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350" y="0"/>
            <a:ext cx="1962150" cy="260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52"/>
          <p:cNvCxnSpPr>
            <a:endCxn id="362" idx="1"/>
          </p:cNvCxnSpPr>
          <p:nvPr/>
        </p:nvCxnSpPr>
        <p:spPr>
          <a:xfrm flipH="1" rot="10800000">
            <a:off x="5502050" y="1304925"/>
            <a:ext cx="1812300" cy="5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52"/>
          <p:cNvSpPr txBox="1"/>
          <p:nvPr>
            <p:ph type="title"/>
          </p:nvPr>
        </p:nvSpPr>
        <p:spPr>
          <a:xfrm>
            <a:off x="217050" y="145050"/>
            <a:ext cx="8709900" cy="7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2"/>
          <p:cNvSpPr/>
          <p:nvPr/>
        </p:nvSpPr>
        <p:spPr>
          <a:xfrm>
            <a:off x="5134800" y="4165000"/>
            <a:ext cx="3458100" cy="7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Retorna nueva 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población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20% mejor + Cruce y mutación + Elite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248650" y="204350"/>
            <a:ext cx="8055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4:</a:t>
            </a:r>
            <a:endParaRPr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108525" y="974150"/>
            <a:ext cx="77328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Comenzamos modificando los parámetros para la creación de nuestros ejemplos de entrenamiento:</a:t>
            </a:r>
            <a:endParaRPr sz="1620"/>
          </a:p>
        </p:txBody>
      </p:sp>
      <p:pic>
        <p:nvPicPr>
          <p:cNvPr id="377" name="Google Shape;3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0" y="1646750"/>
            <a:ext cx="8957775" cy="8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0" y="2600525"/>
            <a:ext cx="8989495" cy="7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4"/>
          <p:cNvSpPr txBox="1"/>
          <p:nvPr/>
        </p:nvSpPr>
        <p:spPr>
          <a:xfrm>
            <a:off x="45450" y="3587825"/>
            <a:ext cx="86472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Elegimos aquellos valores para tomar menos espacios en blanco y captar correctamente el movimiento del dinosaurio y posición de los obstáculos.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45375" y="77075"/>
            <a:ext cx="63456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Obtención de imágenes y Sanitización:</a:t>
            </a:r>
            <a:endParaRPr sz="2200"/>
          </a:p>
        </p:txBody>
      </p:sp>
      <p:sp>
        <p:nvSpPr>
          <p:cNvPr id="385" name="Google Shape;385;p55"/>
          <p:cNvSpPr txBox="1"/>
          <p:nvPr>
            <p:ph idx="1" type="body"/>
          </p:nvPr>
        </p:nvSpPr>
        <p:spPr>
          <a:xfrm>
            <a:off x="272325" y="797150"/>
            <a:ext cx="87351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Comenzamos a jugar manualmente eligiendo la opción “C” para que se tomen las capturas.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Luego como medidas de sanitización verificamos la cantidad de imágenes por cada clase, que éstas pertenezcan a la clase correspondiente y que no sea una imagen con fallos (por ejemplo una screenshot del menú)</a:t>
            </a:r>
            <a:endParaRPr sz="1000"/>
          </a:p>
        </p:txBody>
      </p:sp>
      <p:pic>
        <p:nvPicPr>
          <p:cNvPr id="386" name="Google Shape;3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25" y="2058325"/>
            <a:ext cx="8911099" cy="24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>
            <p:ph type="title"/>
          </p:nvPr>
        </p:nvSpPr>
        <p:spPr>
          <a:xfrm>
            <a:off x="52425" y="161175"/>
            <a:ext cx="7347600" cy="5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del modelo:</a:t>
            </a:r>
            <a:endParaRPr/>
          </a:p>
        </p:txBody>
      </p:sp>
      <p:sp>
        <p:nvSpPr>
          <p:cNvPr id="392" name="Google Shape;392;p56"/>
          <p:cNvSpPr txBox="1"/>
          <p:nvPr>
            <p:ph idx="1" type="body"/>
          </p:nvPr>
        </p:nvSpPr>
        <p:spPr>
          <a:xfrm>
            <a:off x="112100" y="832175"/>
            <a:ext cx="8209500" cy="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Carpetas donde se encuentran las imágenes y las clases: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0" y="1282373"/>
            <a:ext cx="5910951" cy="13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750" y="3183599"/>
            <a:ext cx="7400925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6"/>
          <p:cNvSpPr txBox="1"/>
          <p:nvPr/>
        </p:nvSpPr>
        <p:spPr>
          <a:xfrm>
            <a:off x="154125" y="2705675"/>
            <a:ext cx="67623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Especificamos distintos parámetros del modelo: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304700" y="4507600"/>
            <a:ext cx="81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Define el tamaño del lote, el tamaño de las imágenes y la forma de entrada para el modelo. (100, 100, 1) indica que las imágenes serán de 100x100 píxeles en escala de grises.</a:t>
            </a:r>
            <a:endParaRPr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idx="1" type="body"/>
          </p:nvPr>
        </p:nvSpPr>
        <p:spPr>
          <a:xfrm>
            <a:off x="73425" y="89375"/>
            <a:ext cx="8580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Función para Cargar y Preprocesar Imágenes: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5" y="525575"/>
            <a:ext cx="6799050" cy="14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7"/>
          <p:cNvSpPr txBox="1"/>
          <p:nvPr/>
        </p:nvSpPr>
        <p:spPr>
          <a:xfrm>
            <a:off x="138375" y="2196850"/>
            <a:ext cx="880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Luego dividimos </a:t>
            </a:r>
            <a:r>
              <a:rPr lang="en"/>
              <a:t>las imágenes en conjuntos de entrenamiento y prueba. Cada imagen se carga, se preprocesa y se guarda en el directorio correspondiente.</a:t>
            </a:r>
            <a:endParaRPr/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75" y="2998475"/>
            <a:ext cx="5010250" cy="210657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5148625" y="3377625"/>
            <a:ext cx="38262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Aquí</a:t>
            </a:r>
            <a:r>
              <a:rPr lang="en"/>
              <a:t> se generan los datos para el entrenamiento y prueba según las imágenes re escaladas, con el tamaño definido, en escala de grises y agrupadas en los batches.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143525" y="203225"/>
            <a:ext cx="5034900" cy="4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Construcción del modelo:</a:t>
            </a:r>
            <a:endParaRPr/>
          </a:p>
        </p:txBody>
      </p:sp>
      <p:pic>
        <p:nvPicPr>
          <p:cNvPr id="411" name="Google Shape;411;p58"/>
          <p:cNvPicPr preferRelativeResize="0"/>
          <p:nvPr/>
        </p:nvPicPr>
        <p:blipFill rotWithShape="1">
          <a:blip r:embed="rId3">
            <a:alphaModFix/>
          </a:blip>
          <a:srcRect b="35312" l="0" r="0" t="0"/>
          <a:stretch/>
        </p:blipFill>
        <p:spPr>
          <a:xfrm>
            <a:off x="595500" y="868663"/>
            <a:ext cx="6717676" cy="34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0" y="598813"/>
            <a:ext cx="76581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9"/>
          <p:cNvSpPr txBox="1"/>
          <p:nvPr/>
        </p:nvSpPr>
        <p:spPr>
          <a:xfrm>
            <a:off x="119125" y="105125"/>
            <a:ext cx="6965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Por último compilamos y entrenamos: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8" name="Google Shape;418;p59"/>
          <p:cNvSpPr txBox="1"/>
          <p:nvPr/>
        </p:nvSpPr>
        <p:spPr>
          <a:xfrm>
            <a:off x="0" y="2333000"/>
            <a:ext cx="82758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la clase Dinosaur especificamos el modelo guardado y también debemos cambiar el tamaño de las imágenes usadas para la predicción: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9" name="Google Shape;4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200" y="2977000"/>
            <a:ext cx="3344900" cy="3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75" y="2977000"/>
            <a:ext cx="6104225" cy="1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015600" y="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ratamiento de datos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6349" l="0" r="0" t="0"/>
          <a:stretch/>
        </p:blipFill>
        <p:spPr>
          <a:xfrm>
            <a:off x="0" y="3687400"/>
            <a:ext cx="5894300" cy="12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575" y="55912"/>
            <a:ext cx="1914125" cy="21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29825"/>
            <a:ext cx="8839202" cy="120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4" y="755696"/>
            <a:ext cx="4982269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-105675"/>
            <a:ext cx="28080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</a:t>
            </a:r>
            <a:r>
              <a:rPr lang="en"/>
              <a:t> del modelo 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475" y="818625"/>
            <a:ext cx="3948050" cy="20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744700" y="-60300"/>
            <a:ext cx="3399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</a:t>
            </a:r>
            <a:r>
              <a:rPr b="1" lang="en" sz="1100"/>
              <a:t>Solver : ’</a:t>
            </a:r>
            <a:r>
              <a:rPr lang="en" sz="1100"/>
              <a:t>sgd' se refiere al descenso de gradiente estocástico.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</a:t>
            </a:r>
            <a:r>
              <a:rPr b="1" lang="en" sz="1100"/>
              <a:t>Activation :</a:t>
            </a:r>
            <a:r>
              <a:rPr lang="en" sz="1100"/>
              <a:t> ‘</a:t>
            </a:r>
            <a:r>
              <a:rPr lang="en" sz="1100"/>
              <a:t>tanh', la función hiperbólica tan, devuelve f(x) = tanh(x).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</a:t>
            </a:r>
            <a:r>
              <a:rPr b="1" lang="en" sz="1100"/>
              <a:t>A</a:t>
            </a:r>
            <a:r>
              <a:rPr b="1" lang="en" sz="1100"/>
              <a:t>lpha</a:t>
            </a:r>
            <a:r>
              <a:rPr b="1" lang="en" sz="900"/>
              <a:t> :</a:t>
            </a:r>
            <a:r>
              <a:rPr lang="en" sz="1100"/>
              <a:t> </a:t>
            </a:r>
            <a:r>
              <a:rPr lang="en" sz="1100"/>
              <a:t>Fuerza del término de regularización L2. El término de regularización L2 se divide por el tamaño de la muestra cuando se añade a la pérdida.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</a:t>
            </a:r>
            <a:r>
              <a:rPr b="1" lang="en" sz="1100"/>
              <a:t>Learning_rate :</a:t>
            </a:r>
            <a:r>
              <a:rPr lang="en" sz="1100"/>
              <a:t> </a:t>
            </a:r>
            <a:r>
              <a:rPr lang="en" sz="1100"/>
              <a:t>‘adaptive’ mantiene la tasa de aprendizaje constante a 'learning_rate_init' mientras la pérdida de entrenamiento siga disminuyendo. Cada vez que dos ‘epochs’ consecutivas no consiguen disminuir el ‘training loss’ en al menos tol, o no consiguen aumentar la puntuación de validación en al menos tol si 'early_stopping' está activado, la tasa de aprendizaje actual se divide por 5. (tol = Tolerance for the optimization)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</a:t>
            </a:r>
            <a:r>
              <a:rPr b="1" lang="en" sz="1100"/>
              <a:t>Batch_size :</a:t>
            </a:r>
            <a:r>
              <a:rPr lang="en" sz="1100"/>
              <a:t> ’auto’ (batch_size=min(200, n_samples))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</a:t>
            </a:r>
            <a:r>
              <a:rPr b="1" lang="en" sz="1100"/>
              <a:t>Random_state :</a:t>
            </a:r>
            <a:r>
              <a:rPr lang="en" sz="1100"/>
              <a:t> Determina la generación de números aleatorios para la inicialización de pesos y sesgos, la división entrenamiento-prueba si se utiliza la parada anticipada y el muestreo por lotes cuando solver='sgd' o 'adam'.</a:t>
            </a:r>
            <a:endParaRPr sz="1100"/>
          </a:p>
        </p:txBody>
      </p:sp>
      <p:sp>
        <p:nvSpPr>
          <p:cNvPr id="91" name="Google Shape;91;p18"/>
          <p:cNvSpPr txBox="1"/>
          <p:nvPr/>
        </p:nvSpPr>
        <p:spPr>
          <a:xfrm>
            <a:off x="2096438" y="478125"/>
            <a:ext cx="2859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Tanteo y Bucle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203950" y="3108375"/>
            <a:ext cx="2859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encontrado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48875"/>
            <a:ext cx="4218659" cy="16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89950" y="207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64150" y="1179000"/>
            <a:ext cx="28596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Predicción y Original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4900"/>
            <a:ext cx="4210426" cy="318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425" y="1584900"/>
            <a:ext cx="4933576" cy="116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699600" y="3562875"/>
            <a:ext cx="3910500" cy="1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mejorar?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-normalizar los datos entre -1 y 1 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-hacer un bucle con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más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opciones de 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parámetros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90250" y="526350"/>
            <a:ext cx="6765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Logística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