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7" r:id="rId2"/>
    <p:sldId id="258" r:id="rId3"/>
    <p:sldId id="259" r:id="rId4"/>
    <p:sldId id="260" r:id="rId5"/>
  </p:sldIdLst>
  <p:sldSz cx="9144000" cy="5143500" type="screen16x9"/>
  <p:notesSz cx="6858000" cy="9144000"/>
  <p:embeddedFontLst>
    <p:embeddedFont>
      <p:font typeface="Open Sans"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45" autoAdjust="0"/>
  </p:normalViewPr>
  <p:slideViewPr>
    <p:cSldViewPr snapToGrid="0">
      <p:cViewPr varScale="1">
        <p:scale>
          <a:sx n="85" d="100"/>
          <a:sy n="85"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SELECT </a:t>
            </a:r>
            <a:r>
              <a:rPr lang="en-US" dirty="0" err="1"/>
              <a:t>g.Name</a:t>
            </a:r>
            <a:r>
              <a:rPr lang="en-US" dirty="0"/>
              <a:t>, COUNT(</a:t>
            </a:r>
            <a:r>
              <a:rPr lang="en-US" dirty="0" err="1"/>
              <a:t>t.TrackId</a:t>
            </a:r>
            <a:r>
              <a:rPr lang="en-US" dirty="0"/>
              <a:t>)</a:t>
            </a:r>
          </a:p>
          <a:p>
            <a:pPr lvl="0" rtl="0">
              <a:spcBef>
                <a:spcPts val="0"/>
              </a:spcBef>
              <a:buNone/>
            </a:pPr>
            <a:r>
              <a:rPr lang="en-US" dirty="0"/>
              <a:t>FROM Genre g</a:t>
            </a:r>
          </a:p>
          <a:p>
            <a:pPr lvl="0" rtl="0">
              <a:spcBef>
                <a:spcPts val="0"/>
              </a:spcBef>
              <a:buNone/>
            </a:pPr>
            <a:r>
              <a:rPr lang="en-US" dirty="0"/>
              <a:t>JOIN Track t</a:t>
            </a:r>
          </a:p>
          <a:p>
            <a:pPr lvl="0" rtl="0">
              <a:spcBef>
                <a:spcPts val="0"/>
              </a:spcBef>
              <a:buNone/>
            </a:pPr>
            <a:r>
              <a:rPr lang="en-US" dirty="0"/>
              <a:t>ON </a:t>
            </a:r>
            <a:r>
              <a:rPr lang="en-US" dirty="0" err="1"/>
              <a:t>g.GenreId</a:t>
            </a:r>
            <a:r>
              <a:rPr lang="en-US" dirty="0"/>
              <a:t> = </a:t>
            </a:r>
            <a:r>
              <a:rPr lang="en-US" dirty="0" err="1"/>
              <a:t>t.GenreId</a:t>
            </a:r>
            <a:endParaRPr lang="en-US" dirty="0"/>
          </a:p>
          <a:p>
            <a:pPr lvl="0" rtl="0">
              <a:spcBef>
                <a:spcPts val="0"/>
              </a:spcBef>
              <a:buNone/>
            </a:pPr>
            <a:r>
              <a:rPr lang="en-US" dirty="0"/>
              <a:t>GROUP BY 1</a:t>
            </a:r>
          </a:p>
          <a:p>
            <a:pPr lvl="0" rtl="0">
              <a:spcBef>
                <a:spcPts val="0"/>
              </a:spcBef>
              <a:buNone/>
            </a:pPr>
            <a:r>
              <a:rPr lang="en-US" dirty="0"/>
              <a:t>ORDER BY 2 DESC;</a:t>
            </a:r>
            <a:endParaRPr lang="e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GB" dirty="0"/>
              <a:t>SELECT </a:t>
            </a:r>
            <a:r>
              <a:rPr lang="en-GB" dirty="0" err="1"/>
              <a:t>al.Title</a:t>
            </a:r>
            <a:r>
              <a:rPr lang="en-GB" dirty="0"/>
              <a:t> Album, </a:t>
            </a:r>
            <a:r>
              <a:rPr lang="en-GB" dirty="0" err="1"/>
              <a:t>ar.Name</a:t>
            </a:r>
            <a:r>
              <a:rPr lang="en-GB" dirty="0"/>
              <a:t> Artist, SUM(</a:t>
            </a:r>
            <a:r>
              <a:rPr lang="en-GB" dirty="0" err="1"/>
              <a:t>il.UnitPrice</a:t>
            </a:r>
            <a:r>
              <a:rPr lang="en-GB" dirty="0"/>
              <a:t>*</a:t>
            </a:r>
            <a:r>
              <a:rPr lang="en-GB" dirty="0" err="1"/>
              <a:t>il.Quantity</a:t>
            </a:r>
            <a:r>
              <a:rPr lang="en-GB" dirty="0"/>
              <a:t>) </a:t>
            </a:r>
            <a:r>
              <a:rPr lang="en-GB" dirty="0" err="1"/>
              <a:t>AmountSpent</a:t>
            </a:r>
            <a:endParaRPr lang="en-GB" dirty="0"/>
          </a:p>
          <a:p>
            <a:pPr lvl="0" rtl="0">
              <a:spcBef>
                <a:spcPts val="0"/>
              </a:spcBef>
              <a:buNone/>
            </a:pPr>
            <a:r>
              <a:rPr lang="en-GB" dirty="0"/>
              <a:t>FROM Artist </a:t>
            </a:r>
            <a:r>
              <a:rPr lang="en-GB" dirty="0" err="1"/>
              <a:t>ar</a:t>
            </a:r>
            <a:endParaRPr lang="en-GB" dirty="0"/>
          </a:p>
          <a:p>
            <a:pPr lvl="0" rtl="0">
              <a:spcBef>
                <a:spcPts val="0"/>
              </a:spcBef>
              <a:buNone/>
            </a:pPr>
            <a:r>
              <a:rPr lang="en-GB" dirty="0"/>
              <a:t>JOIN Album al</a:t>
            </a:r>
          </a:p>
          <a:p>
            <a:pPr lvl="0" rtl="0">
              <a:spcBef>
                <a:spcPts val="0"/>
              </a:spcBef>
              <a:buNone/>
            </a:pPr>
            <a:r>
              <a:rPr lang="en-GB" dirty="0"/>
              <a:t>ON </a:t>
            </a:r>
            <a:r>
              <a:rPr lang="en-GB" dirty="0" err="1"/>
              <a:t>ar.ArtistId</a:t>
            </a:r>
            <a:r>
              <a:rPr lang="en-GB" dirty="0"/>
              <a:t> = </a:t>
            </a:r>
            <a:r>
              <a:rPr lang="en-GB" dirty="0" err="1"/>
              <a:t>al.ArtistId</a:t>
            </a:r>
            <a:endParaRPr lang="en-GB" dirty="0"/>
          </a:p>
          <a:p>
            <a:pPr lvl="0" rtl="0">
              <a:spcBef>
                <a:spcPts val="0"/>
              </a:spcBef>
              <a:buNone/>
            </a:pPr>
            <a:r>
              <a:rPr lang="en-GB" dirty="0"/>
              <a:t>JOIN Track t</a:t>
            </a:r>
          </a:p>
          <a:p>
            <a:pPr lvl="0" rtl="0">
              <a:spcBef>
                <a:spcPts val="0"/>
              </a:spcBef>
              <a:buNone/>
            </a:pPr>
            <a:r>
              <a:rPr lang="en-GB" dirty="0"/>
              <a:t>ON </a:t>
            </a:r>
            <a:r>
              <a:rPr lang="en-GB" dirty="0" err="1"/>
              <a:t>al.AlbumId</a:t>
            </a:r>
            <a:r>
              <a:rPr lang="en-GB" dirty="0"/>
              <a:t> = </a:t>
            </a:r>
            <a:r>
              <a:rPr lang="en-GB" dirty="0" err="1"/>
              <a:t>t.AlbumId</a:t>
            </a:r>
            <a:endParaRPr lang="en-GB" dirty="0"/>
          </a:p>
          <a:p>
            <a:pPr lvl="0" rtl="0">
              <a:spcBef>
                <a:spcPts val="0"/>
              </a:spcBef>
              <a:buNone/>
            </a:pPr>
            <a:r>
              <a:rPr lang="en-GB" dirty="0"/>
              <a:t>JOIN </a:t>
            </a:r>
            <a:r>
              <a:rPr lang="en-GB" dirty="0" err="1"/>
              <a:t>InvoiceLine</a:t>
            </a:r>
            <a:r>
              <a:rPr lang="en-GB" dirty="0"/>
              <a:t> </a:t>
            </a:r>
            <a:r>
              <a:rPr lang="en-GB" dirty="0" err="1"/>
              <a:t>il</a:t>
            </a:r>
            <a:endParaRPr lang="en-GB" dirty="0"/>
          </a:p>
          <a:p>
            <a:pPr lvl="0" rtl="0">
              <a:spcBef>
                <a:spcPts val="0"/>
              </a:spcBef>
              <a:buNone/>
            </a:pPr>
            <a:r>
              <a:rPr lang="en-GB" dirty="0"/>
              <a:t>ON </a:t>
            </a:r>
            <a:r>
              <a:rPr lang="en-GB" dirty="0" err="1"/>
              <a:t>t.TrackID</a:t>
            </a:r>
            <a:r>
              <a:rPr lang="en-GB" dirty="0"/>
              <a:t> = </a:t>
            </a:r>
            <a:r>
              <a:rPr lang="en-GB" dirty="0" err="1"/>
              <a:t>il.TrackId</a:t>
            </a:r>
            <a:endParaRPr lang="en-GB" dirty="0"/>
          </a:p>
          <a:p>
            <a:pPr lvl="0" rtl="0">
              <a:spcBef>
                <a:spcPts val="0"/>
              </a:spcBef>
              <a:buNone/>
            </a:pPr>
            <a:r>
              <a:rPr lang="en-GB" dirty="0"/>
              <a:t>JOIN Genre g</a:t>
            </a:r>
          </a:p>
          <a:p>
            <a:pPr lvl="0" rtl="0">
              <a:spcBef>
                <a:spcPts val="0"/>
              </a:spcBef>
              <a:buNone/>
            </a:pPr>
            <a:r>
              <a:rPr lang="en-GB" dirty="0"/>
              <a:t>ON </a:t>
            </a:r>
            <a:r>
              <a:rPr lang="en-GB" dirty="0" err="1"/>
              <a:t>t.GenreID</a:t>
            </a:r>
            <a:r>
              <a:rPr lang="en-GB" dirty="0"/>
              <a:t> = </a:t>
            </a:r>
            <a:r>
              <a:rPr lang="en-GB" dirty="0" err="1"/>
              <a:t>g.GenreId</a:t>
            </a:r>
            <a:endParaRPr lang="en-GB" dirty="0"/>
          </a:p>
          <a:p>
            <a:pPr lvl="0" rtl="0">
              <a:spcBef>
                <a:spcPts val="0"/>
              </a:spcBef>
              <a:buNone/>
            </a:pPr>
            <a:r>
              <a:rPr lang="en-GB" dirty="0"/>
              <a:t>WHERE </a:t>
            </a:r>
            <a:r>
              <a:rPr lang="en-GB" dirty="0" err="1"/>
              <a:t>g.Name</a:t>
            </a:r>
            <a:r>
              <a:rPr lang="en-GB" dirty="0"/>
              <a:t> = 'Rock'</a:t>
            </a:r>
          </a:p>
          <a:p>
            <a:pPr lvl="0" rtl="0">
              <a:spcBef>
                <a:spcPts val="0"/>
              </a:spcBef>
              <a:buNone/>
            </a:pPr>
            <a:r>
              <a:rPr lang="en-GB" dirty="0"/>
              <a:t>GROUP BY 1, 2</a:t>
            </a:r>
          </a:p>
          <a:p>
            <a:pPr lvl="0" rtl="0">
              <a:spcBef>
                <a:spcPts val="0"/>
              </a:spcBef>
              <a:buNone/>
            </a:pPr>
            <a:r>
              <a:rPr lang="en-GB" dirty="0"/>
              <a:t>ORDER BY 3 DESC</a:t>
            </a:r>
          </a:p>
          <a:p>
            <a:pPr lvl="0" rtl="0">
              <a:spcBef>
                <a:spcPts val="0"/>
              </a:spcBef>
              <a:buNone/>
            </a:pPr>
            <a:r>
              <a:rPr lang="en-GB" dirty="0"/>
              <a:t>LIMIT 10;</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GB" dirty="0"/>
              <a:t>SELECT </a:t>
            </a:r>
            <a:r>
              <a:rPr lang="en-GB" dirty="0" err="1"/>
              <a:t>al.Title</a:t>
            </a:r>
            <a:r>
              <a:rPr lang="en-GB" dirty="0"/>
              <a:t> Album, </a:t>
            </a:r>
            <a:r>
              <a:rPr lang="en-GB" dirty="0" err="1"/>
              <a:t>ar.Name</a:t>
            </a:r>
            <a:r>
              <a:rPr lang="en-GB" dirty="0"/>
              <a:t> Artist, SUM(</a:t>
            </a:r>
            <a:r>
              <a:rPr lang="en-GB" dirty="0" err="1"/>
              <a:t>t.milliseconds</a:t>
            </a:r>
            <a:r>
              <a:rPr lang="en-GB" dirty="0"/>
              <a:t>/1000/60) Minutes,</a:t>
            </a:r>
          </a:p>
          <a:p>
            <a:pPr lvl="0" rtl="0">
              <a:spcBef>
                <a:spcPts val="0"/>
              </a:spcBef>
              <a:buNone/>
            </a:pPr>
            <a:r>
              <a:rPr lang="en-GB" dirty="0"/>
              <a:t>	CASE WHEN SUM(</a:t>
            </a:r>
            <a:r>
              <a:rPr lang="en-GB" dirty="0" err="1"/>
              <a:t>t.milliseconds</a:t>
            </a:r>
            <a:r>
              <a:rPr lang="en-GB" dirty="0"/>
              <a:t>/1000/60) &gt; 70 THEN 'Long'</a:t>
            </a:r>
          </a:p>
          <a:p>
            <a:pPr lvl="0" rtl="0">
              <a:spcBef>
                <a:spcPts val="0"/>
              </a:spcBef>
              <a:buNone/>
            </a:pPr>
            <a:r>
              <a:rPr lang="en-GB" dirty="0"/>
              <a:t>	WHEN SUM(</a:t>
            </a:r>
            <a:r>
              <a:rPr lang="en-GB" dirty="0" err="1"/>
              <a:t>t.milliseconds</a:t>
            </a:r>
            <a:r>
              <a:rPr lang="en-GB" dirty="0"/>
              <a:t>/1000/60) &gt; 40 THEN 'Normal'</a:t>
            </a:r>
          </a:p>
          <a:p>
            <a:pPr lvl="0" rtl="0">
              <a:spcBef>
                <a:spcPts val="0"/>
              </a:spcBef>
              <a:buNone/>
            </a:pPr>
            <a:r>
              <a:rPr lang="en-GB" dirty="0"/>
              <a:t>	ELSE 'Short' END AS Length</a:t>
            </a:r>
          </a:p>
          <a:p>
            <a:pPr lvl="0" rtl="0">
              <a:spcBef>
                <a:spcPts val="0"/>
              </a:spcBef>
              <a:buNone/>
            </a:pPr>
            <a:r>
              <a:rPr lang="en-GB" dirty="0"/>
              <a:t>FROM Album al</a:t>
            </a:r>
          </a:p>
          <a:p>
            <a:pPr lvl="0" rtl="0">
              <a:spcBef>
                <a:spcPts val="0"/>
              </a:spcBef>
              <a:buNone/>
            </a:pPr>
            <a:r>
              <a:rPr lang="en-GB" dirty="0"/>
              <a:t>JOIN Track t</a:t>
            </a:r>
          </a:p>
          <a:p>
            <a:pPr lvl="0" rtl="0">
              <a:spcBef>
                <a:spcPts val="0"/>
              </a:spcBef>
              <a:buNone/>
            </a:pPr>
            <a:r>
              <a:rPr lang="en-GB" dirty="0"/>
              <a:t>ON </a:t>
            </a:r>
            <a:r>
              <a:rPr lang="en-GB" dirty="0" err="1"/>
              <a:t>al.AlbumId</a:t>
            </a:r>
            <a:r>
              <a:rPr lang="en-GB" dirty="0"/>
              <a:t> = </a:t>
            </a:r>
            <a:r>
              <a:rPr lang="en-GB" dirty="0" err="1"/>
              <a:t>t.AlbumId</a:t>
            </a:r>
            <a:endParaRPr lang="en-GB" dirty="0"/>
          </a:p>
          <a:p>
            <a:pPr lvl="0" rtl="0">
              <a:spcBef>
                <a:spcPts val="0"/>
              </a:spcBef>
              <a:buNone/>
            </a:pPr>
            <a:r>
              <a:rPr lang="en-GB" dirty="0"/>
              <a:t>JOIN Genre g</a:t>
            </a:r>
          </a:p>
          <a:p>
            <a:pPr lvl="0" rtl="0">
              <a:spcBef>
                <a:spcPts val="0"/>
              </a:spcBef>
              <a:buNone/>
            </a:pPr>
            <a:r>
              <a:rPr lang="en-GB" dirty="0"/>
              <a:t>ON </a:t>
            </a:r>
            <a:r>
              <a:rPr lang="en-GB" dirty="0" err="1"/>
              <a:t>t.GenreId</a:t>
            </a:r>
            <a:r>
              <a:rPr lang="en-GB" dirty="0"/>
              <a:t> = </a:t>
            </a:r>
            <a:r>
              <a:rPr lang="en-GB" dirty="0" err="1"/>
              <a:t>g.GenreId</a:t>
            </a:r>
            <a:endParaRPr lang="en-GB" dirty="0"/>
          </a:p>
          <a:p>
            <a:pPr lvl="0" rtl="0">
              <a:spcBef>
                <a:spcPts val="0"/>
              </a:spcBef>
              <a:buNone/>
            </a:pPr>
            <a:r>
              <a:rPr lang="en-GB" dirty="0"/>
              <a:t>JOIN Artist </a:t>
            </a:r>
            <a:r>
              <a:rPr lang="en-GB" dirty="0" err="1"/>
              <a:t>ar</a:t>
            </a:r>
            <a:endParaRPr lang="en-GB" dirty="0"/>
          </a:p>
          <a:p>
            <a:pPr lvl="0" rtl="0">
              <a:spcBef>
                <a:spcPts val="0"/>
              </a:spcBef>
              <a:buNone/>
            </a:pPr>
            <a:r>
              <a:rPr lang="en-GB" dirty="0"/>
              <a:t>ON </a:t>
            </a:r>
            <a:r>
              <a:rPr lang="en-GB" dirty="0" err="1"/>
              <a:t>al.ArtistId</a:t>
            </a:r>
            <a:r>
              <a:rPr lang="en-GB" dirty="0"/>
              <a:t> = </a:t>
            </a:r>
            <a:r>
              <a:rPr lang="en-GB" dirty="0" err="1"/>
              <a:t>ar.ArtistId</a:t>
            </a:r>
            <a:endParaRPr lang="en-GB" dirty="0"/>
          </a:p>
          <a:p>
            <a:pPr lvl="0" rtl="0">
              <a:spcBef>
                <a:spcPts val="0"/>
              </a:spcBef>
              <a:buNone/>
            </a:pPr>
            <a:r>
              <a:rPr lang="en-GB" dirty="0"/>
              <a:t>WHERE </a:t>
            </a:r>
            <a:r>
              <a:rPr lang="en-GB" dirty="0" err="1"/>
              <a:t>g.Name</a:t>
            </a:r>
            <a:r>
              <a:rPr lang="en-GB" dirty="0"/>
              <a:t> = 'Rock'</a:t>
            </a:r>
          </a:p>
          <a:p>
            <a:pPr lvl="0" rtl="0">
              <a:spcBef>
                <a:spcPts val="0"/>
              </a:spcBef>
              <a:buNone/>
            </a:pPr>
            <a:r>
              <a:rPr lang="en-GB" dirty="0"/>
              <a:t>GROUP BY 1</a:t>
            </a:r>
          </a:p>
          <a:p>
            <a:pPr lvl="0" rtl="0">
              <a:spcBef>
                <a:spcPts val="0"/>
              </a:spcBef>
              <a:buNone/>
            </a:pPr>
            <a:r>
              <a:rPr lang="en-GB" dirty="0"/>
              <a:t>ORDER BY 3 DESC</a:t>
            </a:r>
            <a:endParaRPr lang="e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GB" dirty="0"/>
              <a:t>SELECT sub1.Year, Rock, Latin, Metal, </a:t>
            </a:r>
            <a:r>
              <a:rPr lang="en-GB" dirty="0" err="1"/>
              <a:t>AlternativePunk</a:t>
            </a:r>
            <a:r>
              <a:rPr lang="en-GB" dirty="0"/>
              <a:t>, Jazz</a:t>
            </a:r>
          </a:p>
          <a:p>
            <a:pPr lvl="0" rtl="0">
              <a:spcBef>
                <a:spcPts val="0"/>
              </a:spcBef>
              <a:buNone/>
            </a:pPr>
            <a:r>
              <a:rPr lang="en-GB" dirty="0"/>
              <a:t>FROM(SELECT STRFTIME('%Y', </a:t>
            </a:r>
            <a:r>
              <a:rPr lang="en-GB" dirty="0" err="1"/>
              <a:t>i.InvoiceDate</a:t>
            </a:r>
            <a:r>
              <a:rPr lang="en-GB" dirty="0"/>
              <a:t>) Year, COUNT(</a:t>
            </a:r>
            <a:r>
              <a:rPr lang="en-GB" dirty="0" err="1"/>
              <a:t>il.InvoiceLineId</a:t>
            </a:r>
            <a:r>
              <a:rPr lang="en-GB" dirty="0"/>
              <a:t>) Rock, NULL, NULL, NULL, NULL</a:t>
            </a:r>
          </a:p>
          <a:p>
            <a:pPr lvl="0" rtl="0">
              <a:spcBef>
                <a:spcPts val="0"/>
              </a:spcBef>
              <a:buNone/>
            </a:pPr>
            <a:r>
              <a:rPr lang="en-GB" dirty="0"/>
              <a:t>	FROM Invoice </a:t>
            </a:r>
            <a:r>
              <a:rPr lang="en-GB" dirty="0" err="1"/>
              <a:t>i</a:t>
            </a:r>
            <a:endParaRPr lang="en-GB" dirty="0"/>
          </a:p>
          <a:p>
            <a:pPr lvl="0" rtl="0">
              <a:spcBef>
                <a:spcPts val="0"/>
              </a:spcBef>
              <a:buNone/>
            </a:pPr>
            <a:r>
              <a:rPr lang="en-GB" dirty="0"/>
              <a:t>	JOIN </a:t>
            </a:r>
            <a:r>
              <a:rPr lang="en-GB" dirty="0" err="1"/>
              <a:t>InvoiceLine</a:t>
            </a:r>
            <a:r>
              <a:rPr lang="en-GB" dirty="0"/>
              <a:t> </a:t>
            </a:r>
            <a:r>
              <a:rPr lang="en-GB" dirty="0" err="1"/>
              <a:t>il</a:t>
            </a:r>
            <a:endParaRPr lang="en-GB" dirty="0"/>
          </a:p>
          <a:p>
            <a:pPr lvl="0" rtl="0">
              <a:spcBef>
                <a:spcPts val="0"/>
              </a:spcBef>
              <a:buNone/>
            </a:pPr>
            <a:r>
              <a:rPr lang="en-GB" dirty="0"/>
              <a:t>	ON </a:t>
            </a:r>
            <a:r>
              <a:rPr lang="en-GB" dirty="0" err="1"/>
              <a:t>i.InvoiceId</a:t>
            </a:r>
            <a:r>
              <a:rPr lang="en-GB" dirty="0"/>
              <a:t> = </a:t>
            </a:r>
            <a:r>
              <a:rPr lang="en-GB" dirty="0" err="1"/>
              <a:t>il.InvoiceId</a:t>
            </a:r>
            <a:endParaRPr lang="en-GB" dirty="0"/>
          </a:p>
          <a:p>
            <a:pPr lvl="0" rtl="0">
              <a:spcBef>
                <a:spcPts val="0"/>
              </a:spcBef>
              <a:buNone/>
            </a:pPr>
            <a:r>
              <a:rPr lang="en-GB" dirty="0"/>
              <a:t>	JOIN Track t</a:t>
            </a:r>
          </a:p>
          <a:p>
            <a:pPr lvl="0" rtl="0">
              <a:spcBef>
                <a:spcPts val="0"/>
              </a:spcBef>
              <a:buNone/>
            </a:pPr>
            <a:r>
              <a:rPr lang="en-GB" dirty="0"/>
              <a:t>	ON </a:t>
            </a:r>
            <a:r>
              <a:rPr lang="en-GB" dirty="0" err="1"/>
              <a:t>il.TrackId</a:t>
            </a:r>
            <a:r>
              <a:rPr lang="en-GB" dirty="0"/>
              <a:t> = </a:t>
            </a:r>
            <a:r>
              <a:rPr lang="en-GB" dirty="0" err="1"/>
              <a:t>t.TrackId</a:t>
            </a:r>
            <a:endParaRPr lang="en-GB" dirty="0"/>
          </a:p>
          <a:p>
            <a:pPr lvl="0" rtl="0">
              <a:spcBef>
                <a:spcPts val="0"/>
              </a:spcBef>
              <a:buNone/>
            </a:pPr>
            <a:r>
              <a:rPr lang="en-GB" dirty="0"/>
              <a:t>	JOIN Genre g</a:t>
            </a:r>
          </a:p>
          <a:p>
            <a:pPr lvl="0" rtl="0">
              <a:spcBef>
                <a:spcPts val="0"/>
              </a:spcBef>
              <a:buNone/>
            </a:pPr>
            <a:r>
              <a:rPr lang="en-GB" dirty="0"/>
              <a:t>	ON </a:t>
            </a:r>
            <a:r>
              <a:rPr lang="en-GB" dirty="0" err="1"/>
              <a:t>g.GenreId</a:t>
            </a:r>
            <a:r>
              <a:rPr lang="en-GB" dirty="0"/>
              <a:t> = </a:t>
            </a:r>
            <a:r>
              <a:rPr lang="en-GB" dirty="0" err="1"/>
              <a:t>t.GenreId</a:t>
            </a:r>
            <a:endParaRPr lang="en-GB" dirty="0"/>
          </a:p>
          <a:p>
            <a:pPr lvl="0" rtl="0">
              <a:spcBef>
                <a:spcPts val="0"/>
              </a:spcBef>
              <a:buNone/>
            </a:pPr>
            <a:r>
              <a:rPr lang="en-GB" dirty="0"/>
              <a:t>	WHERE </a:t>
            </a:r>
            <a:r>
              <a:rPr lang="en-GB" dirty="0" err="1"/>
              <a:t>g.Name</a:t>
            </a:r>
            <a:r>
              <a:rPr lang="en-GB" dirty="0"/>
              <a:t> = 'Rock'</a:t>
            </a:r>
          </a:p>
          <a:p>
            <a:pPr lvl="0" rtl="0">
              <a:spcBef>
                <a:spcPts val="0"/>
              </a:spcBef>
              <a:buNone/>
            </a:pPr>
            <a:r>
              <a:rPr lang="en-GB" dirty="0"/>
              <a:t>	GROUP BY 1) as sub1</a:t>
            </a:r>
          </a:p>
          <a:p>
            <a:pPr lvl="0" rtl="0">
              <a:spcBef>
                <a:spcPts val="0"/>
              </a:spcBef>
              <a:buNone/>
            </a:pPr>
            <a:r>
              <a:rPr lang="en-GB" dirty="0"/>
              <a:t>JOIN(SELECT STRFTIME('%Y', </a:t>
            </a:r>
            <a:r>
              <a:rPr lang="en-GB" dirty="0" err="1"/>
              <a:t>i.InvoiceDate</a:t>
            </a:r>
            <a:r>
              <a:rPr lang="en-GB" dirty="0"/>
              <a:t>) Year, NULL, COUNT(</a:t>
            </a:r>
            <a:r>
              <a:rPr lang="en-GB" dirty="0" err="1"/>
              <a:t>il.InvoiceLineId</a:t>
            </a:r>
            <a:r>
              <a:rPr lang="en-GB" dirty="0"/>
              <a:t>) Latin, NULL, NULL, NULL</a:t>
            </a:r>
          </a:p>
          <a:p>
            <a:pPr lvl="0" rtl="0">
              <a:spcBef>
                <a:spcPts val="0"/>
              </a:spcBef>
              <a:buNone/>
            </a:pPr>
            <a:r>
              <a:rPr lang="en-GB" dirty="0"/>
              <a:t>	FROM Invoice </a:t>
            </a:r>
            <a:r>
              <a:rPr lang="en-GB" dirty="0" err="1"/>
              <a:t>i</a:t>
            </a:r>
            <a:endParaRPr lang="en-GB" dirty="0"/>
          </a:p>
          <a:p>
            <a:pPr lvl="0" rtl="0">
              <a:spcBef>
                <a:spcPts val="0"/>
              </a:spcBef>
              <a:buNone/>
            </a:pPr>
            <a:r>
              <a:rPr lang="en-GB" dirty="0"/>
              <a:t>	JOIN </a:t>
            </a:r>
            <a:r>
              <a:rPr lang="en-GB" dirty="0" err="1"/>
              <a:t>InvoiceLine</a:t>
            </a:r>
            <a:r>
              <a:rPr lang="en-GB" dirty="0"/>
              <a:t> </a:t>
            </a:r>
            <a:r>
              <a:rPr lang="en-GB" dirty="0" err="1"/>
              <a:t>il</a:t>
            </a:r>
            <a:endParaRPr lang="en-GB" dirty="0"/>
          </a:p>
          <a:p>
            <a:pPr lvl="0" rtl="0">
              <a:spcBef>
                <a:spcPts val="0"/>
              </a:spcBef>
              <a:buNone/>
            </a:pPr>
            <a:r>
              <a:rPr lang="en-GB" dirty="0"/>
              <a:t>	ON </a:t>
            </a:r>
            <a:r>
              <a:rPr lang="en-GB" dirty="0" err="1"/>
              <a:t>i.InvoiceId</a:t>
            </a:r>
            <a:r>
              <a:rPr lang="en-GB" dirty="0"/>
              <a:t> = </a:t>
            </a:r>
            <a:r>
              <a:rPr lang="en-GB" dirty="0" err="1"/>
              <a:t>il.InvoiceId</a:t>
            </a:r>
            <a:endParaRPr lang="en-GB" dirty="0"/>
          </a:p>
          <a:p>
            <a:pPr lvl="0" rtl="0">
              <a:spcBef>
                <a:spcPts val="0"/>
              </a:spcBef>
              <a:buNone/>
            </a:pPr>
            <a:r>
              <a:rPr lang="en-GB" dirty="0"/>
              <a:t>	JOIN Track t</a:t>
            </a:r>
          </a:p>
          <a:p>
            <a:pPr lvl="0" rtl="0">
              <a:spcBef>
                <a:spcPts val="0"/>
              </a:spcBef>
              <a:buNone/>
            </a:pPr>
            <a:r>
              <a:rPr lang="en-GB" dirty="0"/>
              <a:t>	ON </a:t>
            </a:r>
            <a:r>
              <a:rPr lang="en-GB" dirty="0" err="1"/>
              <a:t>il.TrackId</a:t>
            </a:r>
            <a:r>
              <a:rPr lang="en-GB" dirty="0"/>
              <a:t> = </a:t>
            </a:r>
            <a:r>
              <a:rPr lang="en-GB" dirty="0" err="1"/>
              <a:t>t.TrackId</a:t>
            </a:r>
            <a:endParaRPr lang="en-GB" dirty="0"/>
          </a:p>
          <a:p>
            <a:pPr lvl="0" rtl="0">
              <a:spcBef>
                <a:spcPts val="0"/>
              </a:spcBef>
              <a:buNone/>
            </a:pPr>
            <a:r>
              <a:rPr lang="en-GB" dirty="0"/>
              <a:t>	JOIN Genre g</a:t>
            </a:r>
          </a:p>
          <a:p>
            <a:pPr lvl="0" rtl="0">
              <a:spcBef>
                <a:spcPts val="0"/>
              </a:spcBef>
              <a:buNone/>
            </a:pPr>
            <a:r>
              <a:rPr lang="en-GB" dirty="0"/>
              <a:t>	ON </a:t>
            </a:r>
            <a:r>
              <a:rPr lang="en-GB" dirty="0" err="1"/>
              <a:t>g.GenreId</a:t>
            </a:r>
            <a:r>
              <a:rPr lang="en-GB" dirty="0"/>
              <a:t> = </a:t>
            </a:r>
            <a:r>
              <a:rPr lang="en-GB" dirty="0" err="1"/>
              <a:t>t.GenreId</a:t>
            </a:r>
            <a:endParaRPr lang="en-GB" dirty="0"/>
          </a:p>
          <a:p>
            <a:pPr lvl="0" rtl="0">
              <a:spcBef>
                <a:spcPts val="0"/>
              </a:spcBef>
              <a:buNone/>
            </a:pPr>
            <a:r>
              <a:rPr lang="en-GB" dirty="0"/>
              <a:t>	WHERE </a:t>
            </a:r>
            <a:r>
              <a:rPr lang="en-GB" dirty="0" err="1"/>
              <a:t>g.Name</a:t>
            </a:r>
            <a:r>
              <a:rPr lang="en-GB" dirty="0"/>
              <a:t> = 'Latin'</a:t>
            </a:r>
          </a:p>
          <a:p>
            <a:pPr lvl="0" rtl="0">
              <a:spcBef>
                <a:spcPts val="0"/>
              </a:spcBef>
              <a:buNone/>
            </a:pPr>
            <a:r>
              <a:rPr lang="en-GB" dirty="0"/>
              <a:t>	GROUP BY 1) as sub2</a:t>
            </a:r>
          </a:p>
          <a:p>
            <a:pPr lvl="0" rtl="0">
              <a:spcBef>
                <a:spcPts val="0"/>
              </a:spcBef>
              <a:buNone/>
            </a:pPr>
            <a:r>
              <a:rPr lang="en-GB" dirty="0"/>
              <a:t>ON sub1.Year = sub2.Year</a:t>
            </a:r>
          </a:p>
          <a:p>
            <a:pPr lvl="0" rtl="0">
              <a:spcBef>
                <a:spcPts val="0"/>
              </a:spcBef>
              <a:buNone/>
            </a:pPr>
            <a:r>
              <a:rPr lang="en-GB" dirty="0"/>
              <a:t>JOIN(SELECT STRFTIME('%Y', </a:t>
            </a:r>
            <a:r>
              <a:rPr lang="en-GB" dirty="0" err="1"/>
              <a:t>i.InvoiceDate</a:t>
            </a:r>
            <a:r>
              <a:rPr lang="en-GB" dirty="0"/>
              <a:t>) Year, NULL, NULL, COUNT(</a:t>
            </a:r>
            <a:r>
              <a:rPr lang="en-GB" dirty="0" err="1"/>
              <a:t>il.InvoiceLineId</a:t>
            </a:r>
            <a:r>
              <a:rPr lang="en-GB" dirty="0"/>
              <a:t>) Metal, NULL, NULL</a:t>
            </a:r>
          </a:p>
          <a:p>
            <a:pPr lvl="0" rtl="0">
              <a:spcBef>
                <a:spcPts val="0"/>
              </a:spcBef>
              <a:buNone/>
            </a:pPr>
            <a:r>
              <a:rPr lang="en-GB" dirty="0"/>
              <a:t>	FROM Invoice </a:t>
            </a:r>
            <a:r>
              <a:rPr lang="en-GB" dirty="0" err="1"/>
              <a:t>i</a:t>
            </a:r>
            <a:endParaRPr lang="en-GB" dirty="0"/>
          </a:p>
          <a:p>
            <a:pPr lvl="0" rtl="0">
              <a:spcBef>
                <a:spcPts val="0"/>
              </a:spcBef>
              <a:buNone/>
            </a:pPr>
            <a:r>
              <a:rPr lang="en-GB" dirty="0"/>
              <a:t>	JOIN </a:t>
            </a:r>
            <a:r>
              <a:rPr lang="en-GB" dirty="0" err="1"/>
              <a:t>InvoiceLine</a:t>
            </a:r>
            <a:r>
              <a:rPr lang="en-GB" dirty="0"/>
              <a:t> </a:t>
            </a:r>
            <a:r>
              <a:rPr lang="en-GB" dirty="0" err="1"/>
              <a:t>il</a:t>
            </a:r>
            <a:endParaRPr lang="en-GB" dirty="0"/>
          </a:p>
          <a:p>
            <a:pPr lvl="0" rtl="0">
              <a:spcBef>
                <a:spcPts val="0"/>
              </a:spcBef>
              <a:buNone/>
            </a:pPr>
            <a:r>
              <a:rPr lang="en-GB" dirty="0"/>
              <a:t>	ON </a:t>
            </a:r>
            <a:r>
              <a:rPr lang="en-GB" dirty="0" err="1"/>
              <a:t>i.InvoiceId</a:t>
            </a:r>
            <a:r>
              <a:rPr lang="en-GB" dirty="0"/>
              <a:t> = </a:t>
            </a:r>
            <a:r>
              <a:rPr lang="en-GB" dirty="0" err="1"/>
              <a:t>il.InvoiceId</a:t>
            </a:r>
            <a:endParaRPr lang="en-GB" dirty="0"/>
          </a:p>
          <a:p>
            <a:pPr lvl="0" rtl="0">
              <a:spcBef>
                <a:spcPts val="0"/>
              </a:spcBef>
              <a:buNone/>
            </a:pPr>
            <a:r>
              <a:rPr lang="en-GB" dirty="0"/>
              <a:t>	JOIN Track t</a:t>
            </a:r>
          </a:p>
          <a:p>
            <a:pPr lvl="0" rtl="0">
              <a:spcBef>
                <a:spcPts val="0"/>
              </a:spcBef>
              <a:buNone/>
            </a:pPr>
            <a:r>
              <a:rPr lang="en-GB" dirty="0"/>
              <a:t>	ON </a:t>
            </a:r>
            <a:r>
              <a:rPr lang="en-GB" dirty="0" err="1"/>
              <a:t>il.TrackId</a:t>
            </a:r>
            <a:r>
              <a:rPr lang="en-GB" dirty="0"/>
              <a:t> = </a:t>
            </a:r>
            <a:r>
              <a:rPr lang="en-GB" dirty="0" err="1"/>
              <a:t>t.TrackId</a:t>
            </a:r>
            <a:endParaRPr lang="en-GB" dirty="0"/>
          </a:p>
          <a:p>
            <a:pPr lvl="0" rtl="0">
              <a:spcBef>
                <a:spcPts val="0"/>
              </a:spcBef>
              <a:buNone/>
            </a:pPr>
            <a:r>
              <a:rPr lang="en-GB" dirty="0"/>
              <a:t>	JOIN Genre g</a:t>
            </a:r>
          </a:p>
          <a:p>
            <a:pPr lvl="0" rtl="0">
              <a:spcBef>
                <a:spcPts val="0"/>
              </a:spcBef>
              <a:buNone/>
            </a:pPr>
            <a:r>
              <a:rPr lang="en-GB" dirty="0"/>
              <a:t>	ON </a:t>
            </a:r>
            <a:r>
              <a:rPr lang="en-GB" dirty="0" err="1"/>
              <a:t>g.GenreId</a:t>
            </a:r>
            <a:r>
              <a:rPr lang="en-GB" dirty="0"/>
              <a:t> = </a:t>
            </a:r>
            <a:r>
              <a:rPr lang="en-GB" dirty="0" err="1"/>
              <a:t>t.GenreId</a:t>
            </a:r>
            <a:endParaRPr lang="en-GB" dirty="0"/>
          </a:p>
          <a:p>
            <a:pPr lvl="0" rtl="0">
              <a:spcBef>
                <a:spcPts val="0"/>
              </a:spcBef>
              <a:buNone/>
            </a:pPr>
            <a:r>
              <a:rPr lang="en-GB" dirty="0"/>
              <a:t>	WHERE </a:t>
            </a:r>
            <a:r>
              <a:rPr lang="en-GB" dirty="0" err="1"/>
              <a:t>g.Name</a:t>
            </a:r>
            <a:r>
              <a:rPr lang="en-GB" dirty="0"/>
              <a:t> = 'Metal'</a:t>
            </a:r>
          </a:p>
          <a:p>
            <a:pPr lvl="0" rtl="0">
              <a:spcBef>
                <a:spcPts val="0"/>
              </a:spcBef>
              <a:buNone/>
            </a:pPr>
            <a:r>
              <a:rPr lang="en-GB" dirty="0"/>
              <a:t>	GROUP BY 1) as sub3</a:t>
            </a:r>
          </a:p>
          <a:p>
            <a:pPr lvl="0" rtl="0">
              <a:spcBef>
                <a:spcPts val="0"/>
              </a:spcBef>
              <a:buNone/>
            </a:pPr>
            <a:r>
              <a:rPr lang="en-GB" dirty="0"/>
              <a:t>ON sub2.Year = sub3.Year</a:t>
            </a:r>
          </a:p>
          <a:p>
            <a:pPr lvl="0" rtl="0">
              <a:spcBef>
                <a:spcPts val="0"/>
              </a:spcBef>
              <a:buNone/>
            </a:pPr>
            <a:r>
              <a:rPr lang="en-GB" dirty="0"/>
              <a:t>JOIN(SELECT STRFTIME('%Y', </a:t>
            </a:r>
            <a:r>
              <a:rPr lang="en-GB" dirty="0" err="1"/>
              <a:t>i.InvoiceDate</a:t>
            </a:r>
            <a:r>
              <a:rPr lang="en-GB" dirty="0"/>
              <a:t>) Year, NULL, NULL, NULL, COUNT(</a:t>
            </a:r>
            <a:r>
              <a:rPr lang="en-GB" dirty="0" err="1"/>
              <a:t>il.InvoiceLineId</a:t>
            </a:r>
            <a:r>
              <a:rPr lang="en-GB" dirty="0"/>
              <a:t>) </a:t>
            </a:r>
            <a:r>
              <a:rPr lang="en-GB" dirty="0" err="1"/>
              <a:t>AlternativePunk</a:t>
            </a:r>
            <a:r>
              <a:rPr lang="en-GB" dirty="0"/>
              <a:t>, NULL</a:t>
            </a:r>
          </a:p>
          <a:p>
            <a:pPr lvl="0" rtl="0">
              <a:spcBef>
                <a:spcPts val="0"/>
              </a:spcBef>
              <a:buNone/>
            </a:pPr>
            <a:r>
              <a:rPr lang="en-GB" dirty="0"/>
              <a:t>	FROM Invoice </a:t>
            </a:r>
            <a:r>
              <a:rPr lang="en-GB" dirty="0" err="1"/>
              <a:t>i</a:t>
            </a:r>
            <a:endParaRPr lang="en-GB" dirty="0"/>
          </a:p>
          <a:p>
            <a:pPr lvl="0" rtl="0">
              <a:spcBef>
                <a:spcPts val="0"/>
              </a:spcBef>
              <a:buNone/>
            </a:pPr>
            <a:r>
              <a:rPr lang="en-GB" dirty="0"/>
              <a:t>	JOIN </a:t>
            </a:r>
            <a:r>
              <a:rPr lang="en-GB" dirty="0" err="1"/>
              <a:t>InvoiceLine</a:t>
            </a:r>
            <a:r>
              <a:rPr lang="en-GB" dirty="0"/>
              <a:t> </a:t>
            </a:r>
            <a:r>
              <a:rPr lang="en-GB" dirty="0" err="1"/>
              <a:t>il</a:t>
            </a:r>
            <a:endParaRPr lang="en-GB" dirty="0"/>
          </a:p>
          <a:p>
            <a:pPr lvl="0" rtl="0">
              <a:spcBef>
                <a:spcPts val="0"/>
              </a:spcBef>
              <a:buNone/>
            </a:pPr>
            <a:r>
              <a:rPr lang="en-GB" dirty="0"/>
              <a:t>	ON </a:t>
            </a:r>
            <a:r>
              <a:rPr lang="en-GB" dirty="0" err="1"/>
              <a:t>i.InvoiceId</a:t>
            </a:r>
            <a:r>
              <a:rPr lang="en-GB" dirty="0"/>
              <a:t> = </a:t>
            </a:r>
            <a:r>
              <a:rPr lang="en-GB" dirty="0" err="1"/>
              <a:t>il.InvoiceId</a:t>
            </a:r>
            <a:endParaRPr lang="en-GB" dirty="0"/>
          </a:p>
          <a:p>
            <a:pPr lvl="0" rtl="0">
              <a:spcBef>
                <a:spcPts val="0"/>
              </a:spcBef>
              <a:buNone/>
            </a:pPr>
            <a:r>
              <a:rPr lang="en-GB" dirty="0"/>
              <a:t>	JOIN Track t</a:t>
            </a:r>
          </a:p>
          <a:p>
            <a:pPr lvl="0" rtl="0">
              <a:spcBef>
                <a:spcPts val="0"/>
              </a:spcBef>
              <a:buNone/>
            </a:pPr>
            <a:r>
              <a:rPr lang="en-GB" dirty="0"/>
              <a:t>	ON </a:t>
            </a:r>
            <a:r>
              <a:rPr lang="en-GB" dirty="0" err="1"/>
              <a:t>il.TrackId</a:t>
            </a:r>
            <a:r>
              <a:rPr lang="en-GB" dirty="0"/>
              <a:t> = </a:t>
            </a:r>
            <a:r>
              <a:rPr lang="en-GB" dirty="0" err="1"/>
              <a:t>t.TrackId</a:t>
            </a:r>
            <a:endParaRPr lang="en-GB" dirty="0"/>
          </a:p>
          <a:p>
            <a:pPr lvl="0" rtl="0">
              <a:spcBef>
                <a:spcPts val="0"/>
              </a:spcBef>
              <a:buNone/>
            </a:pPr>
            <a:r>
              <a:rPr lang="en-GB" dirty="0"/>
              <a:t>	JOIN Genre g</a:t>
            </a:r>
          </a:p>
          <a:p>
            <a:pPr lvl="0" rtl="0">
              <a:spcBef>
                <a:spcPts val="0"/>
              </a:spcBef>
              <a:buNone/>
            </a:pPr>
            <a:r>
              <a:rPr lang="en-GB" dirty="0"/>
              <a:t>	ON </a:t>
            </a:r>
            <a:r>
              <a:rPr lang="en-GB" dirty="0" err="1"/>
              <a:t>g.GenreId</a:t>
            </a:r>
            <a:r>
              <a:rPr lang="en-GB" dirty="0"/>
              <a:t> = </a:t>
            </a:r>
            <a:r>
              <a:rPr lang="en-GB" dirty="0" err="1"/>
              <a:t>t.GenreId</a:t>
            </a:r>
            <a:endParaRPr lang="en-GB" dirty="0"/>
          </a:p>
          <a:p>
            <a:pPr lvl="0" rtl="0">
              <a:spcBef>
                <a:spcPts val="0"/>
              </a:spcBef>
              <a:buNone/>
            </a:pPr>
            <a:r>
              <a:rPr lang="en-GB" dirty="0"/>
              <a:t>	WHERE </a:t>
            </a:r>
            <a:r>
              <a:rPr lang="en-GB" dirty="0" err="1"/>
              <a:t>g.Name</a:t>
            </a:r>
            <a:r>
              <a:rPr lang="en-GB" dirty="0"/>
              <a:t> = 'Alternative &amp; Punk'</a:t>
            </a:r>
          </a:p>
          <a:p>
            <a:pPr lvl="0" rtl="0">
              <a:spcBef>
                <a:spcPts val="0"/>
              </a:spcBef>
              <a:buNone/>
            </a:pPr>
            <a:r>
              <a:rPr lang="en-GB" dirty="0"/>
              <a:t>	GROUP BY 1) as sub4</a:t>
            </a:r>
          </a:p>
          <a:p>
            <a:pPr lvl="0" rtl="0">
              <a:spcBef>
                <a:spcPts val="0"/>
              </a:spcBef>
              <a:buNone/>
            </a:pPr>
            <a:r>
              <a:rPr lang="en-GB" dirty="0"/>
              <a:t>ON sub3.Year = sub4.Year</a:t>
            </a:r>
          </a:p>
          <a:p>
            <a:pPr lvl="0" rtl="0">
              <a:spcBef>
                <a:spcPts val="0"/>
              </a:spcBef>
              <a:buNone/>
            </a:pPr>
            <a:r>
              <a:rPr lang="en-GB" dirty="0"/>
              <a:t>JOIN(SELECT STRFTIME('%Y', </a:t>
            </a:r>
            <a:r>
              <a:rPr lang="en-GB" dirty="0" err="1"/>
              <a:t>i.InvoiceDate</a:t>
            </a:r>
            <a:r>
              <a:rPr lang="en-GB" dirty="0"/>
              <a:t>) Year, NULL, NULL, NULL, NULL, COUNT(</a:t>
            </a:r>
            <a:r>
              <a:rPr lang="en-GB" dirty="0" err="1"/>
              <a:t>il.InvoiceLineId</a:t>
            </a:r>
            <a:r>
              <a:rPr lang="en-GB" dirty="0"/>
              <a:t>) Jazz</a:t>
            </a:r>
          </a:p>
          <a:p>
            <a:pPr lvl="0" rtl="0">
              <a:spcBef>
                <a:spcPts val="0"/>
              </a:spcBef>
              <a:buNone/>
            </a:pPr>
            <a:r>
              <a:rPr lang="en-GB" dirty="0"/>
              <a:t>	FROM Invoice </a:t>
            </a:r>
            <a:r>
              <a:rPr lang="en-GB" dirty="0" err="1"/>
              <a:t>i</a:t>
            </a:r>
            <a:endParaRPr lang="en-GB" dirty="0"/>
          </a:p>
          <a:p>
            <a:pPr lvl="0" rtl="0">
              <a:spcBef>
                <a:spcPts val="0"/>
              </a:spcBef>
              <a:buNone/>
            </a:pPr>
            <a:r>
              <a:rPr lang="en-GB" dirty="0"/>
              <a:t>	JOIN </a:t>
            </a:r>
            <a:r>
              <a:rPr lang="en-GB" dirty="0" err="1"/>
              <a:t>InvoiceLine</a:t>
            </a:r>
            <a:r>
              <a:rPr lang="en-GB" dirty="0"/>
              <a:t> </a:t>
            </a:r>
            <a:r>
              <a:rPr lang="en-GB" dirty="0" err="1"/>
              <a:t>il</a:t>
            </a:r>
            <a:endParaRPr lang="en-GB" dirty="0"/>
          </a:p>
          <a:p>
            <a:pPr lvl="0" rtl="0">
              <a:spcBef>
                <a:spcPts val="0"/>
              </a:spcBef>
              <a:buNone/>
            </a:pPr>
            <a:r>
              <a:rPr lang="en-GB" dirty="0"/>
              <a:t>	ON </a:t>
            </a:r>
            <a:r>
              <a:rPr lang="en-GB" dirty="0" err="1"/>
              <a:t>i.InvoiceId</a:t>
            </a:r>
            <a:r>
              <a:rPr lang="en-GB" dirty="0"/>
              <a:t> = </a:t>
            </a:r>
            <a:r>
              <a:rPr lang="en-GB" dirty="0" err="1"/>
              <a:t>il.InvoiceId</a:t>
            </a:r>
            <a:endParaRPr lang="en-GB" dirty="0"/>
          </a:p>
          <a:p>
            <a:pPr lvl="0" rtl="0">
              <a:spcBef>
                <a:spcPts val="0"/>
              </a:spcBef>
              <a:buNone/>
            </a:pPr>
            <a:r>
              <a:rPr lang="en-GB" dirty="0"/>
              <a:t>	JOIN Track t</a:t>
            </a:r>
          </a:p>
          <a:p>
            <a:pPr lvl="0" rtl="0">
              <a:spcBef>
                <a:spcPts val="0"/>
              </a:spcBef>
              <a:buNone/>
            </a:pPr>
            <a:r>
              <a:rPr lang="en-GB" dirty="0"/>
              <a:t>	ON </a:t>
            </a:r>
            <a:r>
              <a:rPr lang="en-GB" dirty="0" err="1"/>
              <a:t>il.TrackId</a:t>
            </a:r>
            <a:r>
              <a:rPr lang="en-GB" dirty="0"/>
              <a:t> = </a:t>
            </a:r>
            <a:r>
              <a:rPr lang="en-GB" dirty="0" err="1"/>
              <a:t>t.TrackId</a:t>
            </a:r>
            <a:endParaRPr lang="en-GB" dirty="0"/>
          </a:p>
          <a:p>
            <a:pPr lvl="0" rtl="0">
              <a:spcBef>
                <a:spcPts val="0"/>
              </a:spcBef>
              <a:buNone/>
            </a:pPr>
            <a:r>
              <a:rPr lang="en-GB" dirty="0"/>
              <a:t>	JOIN Genre g</a:t>
            </a:r>
          </a:p>
          <a:p>
            <a:pPr lvl="0" rtl="0">
              <a:spcBef>
                <a:spcPts val="0"/>
              </a:spcBef>
              <a:buNone/>
            </a:pPr>
            <a:r>
              <a:rPr lang="en-GB" dirty="0"/>
              <a:t>	ON </a:t>
            </a:r>
            <a:r>
              <a:rPr lang="en-GB" dirty="0" err="1"/>
              <a:t>g.GenreId</a:t>
            </a:r>
            <a:r>
              <a:rPr lang="en-GB" dirty="0"/>
              <a:t> = </a:t>
            </a:r>
            <a:r>
              <a:rPr lang="en-GB" dirty="0" err="1"/>
              <a:t>t.GenreId</a:t>
            </a:r>
            <a:endParaRPr lang="en-GB" dirty="0"/>
          </a:p>
          <a:p>
            <a:pPr lvl="0" rtl="0">
              <a:spcBef>
                <a:spcPts val="0"/>
              </a:spcBef>
              <a:buNone/>
            </a:pPr>
            <a:r>
              <a:rPr lang="en-GB" dirty="0"/>
              <a:t>	WHERE </a:t>
            </a:r>
            <a:r>
              <a:rPr lang="en-GB" dirty="0" err="1"/>
              <a:t>g.Name</a:t>
            </a:r>
            <a:r>
              <a:rPr lang="en-GB" dirty="0"/>
              <a:t> = 'Jazz'</a:t>
            </a:r>
          </a:p>
          <a:p>
            <a:pPr lvl="0" rtl="0">
              <a:spcBef>
                <a:spcPts val="0"/>
              </a:spcBef>
              <a:buNone/>
            </a:pPr>
            <a:r>
              <a:rPr lang="en-GB" dirty="0"/>
              <a:t>	GROUP BY 1) as sub5</a:t>
            </a:r>
          </a:p>
          <a:p>
            <a:pPr lvl="0" rtl="0">
              <a:spcBef>
                <a:spcPts val="0"/>
              </a:spcBef>
              <a:buNone/>
            </a:pPr>
            <a:r>
              <a:rPr lang="en-GB" dirty="0"/>
              <a:t>ON sub4.Year = sub5.Year</a:t>
            </a: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lvl="0" rtl="0">
              <a:spcBef>
                <a:spcPts val="0"/>
              </a:spcBef>
              <a:buNone/>
            </a:pPr>
            <a:r>
              <a:rPr lang="en-GB" dirty="0">
                <a:latin typeface="Open Sans"/>
                <a:ea typeface="Open Sans"/>
                <a:cs typeface="Open Sans"/>
                <a:sym typeface="Open Sans"/>
              </a:rPr>
              <a:t>First, I wanted to check which genres have the most number of tracks. I used a Pareto Chart to determine the number of tracks each genre contains in the database. The chart shows that Rock has the most number of tracks and it constitutes about 40% of all tracks among the 25 genres. It is followed by Latin, Metal, Alternative &amp; Punk and Jazz. Together, the five top genres comprise about 80% of tracks in the database.</a:t>
            </a:r>
            <a:endParaRPr lang="en" dirty="0">
              <a:latin typeface="Open Sans"/>
              <a:ea typeface="Open Sans"/>
              <a:cs typeface="Open Sans"/>
              <a:sym typeface="Open Sans"/>
            </a:endParaRPr>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a:r>
              <a:rPr lang="en-US" dirty="0">
                <a:solidFill>
                  <a:srgbClr val="FFFFFF"/>
                </a:solidFill>
                <a:latin typeface="Open Sans"/>
                <a:ea typeface="Open Sans"/>
                <a:cs typeface="Open Sans"/>
                <a:sym typeface="Open Sans"/>
              </a:rPr>
              <a:t>Which genres have the most number of tracks?</a:t>
            </a:r>
            <a:endParaRPr lang="en"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FCFA29D6-207E-4E92-9FF0-DF1C8C53A5F0}"/>
              </a:ext>
            </a:extLst>
          </p:cNvPr>
          <p:cNvPicPr>
            <a:picLocks noChangeAspect="1"/>
          </p:cNvPicPr>
          <p:nvPr/>
        </p:nvPicPr>
        <p:blipFill>
          <a:blip r:embed="rId3"/>
          <a:stretch>
            <a:fillRect/>
          </a:stretch>
        </p:blipFill>
        <p:spPr>
          <a:xfrm>
            <a:off x="95693" y="1418450"/>
            <a:ext cx="4932793" cy="3087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lvl="0" rtl="0">
              <a:spcBef>
                <a:spcPts val="0"/>
              </a:spcBef>
              <a:buNone/>
            </a:pPr>
            <a:r>
              <a:rPr lang="en-GB" dirty="0">
                <a:latin typeface="Open Sans"/>
                <a:ea typeface="Open Sans"/>
                <a:cs typeface="Open Sans"/>
                <a:sym typeface="Open Sans"/>
              </a:rPr>
              <a:t>Since I know that Rock is the most popular genre, I wanted to find out which rock albums in the database have earned the most. The earnings are based on invoice amounts and the clustered column chart shows the top 10 rock albums. It shows that the Greatest Kiss album by Kiss has the most number of invoice amounts. The second and third albums are not far behind. It can be inferred that no rock album has truly earned significantly more than its peers. </a:t>
            </a:r>
            <a:endParaRPr lang="en" dirty="0">
              <a:latin typeface="Open Sans"/>
              <a:ea typeface="Open Sans"/>
              <a:cs typeface="Open Sans"/>
              <a:sym typeface="Open Sans"/>
            </a:endParaRPr>
          </a:p>
        </p:txBody>
      </p:sp>
      <p:sp>
        <p:nvSpPr>
          <p:cNvPr id="68" name="Shape 68"/>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a:r>
              <a:rPr lang="en-US" dirty="0">
                <a:solidFill>
                  <a:srgbClr val="FFFFFF"/>
                </a:solidFill>
                <a:latin typeface="Open Sans"/>
                <a:ea typeface="Open Sans"/>
                <a:cs typeface="Open Sans"/>
                <a:sym typeface="Open Sans"/>
              </a:rPr>
              <a:t>Which rock albums have earned the most?</a:t>
            </a:r>
            <a:endParaRPr lang="en"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2655DCE9-C7F7-41B9-8BDC-1EFCE3511623}"/>
              </a:ext>
            </a:extLst>
          </p:cNvPr>
          <p:cNvPicPr>
            <a:picLocks noChangeAspect="1"/>
          </p:cNvPicPr>
          <p:nvPr/>
        </p:nvPicPr>
        <p:blipFill>
          <a:blip r:embed="rId3"/>
          <a:stretch>
            <a:fillRect/>
          </a:stretch>
        </p:blipFill>
        <p:spPr>
          <a:xfrm>
            <a:off x="117211" y="1418450"/>
            <a:ext cx="4905722" cy="307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lvl="0" rtl="0">
              <a:spcBef>
                <a:spcPts val="0"/>
              </a:spcBef>
              <a:buNone/>
            </a:pPr>
            <a:r>
              <a:rPr lang="en-GB" dirty="0">
                <a:latin typeface="Open Sans"/>
                <a:ea typeface="Open Sans"/>
                <a:cs typeface="Open Sans"/>
                <a:sym typeface="Open Sans"/>
              </a:rPr>
              <a:t>Next, I wanted to see the distribution of the track lengths (in minutes) of the rock albums.  The histogram shows a nearly normal distribution with one outlier at the right. Most track albums are between 40-70 minutes long. The mean and median are around 46 and 48 minutes respectively.  Because of this, rock albums can be classified as short if they are less than 40 minutes while they can be classified as long if they are greater than 70 minutes.</a:t>
            </a:r>
            <a:endParaRPr lang="en" dirty="0">
              <a:latin typeface="Open Sans"/>
              <a:ea typeface="Open Sans"/>
              <a:cs typeface="Open Sans"/>
              <a:sym typeface="Open Sans"/>
            </a:endParaRPr>
          </a:p>
        </p:txBody>
      </p:sp>
      <p:sp>
        <p:nvSpPr>
          <p:cNvPr id="75" name="Shape 75"/>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a:r>
              <a:rPr lang="en-US" dirty="0">
                <a:solidFill>
                  <a:srgbClr val="FFFFFF"/>
                </a:solidFill>
                <a:latin typeface="Open Sans"/>
                <a:ea typeface="Open Sans"/>
                <a:cs typeface="Open Sans"/>
                <a:sym typeface="Open Sans"/>
              </a:rPr>
              <a:t>What is the distribution of track lengths for rock albums?</a:t>
            </a:r>
            <a:endParaRPr lang="en"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4532D112-160E-41D4-80B0-0D77665D9F7C}"/>
              </a:ext>
            </a:extLst>
          </p:cNvPr>
          <p:cNvPicPr>
            <a:picLocks noChangeAspect="1"/>
          </p:cNvPicPr>
          <p:nvPr/>
        </p:nvPicPr>
        <p:blipFill>
          <a:blip r:embed="rId3"/>
          <a:stretch>
            <a:fillRect/>
          </a:stretch>
        </p:blipFill>
        <p:spPr>
          <a:xfrm>
            <a:off x="156665" y="1418450"/>
            <a:ext cx="4920091" cy="307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lvl="0" rtl="0">
              <a:spcBef>
                <a:spcPts val="0"/>
              </a:spcBef>
              <a:buNone/>
            </a:pPr>
            <a:r>
              <a:rPr lang="en-GB" dirty="0">
                <a:latin typeface="Open Sans"/>
                <a:ea typeface="Open Sans"/>
                <a:cs typeface="Open Sans"/>
                <a:sym typeface="Open Sans"/>
              </a:rPr>
              <a:t>Finally, I wanted to check the popularity of rock songs and the next four genres from 2009-2013 through their number of purchases. Rock tracks remain popular through the years with a slight dip in the 2</a:t>
            </a:r>
            <a:r>
              <a:rPr lang="en-GB" baseline="30000" dirty="0">
                <a:latin typeface="Open Sans"/>
                <a:ea typeface="Open Sans"/>
                <a:cs typeface="Open Sans"/>
                <a:sym typeface="Open Sans"/>
              </a:rPr>
              <a:t>nd</a:t>
            </a:r>
            <a:r>
              <a:rPr lang="en-GB" dirty="0">
                <a:latin typeface="Open Sans"/>
                <a:ea typeface="Open Sans"/>
                <a:cs typeface="Open Sans"/>
                <a:sym typeface="Open Sans"/>
              </a:rPr>
              <a:t> year. Latin, Metal and Alternative &amp; Punk have swapped positions in some years while Jazz has remained in the bottom. Latin and A&amp;P remain fairly consistent while Metal has suffered the most drastic changes. </a:t>
            </a:r>
            <a:endParaRPr lang="en" dirty="0">
              <a:latin typeface="Open Sans"/>
              <a:ea typeface="Open Sans"/>
              <a:cs typeface="Open Sans"/>
              <a:sym typeface="Open Sans"/>
            </a:endParaRPr>
          </a:p>
        </p:txBody>
      </p:sp>
      <p:sp>
        <p:nvSpPr>
          <p:cNvPr id="82" name="Shape 82"/>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a:r>
              <a:rPr lang="en-US" dirty="0">
                <a:solidFill>
                  <a:srgbClr val="FFFFFF"/>
                </a:solidFill>
                <a:latin typeface="Open Sans"/>
                <a:ea typeface="Open Sans"/>
                <a:cs typeface="Open Sans"/>
                <a:sym typeface="Open Sans"/>
              </a:rPr>
              <a:t>How did the popularity of rock songs and the next four genres change from 2009-2013?</a:t>
            </a:r>
            <a:endParaRPr lang="en"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F3F7C76D-4970-46DA-B30D-D2BD70E74458}"/>
              </a:ext>
            </a:extLst>
          </p:cNvPr>
          <p:cNvPicPr>
            <a:picLocks noChangeAspect="1"/>
          </p:cNvPicPr>
          <p:nvPr/>
        </p:nvPicPr>
        <p:blipFill>
          <a:blip r:embed="rId3"/>
          <a:stretch>
            <a:fillRect/>
          </a:stretch>
        </p:blipFill>
        <p:spPr>
          <a:xfrm>
            <a:off x="138017" y="1418450"/>
            <a:ext cx="4916160" cy="3072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573</Words>
  <Application>Microsoft Office PowerPoint</Application>
  <PresentationFormat>On-screen Show (16:9)</PresentationFormat>
  <Paragraphs>97</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Which genres have the most number of tracks?</vt:lpstr>
      <vt:lpstr>Which rock albums have earned the most?</vt:lpstr>
      <vt:lpstr>What is the distribution of track lengths for rock albums?</vt:lpstr>
      <vt:lpstr>How did the popularity of rock songs and the next four genres change from 2009-2013?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Lawrence</cp:lastModifiedBy>
  <cp:revision>10</cp:revision>
  <dcterms:modified xsi:type="dcterms:W3CDTF">2017-10-26T18:58:09Z</dcterms:modified>
</cp:coreProperties>
</file>