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oppi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58e3e47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58e3e47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258e3e47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258e3e47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1d3b9d3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1d3b9d3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7841e8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7841e8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258e3e47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258e3e47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258e3e47e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258e3e47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258e3e47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258e3e47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1d3b9d3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1d3b9d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280c324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280c324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258e3e47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258e3e4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258e3e47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258e3e47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258e3e47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258e3e47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258e3e47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258e3e47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258e3e47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258e3e47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258e3e47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258e3e47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258e3e47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258e3e47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258e3e47e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258e3e47e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Poppins"/>
                <a:ea typeface="Poppins"/>
                <a:cs typeface="Poppins"/>
                <a:sym typeface="Poppins"/>
              </a:rPr>
              <a:t>Spelling Bee App</a:t>
            </a:r>
            <a:endParaRPr b="1">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chemeClr val="dk1"/>
                </a:solidFill>
                <a:latin typeface="Poppins"/>
                <a:ea typeface="Poppins"/>
                <a:cs typeface="Poppins"/>
                <a:sym typeface="Poppins"/>
              </a:rPr>
              <a:t>Patrick Lisiecki, Robert Ortiz, Nicolas Talledo</a:t>
            </a:r>
            <a:endParaRPr sz="200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1925250"/>
            <a:ext cx="8520600" cy="12930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7200">
                <a:latin typeface="Poppins"/>
                <a:ea typeface="Poppins"/>
                <a:cs typeface="Poppins"/>
                <a:sym typeface="Poppins"/>
              </a:rPr>
              <a:t>Architecture</a:t>
            </a:r>
            <a:endParaRPr b="1" sz="7200">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Poppins"/>
                <a:ea typeface="Poppins"/>
                <a:cs typeface="Poppins"/>
                <a:sym typeface="Poppins"/>
              </a:rPr>
              <a:t>Container Diagram</a:t>
            </a:r>
            <a:endParaRPr b="1" sz="3600">
              <a:latin typeface="Poppins"/>
              <a:ea typeface="Poppins"/>
              <a:cs typeface="Poppins"/>
              <a:sym typeface="Poppins"/>
            </a:endParaRPr>
          </a:p>
        </p:txBody>
      </p:sp>
      <p:pic>
        <p:nvPicPr>
          <p:cNvPr id="113" name="Google Shape;113;p23"/>
          <p:cNvPicPr preferRelativeResize="0"/>
          <p:nvPr/>
        </p:nvPicPr>
        <p:blipFill>
          <a:blip r:embed="rId3">
            <a:alphaModFix/>
          </a:blip>
          <a:stretch>
            <a:fillRect/>
          </a:stretch>
        </p:blipFill>
        <p:spPr>
          <a:xfrm>
            <a:off x="1976938" y="1258650"/>
            <a:ext cx="5190125" cy="365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Poppins"/>
                <a:ea typeface="Poppins"/>
                <a:cs typeface="Poppins"/>
                <a:sym typeface="Poppins"/>
              </a:rPr>
              <a:t>Tech Stack</a:t>
            </a:r>
            <a:endParaRPr b="1" sz="3600">
              <a:latin typeface="Poppins"/>
              <a:ea typeface="Poppins"/>
              <a:cs typeface="Poppins"/>
              <a:sym typeface="Poppins"/>
            </a:endParaRPr>
          </a:p>
        </p:txBody>
      </p:sp>
      <p:pic>
        <p:nvPicPr>
          <p:cNvPr id="119" name="Google Shape;119;p24"/>
          <p:cNvPicPr preferRelativeResize="0"/>
          <p:nvPr/>
        </p:nvPicPr>
        <p:blipFill>
          <a:blip r:embed="rId3">
            <a:alphaModFix/>
          </a:blip>
          <a:stretch>
            <a:fillRect/>
          </a:stretch>
        </p:blipFill>
        <p:spPr>
          <a:xfrm>
            <a:off x="513250" y="1276475"/>
            <a:ext cx="2805576" cy="1868550"/>
          </a:xfrm>
          <a:prstGeom prst="rect">
            <a:avLst/>
          </a:prstGeom>
          <a:noFill/>
          <a:ln>
            <a:noFill/>
          </a:ln>
        </p:spPr>
      </p:pic>
      <p:pic>
        <p:nvPicPr>
          <p:cNvPr id="120" name="Google Shape;120;p24"/>
          <p:cNvPicPr preferRelativeResize="0"/>
          <p:nvPr/>
        </p:nvPicPr>
        <p:blipFill>
          <a:blip r:embed="rId4">
            <a:alphaModFix/>
          </a:blip>
          <a:stretch>
            <a:fillRect/>
          </a:stretch>
        </p:blipFill>
        <p:spPr>
          <a:xfrm>
            <a:off x="3572364" y="1725151"/>
            <a:ext cx="1116851" cy="971224"/>
          </a:xfrm>
          <a:prstGeom prst="rect">
            <a:avLst/>
          </a:prstGeom>
          <a:noFill/>
          <a:ln>
            <a:noFill/>
          </a:ln>
        </p:spPr>
      </p:pic>
      <p:pic>
        <p:nvPicPr>
          <p:cNvPr id="121" name="Google Shape;121;p24"/>
          <p:cNvPicPr preferRelativeResize="0"/>
          <p:nvPr/>
        </p:nvPicPr>
        <p:blipFill>
          <a:blip r:embed="rId5">
            <a:alphaModFix/>
          </a:blip>
          <a:stretch>
            <a:fillRect/>
          </a:stretch>
        </p:blipFill>
        <p:spPr>
          <a:xfrm>
            <a:off x="6430325" y="1704237"/>
            <a:ext cx="2138875" cy="1013051"/>
          </a:xfrm>
          <a:prstGeom prst="rect">
            <a:avLst/>
          </a:prstGeom>
          <a:noFill/>
          <a:ln>
            <a:noFill/>
          </a:ln>
        </p:spPr>
      </p:pic>
      <p:sp>
        <p:nvSpPr>
          <p:cNvPr id="122" name="Google Shape;122;p24"/>
          <p:cNvSpPr txBox="1"/>
          <p:nvPr/>
        </p:nvSpPr>
        <p:spPr>
          <a:xfrm>
            <a:off x="513250" y="3465250"/>
            <a:ext cx="8055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Prisma: </a:t>
            </a:r>
            <a:r>
              <a:rPr lang="en" sz="1800">
                <a:solidFill>
                  <a:schemeClr val="dk2"/>
                </a:solidFill>
                <a:latin typeface="Poppins"/>
                <a:ea typeface="Poppins"/>
                <a:cs typeface="Poppins"/>
                <a:sym typeface="Poppins"/>
              </a:rPr>
              <a:t>ORM for SQLite database.</a:t>
            </a:r>
            <a:endParaRPr sz="1800">
              <a:solidFill>
                <a:schemeClr val="dk2"/>
              </a:solidFill>
              <a:latin typeface="Poppins"/>
              <a:ea typeface="Poppins"/>
              <a:cs typeface="Poppins"/>
              <a:sym typeface="Poppins"/>
            </a:endParaRPr>
          </a:p>
          <a:p>
            <a:pPr indent="0" lvl="0" marL="0" rtl="0" algn="l">
              <a:spcBef>
                <a:spcPts val="0"/>
              </a:spcBef>
              <a:spcAft>
                <a:spcPts val="0"/>
              </a:spcAft>
              <a:buNone/>
            </a:pPr>
            <a:r>
              <a:rPr b="1" lang="en" sz="1800">
                <a:solidFill>
                  <a:schemeClr val="dk2"/>
                </a:solidFill>
                <a:latin typeface="Poppins"/>
                <a:ea typeface="Poppins"/>
                <a:cs typeface="Poppins"/>
                <a:sym typeface="Poppins"/>
              </a:rPr>
              <a:t>Wordnik API: </a:t>
            </a:r>
            <a:r>
              <a:rPr lang="en" sz="1800">
                <a:solidFill>
                  <a:schemeClr val="dk2"/>
                </a:solidFill>
                <a:latin typeface="Poppins"/>
                <a:ea typeface="Poppins"/>
                <a:cs typeface="Poppins"/>
                <a:sym typeface="Poppins"/>
              </a:rPr>
              <a:t>Access to audio files and examples.</a:t>
            </a:r>
            <a:endParaRPr sz="1800">
              <a:solidFill>
                <a:schemeClr val="dk2"/>
              </a:solidFill>
              <a:latin typeface="Poppins"/>
              <a:ea typeface="Poppins"/>
              <a:cs typeface="Poppins"/>
              <a:sym typeface="Poppins"/>
            </a:endParaRPr>
          </a:p>
          <a:p>
            <a:pPr indent="0" lvl="0" marL="0" rtl="0" algn="l">
              <a:spcBef>
                <a:spcPts val="0"/>
              </a:spcBef>
              <a:spcAft>
                <a:spcPts val="0"/>
              </a:spcAft>
              <a:buNone/>
            </a:pPr>
            <a:r>
              <a:rPr b="1" lang="en" sz="1800">
                <a:solidFill>
                  <a:schemeClr val="dk2"/>
                </a:solidFill>
                <a:latin typeface="Poppins"/>
                <a:ea typeface="Poppins"/>
                <a:cs typeface="Poppins"/>
                <a:sym typeface="Poppins"/>
              </a:rPr>
              <a:t>Tailwind CSS: </a:t>
            </a:r>
            <a:r>
              <a:rPr lang="en" sz="1800">
                <a:solidFill>
                  <a:schemeClr val="dk2"/>
                </a:solidFill>
                <a:latin typeface="Poppins"/>
                <a:ea typeface="Poppins"/>
                <a:cs typeface="Poppins"/>
                <a:sym typeface="Poppins"/>
              </a:rPr>
              <a:t>Open source CSS framework for styling.</a:t>
            </a:r>
            <a:endParaRPr sz="1800">
              <a:solidFill>
                <a:schemeClr val="dk2"/>
              </a:solidFill>
              <a:latin typeface="Poppins"/>
              <a:ea typeface="Poppins"/>
              <a:cs typeface="Poppins"/>
              <a:sym typeface="Poppins"/>
            </a:endParaRPr>
          </a:p>
          <a:p>
            <a:pPr indent="0" lvl="0" marL="0" rtl="0" algn="l">
              <a:spcBef>
                <a:spcPts val="0"/>
              </a:spcBef>
              <a:spcAft>
                <a:spcPts val="0"/>
              </a:spcAft>
              <a:buNone/>
            </a:pPr>
            <a:r>
              <a:rPr b="1" lang="en" sz="1800">
                <a:solidFill>
                  <a:schemeClr val="dk2"/>
                </a:solidFill>
                <a:latin typeface="Poppins"/>
                <a:ea typeface="Poppins"/>
                <a:cs typeface="Poppins"/>
                <a:sym typeface="Poppins"/>
              </a:rPr>
              <a:t>react-i18next:</a:t>
            </a:r>
            <a:r>
              <a:rPr b="1" lang="en" sz="1800">
                <a:solidFill>
                  <a:schemeClr val="dk2"/>
                </a:solidFill>
                <a:latin typeface="Poppins"/>
                <a:ea typeface="Poppins"/>
                <a:cs typeface="Poppins"/>
                <a:sym typeface="Poppins"/>
              </a:rPr>
              <a:t> </a:t>
            </a:r>
            <a:r>
              <a:rPr lang="en" sz="1800">
                <a:solidFill>
                  <a:schemeClr val="dk2"/>
                </a:solidFill>
                <a:latin typeface="Poppins"/>
                <a:ea typeface="Poppins"/>
                <a:cs typeface="Poppins"/>
                <a:sym typeface="Poppins"/>
              </a:rPr>
              <a:t>Internationalization framework for React.</a:t>
            </a:r>
            <a:endParaRPr sz="1800">
              <a:solidFill>
                <a:schemeClr val="dk2"/>
              </a:solidFill>
              <a:latin typeface="Poppins"/>
              <a:ea typeface="Poppins"/>
              <a:cs typeface="Poppins"/>
              <a:sym typeface="Poppins"/>
            </a:endParaRPr>
          </a:p>
        </p:txBody>
      </p:sp>
      <p:pic>
        <p:nvPicPr>
          <p:cNvPr id="123" name="Google Shape;123;p24"/>
          <p:cNvPicPr preferRelativeResize="0"/>
          <p:nvPr/>
        </p:nvPicPr>
        <p:blipFill>
          <a:blip r:embed="rId6">
            <a:alphaModFix/>
          </a:blip>
          <a:stretch>
            <a:fillRect/>
          </a:stretch>
        </p:blipFill>
        <p:spPr>
          <a:xfrm>
            <a:off x="4942738" y="1600450"/>
            <a:ext cx="1116850" cy="111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Poppins"/>
                <a:ea typeface="Poppins"/>
                <a:cs typeface="Poppins"/>
                <a:sym typeface="Poppins"/>
              </a:rPr>
              <a:t>Design Pattern</a:t>
            </a:r>
            <a:endParaRPr b="1"/>
          </a:p>
        </p:txBody>
      </p:sp>
      <p:pic>
        <p:nvPicPr>
          <p:cNvPr id="129" name="Google Shape;129;p25"/>
          <p:cNvPicPr preferRelativeResize="0"/>
          <p:nvPr/>
        </p:nvPicPr>
        <p:blipFill>
          <a:blip r:embed="rId3">
            <a:alphaModFix/>
          </a:blip>
          <a:stretch>
            <a:fillRect/>
          </a:stretch>
        </p:blipFill>
        <p:spPr>
          <a:xfrm>
            <a:off x="3167150" y="1177463"/>
            <a:ext cx="2809700" cy="3083825"/>
          </a:xfrm>
          <a:prstGeom prst="rect">
            <a:avLst/>
          </a:prstGeom>
          <a:noFill/>
          <a:ln>
            <a:noFill/>
          </a:ln>
        </p:spPr>
      </p:pic>
      <p:sp>
        <p:nvSpPr>
          <p:cNvPr id="130" name="Google Shape;130;p25"/>
          <p:cNvSpPr txBox="1"/>
          <p:nvPr/>
        </p:nvSpPr>
        <p:spPr>
          <a:xfrm>
            <a:off x="311700" y="4303000"/>
            <a:ext cx="852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4B5563"/>
                </a:solidFill>
                <a:highlight>
                  <a:srgbClr val="FFFFFF"/>
                </a:highlight>
                <a:latin typeface="Poppins"/>
                <a:ea typeface="Poppins"/>
                <a:cs typeface="Poppins"/>
                <a:sym typeface="Poppins"/>
              </a:rPr>
              <a:t>Our games were developed using the creational method.</a:t>
            </a:r>
            <a:endParaRPr sz="2000">
              <a:solidFill>
                <a:srgbClr val="4B5563"/>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1925250"/>
            <a:ext cx="8520600" cy="12930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7200">
                <a:latin typeface="Poppins"/>
                <a:ea typeface="Poppins"/>
                <a:cs typeface="Poppins"/>
                <a:sym typeface="Poppins"/>
              </a:rPr>
              <a:t>Tools</a:t>
            </a:r>
            <a:endParaRPr b="1" sz="7200">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Poppins"/>
                <a:ea typeface="Poppins"/>
                <a:cs typeface="Poppins"/>
                <a:sym typeface="Poppins"/>
              </a:rPr>
              <a:t>API Testing</a:t>
            </a:r>
            <a:endParaRPr b="1" sz="3600">
              <a:latin typeface="Poppins"/>
              <a:ea typeface="Poppins"/>
              <a:cs typeface="Poppins"/>
              <a:sym typeface="Poppins"/>
            </a:endParaRPr>
          </a:p>
        </p:txBody>
      </p:sp>
      <p:pic>
        <p:nvPicPr>
          <p:cNvPr id="141" name="Google Shape;141;p27"/>
          <p:cNvPicPr preferRelativeResize="0"/>
          <p:nvPr/>
        </p:nvPicPr>
        <p:blipFill>
          <a:blip r:embed="rId3">
            <a:alphaModFix/>
          </a:blip>
          <a:stretch>
            <a:fillRect/>
          </a:stretch>
        </p:blipFill>
        <p:spPr>
          <a:xfrm>
            <a:off x="571950" y="1183925"/>
            <a:ext cx="1932998" cy="3654774"/>
          </a:xfrm>
          <a:prstGeom prst="rect">
            <a:avLst/>
          </a:prstGeom>
          <a:noFill/>
          <a:ln>
            <a:noFill/>
          </a:ln>
        </p:spPr>
      </p:pic>
      <p:pic>
        <p:nvPicPr>
          <p:cNvPr id="142" name="Google Shape;142;p27"/>
          <p:cNvPicPr preferRelativeResize="0"/>
          <p:nvPr/>
        </p:nvPicPr>
        <p:blipFill>
          <a:blip r:embed="rId4">
            <a:alphaModFix/>
          </a:blip>
          <a:stretch>
            <a:fillRect/>
          </a:stretch>
        </p:blipFill>
        <p:spPr>
          <a:xfrm>
            <a:off x="2657348" y="1183925"/>
            <a:ext cx="5762625" cy="1266825"/>
          </a:xfrm>
          <a:prstGeom prst="rect">
            <a:avLst/>
          </a:prstGeom>
          <a:noFill/>
          <a:ln>
            <a:noFill/>
          </a:ln>
        </p:spPr>
      </p:pic>
      <p:pic>
        <p:nvPicPr>
          <p:cNvPr id="143" name="Google Shape;143;p27"/>
          <p:cNvPicPr preferRelativeResize="0"/>
          <p:nvPr/>
        </p:nvPicPr>
        <p:blipFill>
          <a:blip r:embed="rId5">
            <a:alphaModFix/>
          </a:blip>
          <a:stretch>
            <a:fillRect/>
          </a:stretch>
        </p:blipFill>
        <p:spPr>
          <a:xfrm>
            <a:off x="2657346" y="2501825"/>
            <a:ext cx="3738800" cy="323850"/>
          </a:xfrm>
          <a:prstGeom prst="rect">
            <a:avLst/>
          </a:prstGeom>
          <a:noFill/>
          <a:ln>
            <a:noFill/>
          </a:ln>
        </p:spPr>
      </p:pic>
      <p:pic>
        <p:nvPicPr>
          <p:cNvPr id="144" name="Google Shape;144;p27"/>
          <p:cNvPicPr preferRelativeResize="0"/>
          <p:nvPr/>
        </p:nvPicPr>
        <p:blipFill>
          <a:blip r:embed="rId6">
            <a:alphaModFix/>
          </a:blip>
          <a:stretch>
            <a:fillRect/>
          </a:stretch>
        </p:blipFill>
        <p:spPr>
          <a:xfrm>
            <a:off x="2657360" y="2876750"/>
            <a:ext cx="3738793" cy="1943100"/>
          </a:xfrm>
          <a:prstGeom prst="rect">
            <a:avLst/>
          </a:prstGeom>
          <a:noFill/>
          <a:ln>
            <a:noFill/>
          </a:ln>
        </p:spPr>
      </p:pic>
      <p:pic>
        <p:nvPicPr>
          <p:cNvPr id="145" name="Google Shape;145;p27"/>
          <p:cNvPicPr preferRelativeResize="0"/>
          <p:nvPr/>
        </p:nvPicPr>
        <p:blipFill>
          <a:blip r:embed="rId7">
            <a:alphaModFix/>
          </a:blip>
          <a:stretch>
            <a:fillRect/>
          </a:stretch>
        </p:blipFill>
        <p:spPr>
          <a:xfrm>
            <a:off x="6762049" y="2876738"/>
            <a:ext cx="1657923" cy="16579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Poppins"/>
                <a:ea typeface="Poppins"/>
                <a:cs typeface="Poppins"/>
                <a:sym typeface="Poppins"/>
              </a:rPr>
              <a:t>Project Management</a:t>
            </a:r>
            <a:endParaRPr b="1" sz="3600">
              <a:latin typeface="Poppins"/>
              <a:ea typeface="Poppins"/>
              <a:cs typeface="Poppins"/>
              <a:sym typeface="Poppins"/>
            </a:endParaRPr>
          </a:p>
        </p:txBody>
      </p:sp>
      <p:pic>
        <p:nvPicPr>
          <p:cNvPr id="151" name="Google Shape;151;p28"/>
          <p:cNvPicPr preferRelativeResize="0"/>
          <p:nvPr/>
        </p:nvPicPr>
        <p:blipFill>
          <a:blip r:embed="rId3">
            <a:alphaModFix/>
          </a:blip>
          <a:stretch>
            <a:fillRect/>
          </a:stretch>
        </p:blipFill>
        <p:spPr>
          <a:xfrm>
            <a:off x="852725" y="1328525"/>
            <a:ext cx="7438542" cy="365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1925250"/>
            <a:ext cx="8520600" cy="1293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 sz="7200">
                <a:latin typeface="Poppins"/>
                <a:ea typeface="Poppins"/>
                <a:cs typeface="Poppins"/>
                <a:sym typeface="Poppins"/>
              </a:rPr>
              <a:t>Demo</a:t>
            </a:r>
            <a:endParaRPr b="1" sz="7200">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 sz="3600">
                <a:latin typeface="Poppins"/>
                <a:ea typeface="Poppins"/>
                <a:cs typeface="Poppins"/>
                <a:sym typeface="Poppins"/>
              </a:rPr>
              <a:t>Version 2.0</a:t>
            </a:r>
            <a:endParaRPr b="1" sz="3600">
              <a:latin typeface="Poppins"/>
              <a:ea typeface="Poppins"/>
              <a:cs typeface="Poppins"/>
              <a:sym typeface="Poppins"/>
            </a:endParaRPr>
          </a:p>
        </p:txBody>
      </p:sp>
      <p:sp>
        <p:nvSpPr>
          <p:cNvPr id="162" name="Google Shape;162;p30"/>
          <p:cNvSpPr txBox="1"/>
          <p:nvPr>
            <p:ph idx="1" type="body"/>
          </p:nvPr>
        </p:nvSpPr>
        <p:spPr>
          <a:xfrm>
            <a:off x="311700" y="1152475"/>
            <a:ext cx="8520600" cy="3318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Font typeface="Poppins"/>
              <a:buChar char="●"/>
            </a:pPr>
            <a:r>
              <a:rPr lang="en">
                <a:latin typeface="Poppins"/>
                <a:ea typeface="Poppins"/>
                <a:cs typeface="Poppins"/>
                <a:sym typeface="Poppins"/>
              </a:rPr>
              <a:t>Support for More Languages</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French, Italian, and more</a:t>
            </a:r>
            <a:endParaRPr sz="1800">
              <a:latin typeface="Poppins"/>
              <a:ea typeface="Poppins"/>
              <a:cs typeface="Poppins"/>
              <a:sym typeface="Poppins"/>
            </a:endParaRPr>
          </a:p>
          <a:p>
            <a:pPr indent="-342900" lvl="0" marL="457200" rtl="0" algn="l">
              <a:spcBef>
                <a:spcPts val="0"/>
              </a:spcBef>
              <a:spcAft>
                <a:spcPts val="0"/>
              </a:spcAft>
              <a:buSzPts val="1800"/>
              <a:buFont typeface="Poppins"/>
              <a:buChar char="●"/>
            </a:pPr>
            <a:r>
              <a:rPr lang="en">
                <a:latin typeface="Poppins"/>
                <a:ea typeface="Poppins"/>
                <a:cs typeface="Poppins"/>
                <a:sym typeface="Poppins"/>
              </a:rPr>
              <a:t>Eleven Labs AI Text to Speech API Integration</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Integrate API to generate audio samples for 20+ languages</a:t>
            </a:r>
            <a:endParaRPr sz="1800">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rgbClr val="FFFFFF"/>
                </a:highlight>
                <a:latin typeface="Poppins"/>
                <a:ea typeface="Poppins"/>
                <a:cs typeface="Poppins"/>
                <a:sym typeface="Poppins"/>
              </a:rPr>
              <a:t>Multiplayer Spelling Bee</a:t>
            </a:r>
            <a:endParaRPr>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solidFill>
                  <a:srgbClr val="4B5563"/>
                </a:solidFill>
                <a:highlight>
                  <a:srgbClr val="FFFFFF"/>
                </a:highlight>
                <a:latin typeface="Poppins"/>
                <a:ea typeface="Poppins"/>
                <a:cs typeface="Poppins"/>
                <a:sym typeface="Poppins"/>
              </a:rPr>
              <a:t>User created rooms for spelling bee competitions</a:t>
            </a:r>
            <a:endParaRPr sz="1800">
              <a:solidFill>
                <a:srgbClr val="4B5563"/>
              </a:solidFill>
              <a:highlight>
                <a:srgbClr val="FFFFFF"/>
              </a:highlight>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chemeClr val="lt1"/>
                </a:highlight>
                <a:latin typeface="Poppins"/>
                <a:ea typeface="Poppins"/>
                <a:cs typeface="Poppins"/>
                <a:sym typeface="Poppins"/>
              </a:rPr>
              <a:t>Clean DataBase</a:t>
            </a:r>
            <a:endParaRPr>
              <a:solidFill>
                <a:srgbClr val="4B5563"/>
              </a:solidFill>
              <a:highlight>
                <a:schemeClr val="lt1"/>
              </a:highlight>
              <a:latin typeface="Poppins"/>
              <a:ea typeface="Poppins"/>
              <a:cs typeface="Poppins"/>
              <a:sym typeface="Poppins"/>
            </a:endParaRPr>
          </a:p>
          <a:p>
            <a:pPr indent="0" lvl="0" marL="914400" rtl="0" algn="l">
              <a:spcBef>
                <a:spcPts val="1200"/>
              </a:spcBef>
              <a:spcAft>
                <a:spcPts val="0"/>
              </a:spcAft>
              <a:buNone/>
            </a:pPr>
            <a:r>
              <a:t/>
            </a:r>
            <a:endParaRPr>
              <a:solidFill>
                <a:srgbClr val="4B5563"/>
              </a:solidFill>
              <a:highlight>
                <a:srgbClr val="FFFFFF"/>
              </a:highlight>
              <a:latin typeface="Poppins"/>
              <a:ea typeface="Poppins"/>
              <a:cs typeface="Poppins"/>
              <a:sym typeface="Poppins"/>
            </a:endParaRPr>
          </a:p>
          <a:p>
            <a:pPr indent="0" lvl="0" marL="0" rtl="0" algn="l">
              <a:spcBef>
                <a:spcPts val="1200"/>
              </a:spcBef>
              <a:spcAft>
                <a:spcPts val="1200"/>
              </a:spcAft>
              <a:buNone/>
            </a:pPr>
            <a:r>
              <a:t/>
            </a:r>
            <a:endParaRPr sz="1800">
              <a:solidFill>
                <a:srgbClr val="4B5563"/>
              </a:solidFill>
              <a:highlight>
                <a:srgbClr val="FFFFFF"/>
              </a:highlight>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Poppins"/>
                <a:ea typeface="Poppins"/>
                <a:cs typeface="Poppins"/>
                <a:sym typeface="Poppins"/>
              </a:rPr>
              <a:t>Overview</a:t>
            </a:r>
            <a:endParaRPr b="1" sz="3600">
              <a:latin typeface="Poppins"/>
              <a:ea typeface="Poppins"/>
              <a:cs typeface="Poppins"/>
              <a:sym typeface="Poppins"/>
            </a:endParaRPr>
          </a:p>
        </p:txBody>
      </p:sp>
      <p:sp>
        <p:nvSpPr>
          <p:cNvPr id="61" name="Google Shape;61;p14"/>
          <p:cNvSpPr txBox="1"/>
          <p:nvPr>
            <p:ph idx="1" type="body"/>
          </p:nvPr>
        </p:nvSpPr>
        <p:spPr>
          <a:xfrm>
            <a:off x="252600" y="1307850"/>
            <a:ext cx="8638800" cy="2678100"/>
          </a:xfrm>
          <a:prstGeom prst="rect">
            <a:avLst/>
          </a:prstGeom>
        </p:spPr>
        <p:txBody>
          <a:bodyPr anchorCtr="0" anchor="t" bIns="91425" lIns="91425" spcFirstLastPara="1" rIns="91425" wrap="square" tIns="91425">
            <a:spAutoFit/>
          </a:bodyPr>
          <a:lstStyle/>
          <a:p>
            <a:pPr indent="12700" lvl="0" marL="0" rtl="0" algn="l">
              <a:spcBef>
                <a:spcPts val="1200"/>
              </a:spcBef>
              <a:spcAft>
                <a:spcPts val="1200"/>
              </a:spcAft>
              <a:buNone/>
            </a:pPr>
            <a:r>
              <a:rPr lang="en" sz="2400">
                <a:solidFill>
                  <a:srgbClr val="1C1C1C"/>
                </a:solidFill>
                <a:highlight>
                  <a:srgbClr val="FFFFFF"/>
                </a:highlight>
                <a:latin typeface="Poppins"/>
                <a:ea typeface="Poppins"/>
                <a:cs typeface="Poppins"/>
                <a:sym typeface="Poppins"/>
              </a:rPr>
              <a:t>The Spelling Bee App is a fun and immersive way to improve vocabulary and communication skills for all ages. It enhances spelling, pronunciation, and word comprehension by transforming traditional spelling bee competitions into interactive and educational games.</a:t>
            </a:r>
            <a:endParaRPr sz="2400">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51800"/>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Poppins"/>
                <a:ea typeface="Poppins"/>
                <a:cs typeface="Poppins"/>
                <a:sym typeface="Poppins"/>
              </a:rPr>
              <a:t>Value Proposition</a:t>
            </a:r>
            <a:endParaRPr b="1" sz="3600">
              <a:latin typeface="Poppins"/>
              <a:ea typeface="Poppins"/>
              <a:cs typeface="Poppins"/>
              <a:sym typeface="Poppins"/>
            </a:endParaRPr>
          </a:p>
        </p:txBody>
      </p:sp>
      <p:sp>
        <p:nvSpPr>
          <p:cNvPr id="67" name="Google Shape;67;p15"/>
          <p:cNvSpPr txBox="1"/>
          <p:nvPr>
            <p:ph idx="1" type="body"/>
          </p:nvPr>
        </p:nvSpPr>
        <p:spPr>
          <a:xfrm>
            <a:off x="252600" y="1237950"/>
            <a:ext cx="8638800" cy="3103200"/>
          </a:xfrm>
          <a:prstGeom prst="rect">
            <a:avLst/>
          </a:prstGeom>
        </p:spPr>
        <p:txBody>
          <a:bodyPr anchorCtr="0" anchor="t" bIns="91425" lIns="91425" spcFirstLastPara="1" rIns="91425" wrap="square" tIns="91425">
            <a:spAutoFit/>
          </a:bodyPr>
          <a:lstStyle/>
          <a:p>
            <a:pPr indent="12700" lvl="0" marL="0" rtl="0" algn="l">
              <a:spcBef>
                <a:spcPts val="1200"/>
              </a:spcBef>
              <a:spcAft>
                <a:spcPts val="1200"/>
              </a:spcAft>
              <a:buNone/>
            </a:pPr>
            <a:r>
              <a:rPr lang="en" sz="2400">
                <a:solidFill>
                  <a:schemeClr val="dk1"/>
                </a:solidFill>
                <a:latin typeface="Poppins"/>
                <a:ea typeface="Poppins"/>
                <a:cs typeface="Poppins"/>
                <a:sym typeface="Poppins"/>
              </a:rPr>
              <a:t>The application aims to provide a broad audience, including multilingual users, with a learning tool that can help them enhance their vocabulary and communication skills. The tool should focus on dividing a spelling bee competition into exciting and challenging games that offer users a fun and engaging learning experience.</a:t>
            </a:r>
            <a:endParaRPr sz="2400">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1925250"/>
            <a:ext cx="8520600" cy="12930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Clr>
                <a:schemeClr val="dk1"/>
              </a:buClr>
              <a:buSzPts val="990"/>
              <a:buFont typeface="Arial"/>
              <a:buNone/>
            </a:pPr>
            <a:r>
              <a:rPr b="1" lang="en" sz="7200">
                <a:latin typeface="Poppins"/>
                <a:ea typeface="Poppins"/>
                <a:cs typeface="Poppins"/>
                <a:sym typeface="Poppins"/>
              </a:rPr>
              <a:t>MoSCoW MVP</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52800"/>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 sz="3600">
                <a:latin typeface="Poppins"/>
                <a:ea typeface="Poppins"/>
                <a:cs typeface="Poppins"/>
                <a:sym typeface="Poppins"/>
              </a:rPr>
              <a:t>Must Have</a:t>
            </a:r>
            <a:endParaRPr b="1" sz="3600">
              <a:latin typeface="Poppins"/>
              <a:ea typeface="Poppins"/>
              <a:cs typeface="Poppins"/>
              <a:sym typeface="Poppins"/>
            </a:endParaRPr>
          </a:p>
        </p:txBody>
      </p:sp>
      <p:sp>
        <p:nvSpPr>
          <p:cNvPr id="78" name="Google Shape;78;p17"/>
          <p:cNvSpPr txBox="1"/>
          <p:nvPr>
            <p:ph idx="1" type="body"/>
          </p:nvPr>
        </p:nvSpPr>
        <p:spPr>
          <a:xfrm>
            <a:off x="311700" y="1152475"/>
            <a:ext cx="8520600" cy="355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Poppins"/>
              <a:buChar char="●"/>
            </a:pPr>
            <a:r>
              <a:rPr lang="en">
                <a:latin typeface="Poppins"/>
                <a:ea typeface="Poppins"/>
                <a:cs typeface="Poppins"/>
                <a:sym typeface="Poppins"/>
              </a:rPr>
              <a:t>User Authentication</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Registration</a:t>
            </a:r>
            <a:endParaRPr sz="1800">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Login</a:t>
            </a:r>
            <a:endParaRPr sz="1800">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Logout</a:t>
            </a:r>
            <a:endParaRPr sz="1800">
              <a:latin typeface="Poppins"/>
              <a:ea typeface="Poppins"/>
              <a:cs typeface="Poppins"/>
              <a:sym typeface="Poppins"/>
            </a:endParaRPr>
          </a:p>
          <a:p>
            <a:pPr indent="-342900" lvl="0" marL="457200" rtl="0" algn="l">
              <a:spcBef>
                <a:spcPts val="0"/>
              </a:spcBef>
              <a:spcAft>
                <a:spcPts val="0"/>
              </a:spcAft>
              <a:buSzPts val="1800"/>
              <a:buFont typeface="Poppins"/>
              <a:buChar char="●"/>
            </a:pPr>
            <a:r>
              <a:rPr lang="en">
                <a:latin typeface="Poppins"/>
                <a:ea typeface="Poppins"/>
                <a:cs typeface="Poppins"/>
                <a:sym typeface="Poppins"/>
              </a:rPr>
              <a:t>Randomized Mini Games (Destructured Spelling Bee)</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Random game generation (Fisher-Yates)</a:t>
            </a:r>
            <a:endParaRPr sz="1800">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solidFill>
                  <a:srgbClr val="4B5563"/>
                </a:solidFill>
                <a:highlight>
                  <a:srgbClr val="FFFFFF"/>
                </a:highlight>
                <a:latin typeface="Poppins"/>
                <a:ea typeface="Poppins"/>
                <a:cs typeface="Poppins"/>
                <a:sym typeface="Poppins"/>
              </a:rPr>
              <a:t>Choose the correct word that matches the definition</a:t>
            </a:r>
            <a:endParaRPr sz="1800">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Listen and spell the word correctly to gain points</a:t>
            </a:r>
            <a:endParaRPr sz="1800">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Fill in the blanks to complete the sentence correctly</a:t>
            </a:r>
            <a:endParaRPr sz="1800">
              <a:solidFill>
                <a:srgbClr val="4B5563"/>
              </a:solidFill>
              <a:highlight>
                <a:srgbClr val="FFFFFF"/>
              </a:highlight>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rgbClr val="FFFFFF"/>
                </a:highlight>
                <a:latin typeface="Poppins"/>
                <a:ea typeface="Poppins"/>
                <a:cs typeface="Poppins"/>
                <a:sym typeface="Poppins"/>
              </a:rPr>
              <a:t>Game History &amp; Persistent Data</a:t>
            </a:r>
            <a:endParaRPr>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User can review previous games and see what they got right/wrong</a:t>
            </a:r>
            <a:endParaRPr sz="1800">
              <a:solidFill>
                <a:srgbClr val="4B5563"/>
              </a:solidFill>
              <a:highlight>
                <a:srgbClr val="FFFFFF"/>
              </a:highlight>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 sz="3600">
                <a:latin typeface="Poppins"/>
                <a:ea typeface="Poppins"/>
                <a:cs typeface="Poppins"/>
                <a:sym typeface="Poppins"/>
              </a:rPr>
              <a:t>Should</a:t>
            </a:r>
            <a:r>
              <a:rPr b="1" lang="en" sz="3600">
                <a:latin typeface="Poppins"/>
                <a:ea typeface="Poppins"/>
                <a:cs typeface="Poppins"/>
                <a:sym typeface="Poppins"/>
              </a:rPr>
              <a:t> Have</a:t>
            </a:r>
            <a:endParaRPr b="1" sz="3600">
              <a:latin typeface="Poppins"/>
              <a:ea typeface="Poppins"/>
              <a:cs typeface="Poppins"/>
              <a:sym typeface="Poppins"/>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oppins"/>
              <a:buChar char="●"/>
            </a:pPr>
            <a:r>
              <a:rPr lang="en">
                <a:latin typeface="Poppins"/>
                <a:ea typeface="Poppins"/>
                <a:cs typeface="Poppins"/>
                <a:sym typeface="Poppins"/>
              </a:rPr>
              <a:t>Language Selector</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Users from around the world should be able to view the page in their language</a:t>
            </a:r>
            <a:endParaRPr sz="1800">
              <a:latin typeface="Poppins"/>
              <a:ea typeface="Poppins"/>
              <a:cs typeface="Poppins"/>
              <a:sym typeface="Poppins"/>
            </a:endParaRPr>
          </a:p>
          <a:p>
            <a:pPr indent="-342900" lvl="0" marL="457200" rtl="0" algn="l">
              <a:spcBef>
                <a:spcPts val="0"/>
              </a:spcBef>
              <a:spcAft>
                <a:spcPts val="0"/>
              </a:spcAft>
              <a:buSzPts val="1800"/>
              <a:buFont typeface="Poppins"/>
              <a:buChar char="●"/>
            </a:pPr>
            <a:r>
              <a:rPr lang="en">
                <a:latin typeface="Poppins"/>
                <a:ea typeface="Poppins"/>
                <a:cs typeface="Poppins"/>
                <a:sym typeface="Poppins"/>
              </a:rPr>
              <a:t>Game Support for Multiple Languages</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solidFill>
                  <a:srgbClr val="4B5563"/>
                </a:solidFill>
                <a:highlight>
                  <a:srgbClr val="FFFFFF"/>
                </a:highlight>
                <a:latin typeface="Poppins"/>
                <a:ea typeface="Poppins"/>
                <a:cs typeface="Poppins"/>
                <a:sym typeface="Poppins"/>
              </a:rPr>
              <a:t>Each mini game should be playable in other languages</a:t>
            </a:r>
            <a:endParaRPr sz="1800">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Requires lots of language data (definitions, audio samples, examples)</a:t>
            </a:r>
            <a:endParaRPr sz="1800">
              <a:solidFill>
                <a:srgbClr val="4B5563"/>
              </a:solidFill>
              <a:highlight>
                <a:srgbClr val="FFFFFF"/>
              </a:highlight>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rgbClr val="FFFFFF"/>
                </a:highlight>
                <a:latin typeface="Poppins"/>
                <a:ea typeface="Poppins"/>
                <a:cs typeface="Poppins"/>
                <a:sym typeface="Poppins"/>
              </a:rPr>
              <a:t>Forgot My Password</a:t>
            </a:r>
            <a:endParaRPr>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Password reset feature with OTP and email reset</a:t>
            </a:r>
            <a:endParaRPr sz="1800">
              <a:solidFill>
                <a:srgbClr val="4B5563"/>
              </a:solidFill>
              <a:highlight>
                <a:srgbClr val="FFFFFF"/>
              </a:highlight>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6057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 sz="3600">
                <a:latin typeface="Poppins"/>
                <a:ea typeface="Poppins"/>
                <a:cs typeface="Poppins"/>
                <a:sym typeface="Poppins"/>
              </a:rPr>
              <a:t>Could</a:t>
            </a:r>
            <a:r>
              <a:rPr b="1" lang="en" sz="3600">
                <a:latin typeface="Poppins"/>
                <a:ea typeface="Poppins"/>
                <a:cs typeface="Poppins"/>
                <a:sym typeface="Poppins"/>
              </a:rPr>
              <a:t> Have</a:t>
            </a:r>
            <a:endParaRPr b="1" sz="3600">
              <a:latin typeface="Poppins"/>
              <a:ea typeface="Poppins"/>
              <a:cs typeface="Poppins"/>
              <a:sym typeface="Poppins"/>
            </a:endParaRPr>
          </a:p>
        </p:txBody>
      </p:sp>
      <p:sp>
        <p:nvSpPr>
          <p:cNvPr id="90" name="Google Shape;90;p19"/>
          <p:cNvSpPr txBox="1"/>
          <p:nvPr>
            <p:ph idx="1" type="body"/>
          </p:nvPr>
        </p:nvSpPr>
        <p:spPr>
          <a:xfrm>
            <a:off x="311700" y="1152475"/>
            <a:ext cx="8520600" cy="33294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Font typeface="Poppins"/>
              <a:buChar char="●"/>
            </a:pPr>
            <a:r>
              <a:rPr lang="en">
                <a:latin typeface="Poppins"/>
                <a:ea typeface="Poppins"/>
                <a:cs typeface="Poppins"/>
                <a:sym typeface="Poppins"/>
              </a:rPr>
              <a:t>Advanced Game Creation Controls</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Choosing a source and target language for each game (definitions are in English and answer choices are in Spanish)</a:t>
            </a:r>
            <a:endParaRPr sz="1800">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Choosing number of questions and time limit</a:t>
            </a:r>
            <a:endParaRPr sz="1800">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rgbClr val="FFFFFF"/>
                </a:highlight>
                <a:latin typeface="Poppins"/>
                <a:ea typeface="Poppins"/>
                <a:cs typeface="Poppins"/>
                <a:sym typeface="Poppins"/>
              </a:rPr>
              <a:t>Resume Games</a:t>
            </a:r>
            <a:endParaRPr>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Saving game progress and allowing the user to resume at a later time</a:t>
            </a:r>
            <a:endParaRPr sz="1800">
              <a:solidFill>
                <a:srgbClr val="4B5563"/>
              </a:solidFill>
              <a:highlight>
                <a:srgbClr val="FFFFFF"/>
              </a:highlight>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rgbClr val="FFFFFF"/>
                </a:highlight>
                <a:latin typeface="Poppins"/>
                <a:ea typeface="Poppins"/>
                <a:cs typeface="Poppins"/>
                <a:sym typeface="Poppins"/>
              </a:rPr>
              <a:t>Profile Feature</a:t>
            </a:r>
            <a:endParaRPr>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Each user can have a profile that displays basic information about themselves</a:t>
            </a:r>
            <a:endParaRPr sz="1800">
              <a:solidFill>
                <a:srgbClr val="4B5563"/>
              </a:solidFill>
              <a:highlight>
                <a:srgbClr val="FFFFFF"/>
              </a:highlight>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60550"/>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 sz="3600">
                <a:latin typeface="Poppins"/>
                <a:ea typeface="Poppins"/>
                <a:cs typeface="Poppins"/>
                <a:sym typeface="Poppins"/>
              </a:rPr>
              <a:t>Won't</a:t>
            </a:r>
            <a:r>
              <a:rPr b="1" lang="en" sz="3600">
                <a:latin typeface="Poppins"/>
                <a:ea typeface="Poppins"/>
                <a:cs typeface="Poppins"/>
                <a:sym typeface="Poppins"/>
              </a:rPr>
              <a:t> </a:t>
            </a:r>
            <a:r>
              <a:rPr b="1" lang="en" sz="3600">
                <a:latin typeface="Poppins"/>
                <a:ea typeface="Poppins"/>
                <a:cs typeface="Poppins"/>
                <a:sym typeface="Poppins"/>
              </a:rPr>
              <a:t>Have (this time)</a:t>
            </a:r>
            <a:endParaRPr b="1" sz="3600">
              <a:latin typeface="Poppins"/>
              <a:ea typeface="Poppins"/>
              <a:cs typeface="Poppins"/>
              <a:sym typeface="Poppins"/>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oppins"/>
              <a:buChar char="●"/>
            </a:pPr>
            <a:r>
              <a:rPr lang="en">
                <a:latin typeface="Poppins"/>
                <a:ea typeface="Poppins"/>
                <a:cs typeface="Poppins"/>
                <a:sym typeface="Poppins"/>
              </a:rPr>
              <a:t>Multiplayer Spelling Bee Game</a:t>
            </a:r>
            <a:endParaRPr>
              <a:latin typeface="Poppins"/>
              <a:ea typeface="Poppins"/>
              <a:cs typeface="Poppins"/>
              <a:sym typeface="Poppins"/>
            </a:endParaRPr>
          </a:p>
          <a:p>
            <a:pPr indent="-342900" lvl="1" marL="914400" rtl="0" algn="l">
              <a:spcBef>
                <a:spcPts val="0"/>
              </a:spcBef>
              <a:spcAft>
                <a:spcPts val="0"/>
              </a:spcAft>
              <a:buSzPts val="1800"/>
              <a:buFont typeface="Poppins"/>
              <a:buChar char="○"/>
            </a:pPr>
            <a:r>
              <a:rPr lang="en" sz="1800">
                <a:latin typeface="Poppins"/>
                <a:ea typeface="Poppins"/>
                <a:cs typeface="Poppins"/>
                <a:sym typeface="Poppins"/>
              </a:rPr>
              <a:t>Create a room and invite other users to compete in a virtual spelling bee with lifelines</a:t>
            </a:r>
            <a:endParaRPr sz="1800">
              <a:latin typeface="Poppins"/>
              <a:ea typeface="Poppins"/>
              <a:cs typeface="Poppins"/>
              <a:sym typeface="Poppins"/>
            </a:endParaRPr>
          </a:p>
          <a:p>
            <a:pPr indent="-342900" lvl="0" marL="457200" rtl="0" algn="l">
              <a:spcBef>
                <a:spcPts val="0"/>
              </a:spcBef>
              <a:spcAft>
                <a:spcPts val="0"/>
              </a:spcAft>
              <a:buSzPts val="1800"/>
              <a:buFont typeface="Poppins"/>
              <a:buChar char="●"/>
            </a:pPr>
            <a:r>
              <a:rPr lang="en">
                <a:solidFill>
                  <a:srgbClr val="4B5563"/>
                </a:solidFill>
                <a:highlight>
                  <a:srgbClr val="FFFFFF"/>
                </a:highlight>
                <a:latin typeface="Poppins"/>
                <a:ea typeface="Poppins"/>
                <a:cs typeface="Poppins"/>
                <a:sym typeface="Poppins"/>
              </a:rPr>
              <a:t>Personal dictionary which stores any words and definitions that they have encountered by playing the games</a:t>
            </a:r>
            <a:endParaRPr>
              <a:solidFill>
                <a:srgbClr val="4B5563"/>
              </a:solidFill>
              <a:highlight>
                <a:srgbClr val="FFFFFF"/>
              </a:highlight>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rgbClr val="FFFFFF"/>
                </a:highlight>
                <a:latin typeface="Poppins"/>
                <a:ea typeface="Poppins"/>
                <a:cs typeface="Poppins"/>
                <a:sym typeface="Poppins"/>
              </a:rPr>
              <a:t>Stats Page</a:t>
            </a:r>
            <a:endParaRPr>
              <a:solidFill>
                <a:srgbClr val="4B5563"/>
              </a:solidFill>
              <a:highlight>
                <a:srgbClr val="FFFFFF"/>
              </a:highlight>
              <a:latin typeface="Poppins"/>
              <a:ea typeface="Poppins"/>
              <a:cs typeface="Poppins"/>
              <a:sym typeface="Poppins"/>
            </a:endParaRPr>
          </a:p>
          <a:p>
            <a:pPr indent="-342900" lvl="1" marL="914400" rtl="0" algn="l">
              <a:spcBef>
                <a:spcPts val="0"/>
              </a:spcBef>
              <a:spcAft>
                <a:spcPts val="0"/>
              </a:spcAft>
              <a:buClr>
                <a:srgbClr val="4B5563"/>
              </a:buClr>
              <a:buSzPts val="1800"/>
              <a:buFont typeface="Poppins"/>
              <a:buChar char="○"/>
            </a:pPr>
            <a:r>
              <a:rPr lang="en" sz="1800">
                <a:solidFill>
                  <a:srgbClr val="4B5563"/>
                </a:solidFill>
                <a:highlight>
                  <a:srgbClr val="FFFFFF"/>
                </a:highlight>
                <a:latin typeface="Poppins"/>
                <a:ea typeface="Poppins"/>
                <a:cs typeface="Poppins"/>
                <a:sym typeface="Poppins"/>
              </a:rPr>
              <a:t>Users have a stats page which shows their average scores for each game and/or performance in online spelling bees</a:t>
            </a:r>
            <a:endParaRPr sz="1800">
              <a:solidFill>
                <a:srgbClr val="4B5563"/>
              </a:solidFill>
              <a:highlight>
                <a:srgbClr val="FFFFFF"/>
              </a:highlight>
              <a:latin typeface="Poppins"/>
              <a:ea typeface="Poppins"/>
              <a:cs typeface="Poppins"/>
              <a:sym typeface="Poppins"/>
            </a:endParaRPr>
          </a:p>
          <a:p>
            <a:pPr indent="-342900" lvl="0" marL="457200" rtl="0" algn="l">
              <a:spcBef>
                <a:spcPts val="0"/>
              </a:spcBef>
              <a:spcAft>
                <a:spcPts val="0"/>
              </a:spcAft>
              <a:buClr>
                <a:srgbClr val="4B5563"/>
              </a:buClr>
              <a:buSzPts val="1800"/>
              <a:buFont typeface="Poppins"/>
              <a:buChar char="●"/>
            </a:pPr>
            <a:r>
              <a:rPr lang="en">
                <a:solidFill>
                  <a:srgbClr val="4B5563"/>
                </a:solidFill>
                <a:highlight>
                  <a:srgbClr val="FFFFFF"/>
                </a:highlight>
                <a:latin typeface="Poppins"/>
                <a:ea typeface="Poppins"/>
                <a:cs typeface="Poppins"/>
                <a:sym typeface="Poppins"/>
              </a:rPr>
              <a:t>Mobile app implementation with React Native</a:t>
            </a:r>
            <a:endParaRPr sz="1800">
              <a:solidFill>
                <a:srgbClr val="4B5563"/>
              </a:solidFill>
              <a:highlight>
                <a:srgbClr val="FFFFFF"/>
              </a:highlight>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 sz="3600">
                <a:latin typeface="Poppins"/>
                <a:ea typeface="Poppins"/>
                <a:cs typeface="Poppins"/>
                <a:sym typeface="Poppins"/>
              </a:rPr>
              <a:t>Basic Functions</a:t>
            </a:r>
            <a:endParaRPr b="1" sz="3600">
              <a:latin typeface="Poppins"/>
              <a:ea typeface="Poppins"/>
              <a:cs typeface="Poppins"/>
              <a:sym typeface="Poppins"/>
            </a:endParaRPr>
          </a:p>
        </p:txBody>
      </p:sp>
      <p:sp>
        <p:nvSpPr>
          <p:cNvPr id="102" name="Google Shape;102;p21"/>
          <p:cNvSpPr txBox="1"/>
          <p:nvPr>
            <p:ph idx="1" type="body"/>
          </p:nvPr>
        </p:nvSpPr>
        <p:spPr>
          <a:xfrm>
            <a:off x="311700" y="1152475"/>
            <a:ext cx="8520600" cy="38295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oppins"/>
              <a:buChar char="●"/>
            </a:pPr>
            <a:r>
              <a:rPr lang="en" sz="1600">
                <a:latin typeface="Poppins"/>
                <a:ea typeface="Poppins"/>
                <a:cs typeface="Poppins"/>
                <a:sym typeface="Poppins"/>
              </a:rPr>
              <a:t>User Authentication</a:t>
            </a:r>
            <a:endParaRPr sz="1600">
              <a:latin typeface="Poppins"/>
              <a:ea typeface="Poppins"/>
              <a:cs typeface="Poppins"/>
              <a:sym typeface="Poppins"/>
            </a:endParaRPr>
          </a:p>
          <a:p>
            <a:pPr indent="-330200" lvl="1" marL="914400" rtl="0" algn="l">
              <a:spcBef>
                <a:spcPts val="0"/>
              </a:spcBef>
              <a:spcAft>
                <a:spcPts val="0"/>
              </a:spcAft>
              <a:buSzPts val="1600"/>
              <a:buFont typeface="Poppins"/>
              <a:buChar char="○"/>
            </a:pPr>
            <a:r>
              <a:rPr lang="en" sz="1600">
                <a:latin typeface="Poppins"/>
                <a:ea typeface="Poppins"/>
                <a:cs typeface="Poppins"/>
                <a:sym typeface="Poppins"/>
              </a:rPr>
              <a:t>Register, Login, Logout, Form Validation, Session Based</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Language Selector</a:t>
            </a:r>
            <a:endParaRPr sz="1600">
              <a:latin typeface="Poppins"/>
              <a:ea typeface="Poppins"/>
              <a:cs typeface="Poppins"/>
              <a:sym typeface="Poppins"/>
            </a:endParaRPr>
          </a:p>
          <a:p>
            <a:pPr indent="-330200" lvl="1" marL="914400" rtl="0" algn="l">
              <a:spcBef>
                <a:spcPts val="0"/>
              </a:spcBef>
              <a:spcAft>
                <a:spcPts val="0"/>
              </a:spcAft>
              <a:buSzPts val="1600"/>
              <a:buFont typeface="Poppins"/>
              <a:buChar char="○"/>
            </a:pPr>
            <a:r>
              <a:rPr lang="en" sz="1600">
                <a:latin typeface="Poppins"/>
                <a:ea typeface="Poppins"/>
                <a:cs typeface="Poppins"/>
                <a:sym typeface="Poppins"/>
              </a:rPr>
              <a:t>English and Spanish language selector</a:t>
            </a:r>
            <a:endParaRPr sz="1600">
              <a:latin typeface="Poppins"/>
              <a:ea typeface="Poppins"/>
              <a:cs typeface="Poppins"/>
              <a:sym typeface="Poppins"/>
            </a:endParaRPr>
          </a:p>
          <a:p>
            <a:pPr indent="-330200" lvl="0" marL="457200" rtl="0" algn="l">
              <a:spcBef>
                <a:spcPts val="0"/>
              </a:spcBef>
              <a:spcAft>
                <a:spcPts val="0"/>
              </a:spcAft>
              <a:buClr>
                <a:srgbClr val="4B5563"/>
              </a:buClr>
              <a:buSzPts val="1600"/>
              <a:buFont typeface="Poppins"/>
              <a:buChar char="●"/>
            </a:pPr>
            <a:r>
              <a:rPr lang="en" sz="1600">
                <a:solidFill>
                  <a:srgbClr val="4B5563"/>
                </a:solidFill>
                <a:highlight>
                  <a:srgbClr val="FFFFFF"/>
                </a:highlight>
                <a:latin typeface="Poppins"/>
                <a:ea typeface="Poppins"/>
                <a:cs typeface="Poppins"/>
                <a:sym typeface="Poppins"/>
              </a:rPr>
              <a:t>Choose the Correct Word (English, Spanish)</a:t>
            </a:r>
            <a:endParaRPr sz="1600">
              <a:solidFill>
                <a:srgbClr val="4B5563"/>
              </a:solidFill>
              <a:highlight>
                <a:srgbClr val="FFFFFF"/>
              </a:highlight>
              <a:latin typeface="Poppins"/>
              <a:ea typeface="Poppins"/>
              <a:cs typeface="Poppins"/>
              <a:sym typeface="Poppins"/>
            </a:endParaRPr>
          </a:p>
          <a:p>
            <a:pPr indent="-330200" lvl="1" marL="914400" rtl="0" algn="l">
              <a:spcBef>
                <a:spcPts val="0"/>
              </a:spcBef>
              <a:spcAft>
                <a:spcPts val="0"/>
              </a:spcAft>
              <a:buSzPts val="1600"/>
              <a:buFont typeface="Poppins"/>
              <a:buChar char="○"/>
            </a:pPr>
            <a:r>
              <a:rPr lang="en" sz="1600">
                <a:solidFill>
                  <a:srgbClr val="4B5563"/>
                </a:solidFill>
                <a:highlight>
                  <a:srgbClr val="FFFFFF"/>
                </a:highlight>
                <a:latin typeface="Poppins"/>
                <a:ea typeface="Poppins"/>
                <a:cs typeface="Poppins"/>
                <a:sym typeface="Poppins"/>
              </a:rPr>
              <a:t>Choose the correct word that matches the definition</a:t>
            </a:r>
            <a:endParaRPr sz="1600">
              <a:solidFill>
                <a:srgbClr val="4B5563"/>
              </a:solidFill>
              <a:highlight>
                <a:srgbClr val="FFFFFF"/>
              </a:highlight>
              <a:latin typeface="Poppins"/>
              <a:ea typeface="Poppins"/>
              <a:cs typeface="Poppins"/>
              <a:sym typeface="Poppins"/>
            </a:endParaRPr>
          </a:p>
          <a:p>
            <a:pPr indent="-330200" lvl="0" marL="457200" rtl="0" algn="l">
              <a:spcBef>
                <a:spcPts val="0"/>
              </a:spcBef>
              <a:spcAft>
                <a:spcPts val="0"/>
              </a:spcAft>
              <a:buClr>
                <a:srgbClr val="4B5563"/>
              </a:buClr>
              <a:buSzPts val="1600"/>
              <a:buFont typeface="Poppins"/>
              <a:buChar char="●"/>
            </a:pPr>
            <a:r>
              <a:rPr lang="en" sz="1600">
                <a:solidFill>
                  <a:srgbClr val="4B5563"/>
                </a:solidFill>
                <a:highlight>
                  <a:srgbClr val="FFFFFF"/>
                </a:highlight>
                <a:latin typeface="Poppins"/>
                <a:ea typeface="Poppins"/>
                <a:cs typeface="Poppins"/>
                <a:sym typeface="Poppins"/>
              </a:rPr>
              <a:t>Spell by Hearing (English)</a:t>
            </a:r>
            <a:endParaRPr sz="1600">
              <a:solidFill>
                <a:srgbClr val="4B5563"/>
              </a:solidFill>
              <a:highlight>
                <a:srgbClr val="FFFFFF"/>
              </a:highlight>
              <a:latin typeface="Poppins"/>
              <a:ea typeface="Poppins"/>
              <a:cs typeface="Poppins"/>
              <a:sym typeface="Poppins"/>
            </a:endParaRPr>
          </a:p>
          <a:p>
            <a:pPr indent="-330200" lvl="1" marL="914400" rtl="0" algn="l">
              <a:spcBef>
                <a:spcPts val="0"/>
              </a:spcBef>
              <a:spcAft>
                <a:spcPts val="0"/>
              </a:spcAft>
              <a:buClr>
                <a:srgbClr val="4B5563"/>
              </a:buClr>
              <a:buSzPts val="1600"/>
              <a:buFont typeface="Poppins"/>
              <a:buChar char="○"/>
            </a:pPr>
            <a:r>
              <a:rPr lang="en" sz="1600">
                <a:solidFill>
                  <a:srgbClr val="4B5563"/>
                </a:solidFill>
                <a:highlight>
                  <a:srgbClr val="FFFFFF"/>
                </a:highlight>
                <a:latin typeface="Poppins"/>
                <a:ea typeface="Poppins"/>
                <a:cs typeface="Poppins"/>
                <a:sym typeface="Poppins"/>
              </a:rPr>
              <a:t>Listen and spell the word correctly to gain points</a:t>
            </a:r>
            <a:endParaRPr sz="1600">
              <a:solidFill>
                <a:srgbClr val="4B5563"/>
              </a:solidFill>
              <a:highlight>
                <a:srgbClr val="FFFFFF"/>
              </a:highlight>
              <a:latin typeface="Poppins"/>
              <a:ea typeface="Poppins"/>
              <a:cs typeface="Poppins"/>
              <a:sym typeface="Poppins"/>
            </a:endParaRPr>
          </a:p>
          <a:p>
            <a:pPr indent="-330200" lvl="0" marL="457200" rtl="0" algn="l">
              <a:spcBef>
                <a:spcPts val="0"/>
              </a:spcBef>
              <a:spcAft>
                <a:spcPts val="0"/>
              </a:spcAft>
              <a:buClr>
                <a:srgbClr val="4B5563"/>
              </a:buClr>
              <a:buSzPts val="1600"/>
              <a:buFont typeface="Poppins"/>
              <a:buChar char="●"/>
            </a:pPr>
            <a:r>
              <a:rPr lang="en" sz="1600">
                <a:solidFill>
                  <a:srgbClr val="4B5563"/>
                </a:solidFill>
                <a:highlight>
                  <a:srgbClr val="FFFFFF"/>
                </a:highlight>
                <a:latin typeface="Poppins"/>
                <a:ea typeface="Poppins"/>
                <a:cs typeface="Poppins"/>
                <a:sym typeface="Poppins"/>
              </a:rPr>
              <a:t>Complete the Sentence (English)</a:t>
            </a:r>
            <a:endParaRPr sz="1600">
              <a:solidFill>
                <a:srgbClr val="4B5563"/>
              </a:solidFill>
              <a:highlight>
                <a:srgbClr val="FFFFFF"/>
              </a:highlight>
              <a:latin typeface="Poppins"/>
              <a:ea typeface="Poppins"/>
              <a:cs typeface="Poppins"/>
              <a:sym typeface="Poppins"/>
            </a:endParaRPr>
          </a:p>
          <a:p>
            <a:pPr indent="-330200" lvl="1" marL="914400" rtl="0" algn="l">
              <a:spcBef>
                <a:spcPts val="0"/>
              </a:spcBef>
              <a:spcAft>
                <a:spcPts val="0"/>
              </a:spcAft>
              <a:buClr>
                <a:srgbClr val="4B5563"/>
              </a:buClr>
              <a:buSzPts val="1600"/>
              <a:buFont typeface="Poppins"/>
              <a:buChar char="○"/>
            </a:pPr>
            <a:r>
              <a:rPr lang="en" sz="1600">
                <a:solidFill>
                  <a:srgbClr val="4B5563"/>
                </a:solidFill>
                <a:highlight>
                  <a:srgbClr val="FFFFFF"/>
                </a:highlight>
                <a:latin typeface="Poppins"/>
                <a:ea typeface="Poppins"/>
                <a:cs typeface="Poppins"/>
                <a:sym typeface="Poppins"/>
              </a:rPr>
              <a:t>Fill in the blanks to complete the sentence correctly</a:t>
            </a:r>
            <a:endParaRPr sz="1600">
              <a:solidFill>
                <a:srgbClr val="4B5563"/>
              </a:solidFill>
              <a:highlight>
                <a:srgbClr val="FFFFFF"/>
              </a:highlight>
              <a:latin typeface="Poppins"/>
              <a:ea typeface="Poppins"/>
              <a:cs typeface="Poppins"/>
              <a:sym typeface="Poppins"/>
            </a:endParaRPr>
          </a:p>
          <a:p>
            <a:pPr indent="-330200" lvl="0" marL="457200" rtl="0" algn="l">
              <a:spcBef>
                <a:spcPts val="0"/>
              </a:spcBef>
              <a:spcAft>
                <a:spcPts val="0"/>
              </a:spcAft>
              <a:buClr>
                <a:srgbClr val="4B5563"/>
              </a:buClr>
              <a:buSzPts val="1600"/>
              <a:buFont typeface="Poppins"/>
              <a:buChar char="●"/>
            </a:pPr>
            <a:r>
              <a:rPr lang="en" sz="1600">
                <a:solidFill>
                  <a:srgbClr val="4B5563"/>
                </a:solidFill>
                <a:highlight>
                  <a:srgbClr val="FFFFFF"/>
                </a:highlight>
                <a:latin typeface="Poppins"/>
                <a:ea typeface="Poppins"/>
                <a:cs typeface="Poppins"/>
                <a:sym typeface="Poppins"/>
              </a:rPr>
              <a:t>Game History</a:t>
            </a:r>
            <a:endParaRPr sz="1600">
              <a:solidFill>
                <a:srgbClr val="4B5563"/>
              </a:solidFill>
              <a:highlight>
                <a:srgbClr val="FFFFFF"/>
              </a:highlight>
              <a:latin typeface="Poppins"/>
              <a:ea typeface="Poppins"/>
              <a:cs typeface="Poppins"/>
              <a:sym typeface="Poppins"/>
            </a:endParaRPr>
          </a:p>
          <a:p>
            <a:pPr indent="-330200" lvl="1" marL="914400" rtl="0" algn="l">
              <a:spcBef>
                <a:spcPts val="0"/>
              </a:spcBef>
              <a:spcAft>
                <a:spcPts val="0"/>
              </a:spcAft>
              <a:buClr>
                <a:srgbClr val="4B5563"/>
              </a:buClr>
              <a:buSzPts val="1600"/>
              <a:buFont typeface="Poppins"/>
              <a:buChar char="○"/>
            </a:pPr>
            <a:r>
              <a:rPr lang="en" sz="1600">
                <a:solidFill>
                  <a:srgbClr val="4B5563"/>
                </a:solidFill>
                <a:highlight>
                  <a:srgbClr val="FFFFFF"/>
                </a:highlight>
                <a:latin typeface="Poppins"/>
                <a:ea typeface="Poppins"/>
                <a:cs typeface="Poppins"/>
                <a:sym typeface="Poppins"/>
              </a:rPr>
              <a:t>View past games and view individual games with choices and user response</a:t>
            </a:r>
            <a:endParaRPr sz="1600">
              <a:solidFill>
                <a:srgbClr val="4B5563"/>
              </a:solidFill>
              <a:highlight>
                <a:srgbClr val="FFFFFF"/>
              </a:highlight>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