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 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86" autoAdjust="0"/>
  </p:normalViewPr>
  <p:slideViewPr>
    <p:cSldViewPr snapToGrid="0">
      <p:cViewPr>
        <p:scale>
          <a:sx n="150" d="100"/>
          <a:sy n="150" d="100"/>
        </p:scale>
        <p:origin x="90" y="-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notesMaster" Target="notesMasters/notesMaster1.xml" />
  <Relationship Id="rId7" Type="http://schemas.openxmlformats.org/officeDocument/2006/relationships/tableStyles" Target="tableStyle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heme" Target="theme/theme1.xml" />
  <Relationship Id="rId5" Type="http://schemas.openxmlformats.org/officeDocument/2006/relationships/viewProps" Target="viewProps.xml" />
  <Relationship Id="rId4" Type="http://schemas.openxmlformats.org/officeDocument/2006/relationships/presProps" Target="presProps.xml" />
</Relationships>
</file>

<file path=ppt/notesMasters/_rels/notesMaster1.xml.rels>&#65279;<?xml version="1.0" encoding="utf-8" standalone="yes"?>
<Relationships xmlns="http://schemas.openxmlformats.org/package/2006/relationships">
  <Relationship Id="rId1" Type="http://schemas.openxmlformats.org/officeDocument/2006/relationships/theme" Target="../theme/theme2.xml" />
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2A29A-B664-4A1D-8B77-DE4669AF16FB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32B74-D82C-4B93-BEFE-6AAE3702C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86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
<Relationships xmlns="http://schemas.openxmlformats.org/package/2006/relationships">
  <Relationship Id="rId2" Type="http://schemas.openxmlformats.org/officeDocument/2006/relationships/slide" Target="../slides/slide1.xml" />
  <Relationship Id="rId1" Type="http://schemas.openxmlformats.org/officeDocument/2006/relationships/notesMaster" Target="../notesMasters/notesMaster1.xml" />
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32B74-D82C-4B93-BEFE-6AAE3702C6C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46574"/>
      </p:ext>
    </p:extLst>
  </p:cSld>
  <p:clrMapOvr>
    <a:masterClrMapping/>
  </p:clrMapOvr>
</p:note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4AE-C6FC-4B17-97AE-4CD053643B47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054E-1832-47F0-B8D9-B80BE77F2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4AE-C6FC-4B17-97AE-4CD053643B47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054E-1832-47F0-B8D9-B80BE77F2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4AE-C6FC-4B17-97AE-4CD053643B47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054E-1832-47F0-B8D9-B80BE77F2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2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4AE-C6FC-4B17-97AE-4CD053643B47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054E-1832-47F0-B8D9-B80BE77F2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35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4AE-C6FC-4B17-97AE-4CD053643B47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054E-1832-47F0-B8D9-B80BE77F2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24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4AE-C6FC-4B17-97AE-4CD053643B47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054E-1832-47F0-B8D9-B80BE77F2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60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4AE-C6FC-4B17-97AE-4CD053643B47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054E-1832-47F0-B8D9-B80BE77F2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91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4AE-C6FC-4B17-97AE-4CD053643B47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054E-1832-47F0-B8D9-B80BE77F2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5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4AE-C6FC-4B17-97AE-4CD053643B47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054E-1832-47F0-B8D9-B80BE77F2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35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4AE-C6FC-4B17-97AE-4CD053643B47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054E-1832-47F0-B8D9-B80BE77F2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49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4AE-C6FC-4B17-97AE-4CD053643B47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054E-1832-47F0-B8D9-B80BE77F2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896494"/>
      </p:ext>
    </p:extLst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8" Type="http://schemas.openxmlformats.org/officeDocument/2006/relationships/slideLayout" Target="../slideLayouts/slideLayout8.xml" />
  <Relationship Id="rId3" Type="http://schemas.openxmlformats.org/officeDocument/2006/relationships/slideLayout" Target="../slideLayouts/slideLayout3.xml" />
  <Relationship Id="rId7" Type="http://schemas.openxmlformats.org/officeDocument/2006/relationships/slideLayout" Target="../slideLayouts/slideLayout7.xml" />
  <Relationship Id="rId12" Type="http://schemas.openxmlformats.org/officeDocument/2006/relationships/theme" Target="../theme/theme1.xml" />
  <Relationship Id="rId2" Type="http://schemas.openxmlformats.org/officeDocument/2006/relationships/slideLayout" Target="../slideLayouts/slideLayout2.xml" />
  <Relationship Id="rId1" Type="http://schemas.openxmlformats.org/officeDocument/2006/relationships/slideLayout" Target="../slideLayouts/slideLayout1.xml" />
  <Relationship Id="rId6" Type="http://schemas.openxmlformats.org/officeDocument/2006/relationships/slideLayout" Target="../slideLayouts/slideLayout6.xml" />
  <Relationship Id="rId11" Type="http://schemas.openxmlformats.org/officeDocument/2006/relationships/slideLayout" Target="../slideLayouts/slideLayout11.xml" />
  <Relationship Id="rId5" Type="http://schemas.openxmlformats.org/officeDocument/2006/relationships/slideLayout" Target="../slideLayouts/slideLayout5.xml" />
  <Relationship Id="rId10" Type="http://schemas.openxmlformats.org/officeDocument/2006/relationships/slideLayout" Target="../slideLayouts/slideLayout10.xml" />
  <Relationship Id="rId4" Type="http://schemas.openxmlformats.org/officeDocument/2006/relationships/slideLayout" Target="../slideLayouts/slideLayout4.xml" />
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C24AE-C6FC-4B17-97AE-4CD053643B47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4054E-1832-47F0-B8D9-B80BE77F2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09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2" Type="http://schemas.openxmlformats.org/officeDocument/2006/relationships/notesSlide" Target="../notesSlides/notesSlide1.xml" /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0"/>
            <a:ext cx="9144000" cy="400594"/>
          </a:xfrm>
          <a:solidFill>
            <a:srgbClr val="00B0F0"/>
          </a:solidFill>
        </p:spPr>
        <p:txBody>
          <a:bodyPr anchor="ctr" anchorCtr="0">
            <a:no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放課後等</a:t>
            </a:r>
            <a:r>
              <a:rPr lang="ja-JP" altLang="en-US" sz="20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デイサービス補助金</a:t>
            </a:r>
            <a:r>
              <a:rPr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延長支援加算の取扱い（臨時休業に伴うもの）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4831" y="431395"/>
            <a:ext cx="7531277" cy="1295589"/>
          </a:xfrm>
          <a:ln w="6350"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l">
              <a:lnSpc>
                <a:spcPts val="1600"/>
              </a:lnSpc>
              <a:spcBef>
                <a:spcPts val="0"/>
              </a:spcBef>
            </a:pP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補助額は、臨時休業に伴って</a:t>
            </a:r>
            <a:r>
              <a:rPr lang="ja-JP" altLang="en-US" sz="1400" b="1" u="sng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営業</a:t>
            </a:r>
            <a:r>
              <a:rPr lang="ja-JP" altLang="en-US" sz="14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時間前</a:t>
            </a:r>
            <a:r>
              <a:rPr lang="ja-JP" altLang="en-US" sz="1400" b="1" u="sng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の延長時間に追加的に支援</a:t>
            </a:r>
            <a:r>
              <a:rPr lang="ja-JP" altLang="en-US" sz="14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を提供した児童について算定した延長支援</a:t>
            </a:r>
            <a:r>
              <a:rPr lang="ja-JP" altLang="en-US" sz="1400" b="1" u="sng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加算全額に</a:t>
            </a:r>
            <a:r>
              <a:rPr lang="ja-JP" altLang="en-US" sz="14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係る地方負担・利用者負担分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である。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39950" y="1869554"/>
            <a:ext cx="4061976" cy="2138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例（障害児（重症心身障害児を除く））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66404" y="2062459"/>
            <a:ext cx="9011194" cy="4757396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サブタイトル 2"/>
          <p:cNvSpPr txBox="1">
            <a:spLocks/>
          </p:cNvSpPr>
          <p:nvPr/>
        </p:nvSpPr>
        <p:spPr>
          <a:xfrm>
            <a:off x="56885" y="2095652"/>
            <a:ext cx="7109460" cy="285693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①元々延長支援を実施していない事業所が、営業時間前に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分支援を実施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196730" y="2481677"/>
            <a:ext cx="4299212" cy="270424"/>
            <a:chOff x="478971" y="2546202"/>
            <a:chExt cx="4299212" cy="270424"/>
          </a:xfrm>
        </p:grpSpPr>
        <p:sp>
          <p:nvSpPr>
            <p:cNvPr id="12" name="正方形/長方形 11"/>
            <p:cNvSpPr/>
            <p:nvPr/>
          </p:nvSpPr>
          <p:spPr>
            <a:xfrm>
              <a:off x="478971" y="2546202"/>
              <a:ext cx="1282882" cy="2699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営業時間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508909" y="2546660"/>
              <a:ext cx="1269274" cy="2699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営業時間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2968432" y="2546660"/>
              <a:ext cx="526869" cy="26996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追加</a:t>
              </a:r>
            </a:p>
            <a:p>
              <a:pPr algn="ctr"/>
              <a:r>
                <a: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30</a:t>
              </a:r>
              <a:r>
                <a:rPr lang="ja-JP" altLang="en-US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</a:t>
              </a:r>
              <a:endPara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5" name="右矢印 14"/>
            <p:cNvSpPr/>
            <p:nvPr/>
          </p:nvSpPr>
          <p:spPr>
            <a:xfrm>
              <a:off x="2404243" y="2559742"/>
              <a:ext cx="277057" cy="25646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サブタイトル 2"/>
          <p:cNvSpPr txBox="1">
            <a:spLocks/>
          </p:cNvSpPr>
          <p:nvPr/>
        </p:nvSpPr>
        <p:spPr>
          <a:xfrm>
            <a:off x="6109046" y="2205493"/>
            <a:ext cx="3571841" cy="29297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00"/>
              </a:lnSpc>
              <a:spcBef>
                <a:spcPts val="0"/>
              </a:spcBef>
            </a:pP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：算定単位数</a:t>
            </a:r>
            <a:r>
              <a:rPr lang="en-US" altLang="ja-JP" sz="8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61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単位</a:t>
            </a:r>
          </a:p>
          <a:p>
            <a:pPr algn="l">
              <a:lnSpc>
                <a:spcPts val="1200"/>
              </a:lnSpc>
              <a:spcBef>
                <a:spcPts val="0"/>
              </a:spcBef>
            </a:pP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（</a:t>
            </a:r>
            <a:r>
              <a:rPr lang="ja-JP" altLang="en-US" sz="8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地方</a:t>
            </a:r>
            <a:r>
              <a:rPr lang="ja-JP" altLang="en-US" sz="8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負担・利用者負担分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補助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対象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-9655" y="2851187"/>
            <a:ext cx="9011195" cy="28797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サブタイトル 2"/>
          <p:cNvSpPr txBox="1">
            <a:spLocks/>
          </p:cNvSpPr>
          <p:nvPr/>
        </p:nvSpPr>
        <p:spPr>
          <a:xfrm>
            <a:off x="46064" y="2867110"/>
            <a:ext cx="9011194" cy="285693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②元々営業時間後に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45</a:t>
            </a:r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分の延長支援を実施していた事業所が、営業時間前に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分支援を追加で実施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サブタイトル 2"/>
          <p:cNvSpPr txBox="1">
            <a:spLocks/>
          </p:cNvSpPr>
          <p:nvPr/>
        </p:nvSpPr>
        <p:spPr>
          <a:xfrm>
            <a:off x="6126650" y="3085921"/>
            <a:ext cx="3554237" cy="29297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00"/>
              </a:lnSpc>
              <a:spcBef>
                <a:spcPts val="0"/>
              </a:spcBef>
            </a:pP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ケース１：算定単位数</a:t>
            </a:r>
            <a:r>
              <a:rPr lang="en-US" altLang="ja-JP" sz="8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92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単位</a:t>
            </a:r>
          </a:p>
          <a:p>
            <a:pPr algn="l">
              <a:lnSpc>
                <a:spcPts val="1200"/>
              </a:lnSpc>
              <a:spcBef>
                <a:spcPts val="0"/>
              </a:spcBef>
            </a:pP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（</a:t>
            </a:r>
            <a:r>
              <a:rPr lang="ja-JP" altLang="en-US" sz="8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地方</a:t>
            </a:r>
            <a:r>
              <a:rPr lang="ja-JP" altLang="en-US" sz="8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負担・利用者負担分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補助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対象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75922" y="3848618"/>
            <a:ext cx="9011195" cy="28797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30520" y="3321881"/>
            <a:ext cx="4802267" cy="284030"/>
            <a:chOff x="493295" y="3236289"/>
            <a:chExt cx="4802267" cy="284030"/>
          </a:xfrm>
        </p:grpSpPr>
        <p:sp>
          <p:nvSpPr>
            <p:cNvPr id="22" name="正方形/長方形 21"/>
            <p:cNvSpPr/>
            <p:nvPr/>
          </p:nvSpPr>
          <p:spPr>
            <a:xfrm>
              <a:off x="493295" y="3236289"/>
              <a:ext cx="1282882" cy="2699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営業時間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1771510" y="3236289"/>
              <a:ext cx="526869" cy="277932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45</a:t>
              </a:r>
              <a:r>
                <a:rPr lang="ja-JP" altLang="en-US" sz="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</a:t>
              </a:r>
              <a:endPara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（元々）</a:t>
              </a:r>
              <a:endParaRPr kumimoji="1"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85811" y="3250353"/>
              <a:ext cx="1282882" cy="2699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営業時間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2954045" y="3250353"/>
              <a:ext cx="526869" cy="26996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追加</a:t>
              </a:r>
            </a:p>
            <a:p>
              <a:pPr algn="ctr"/>
              <a:r>
                <a: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30</a:t>
              </a:r>
              <a:r>
                <a:rPr lang="ja-JP" altLang="en-US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</a:t>
              </a:r>
              <a:endPara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7" name="右矢印 26"/>
            <p:cNvSpPr/>
            <p:nvPr/>
          </p:nvSpPr>
          <p:spPr>
            <a:xfrm>
              <a:off x="2472120" y="3251769"/>
              <a:ext cx="277057" cy="25646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4768693" y="3242273"/>
              <a:ext cx="526869" cy="276335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45</a:t>
              </a:r>
              <a:r>
                <a:rPr lang="ja-JP" altLang="en-US" sz="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</a:t>
              </a:r>
              <a:endPara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（元々）</a:t>
              </a:r>
              <a:endParaRPr kumimoji="1"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34" name="サブタイトル 2"/>
          <p:cNvSpPr txBox="1">
            <a:spLocks/>
          </p:cNvSpPr>
          <p:nvPr/>
        </p:nvSpPr>
        <p:spPr>
          <a:xfrm>
            <a:off x="46064" y="3882231"/>
            <a:ext cx="9011194" cy="457223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元々営業時間後に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分の延長支援を実施していた事業所が、営業時間前に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分、営業時間後に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60</a:t>
            </a:r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分の支援を追加で実施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317450" y="4338065"/>
            <a:ext cx="5668532" cy="288240"/>
            <a:chOff x="469481" y="4293784"/>
            <a:chExt cx="5668532" cy="288240"/>
          </a:xfrm>
        </p:grpSpPr>
        <p:sp>
          <p:nvSpPr>
            <p:cNvPr id="35" name="正方形/長方形 34"/>
            <p:cNvSpPr/>
            <p:nvPr/>
          </p:nvSpPr>
          <p:spPr>
            <a:xfrm>
              <a:off x="469481" y="4306052"/>
              <a:ext cx="1282882" cy="2699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営業時間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1772669" y="4293784"/>
              <a:ext cx="596538" cy="28824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6</a:t>
              </a:r>
              <a:r>
                <a:rPr lang="en-US" altLang="ja-JP" sz="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</a:t>
              </a:r>
              <a:r>
                <a:rPr lang="ja-JP" altLang="en-US" sz="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</a:t>
              </a:r>
              <a:endPara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（元々）</a:t>
              </a:r>
              <a:endParaRPr kumimoji="1"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" name="右矢印 36"/>
            <p:cNvSpPr/>
            <p:nvPr/>
          </p:nvSpPr>
          <p:spPr>
            <a:xfrm>
              <a:off x="2484450" y="4296028"/>
              <a:ext cx="277057" cy="25646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3502105" y="4294507"/>
              <a:ext cx="1282882" cy="2699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営業時間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" name="角丸四角形 38"/>
            <p:cNvSpPr/>
            <p:nvPr/>
          </p:nvSpPr>
          <p:spPr>
            <a:xfrm>
              <a:off x="2957207" y="4302549"/>
              <a:ext cx="526869" cy="26996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追加</a:t>
              </a:r>
            </a:p>
            <a:p>
              <a:pPr algn="ctr"/>
              <a:r>
                <a: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30</a:t>
              </a:r>
              <a:r>
                <a:rPr lang="ja-JP" altLang="en-US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</a:t>
              </a:r>
              <a:endPara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4798591" y="4295902"/>
              <a:ext cx="596538" cy="268571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6</a:t>
              </a:r>
              <a:r>
                <a:rPr lang="en-US" altLang="ja-JP" sz="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</a:t>
              </a:r>
              <a:r>
                <a:rPr lang="ja-JP" altLang="en-US" sz="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</a:t>
              </a:r>
              <a:endPara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（元々）</a:t>
              </a:r>
              <a:endParaRPr kumimoji="1"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1" name="角丸四角形 40"/>
            <p:cNvSpPr/>
            <p:nvPr/>
          </p:nvSpPr>
          <p:spPr>
            <a:xfrm>
              <a:off x="5407100" y="4294507"/>
              <a:ext cx="730913" cy="26996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追加</a:t>
              </a:r>
            </a:p>
            <a:p>
              <a:pPr algn="ctr"/>
              <a:r>
                <a: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60</a:t>
              </a:r>
              <a:r>
                <a:rPr lang="ja-JP" altLang="en-US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</a:t>
              </a:r>
              <a:endPara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45" name="直線コネクタ 44"/>
          <p:cNvCxnSpPr/>
          <p:nvPr/>
        </p:nvCxnSpPr>
        <p:spPr>
          <a:xfrm>
            <a:off x="42636" y="5086206"/>
            <a:ext cx="9011195" cy="28797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サブタイトル 2"/>
          <p:cNvSpPr txBox="1">
            <a:spLocks/>
          </p:cNvSpPr>
          <p:nvPr/>
        </p:nvSpPr>
        <p:spPr>
          <a:xfrm>
            <a:off x="21633" y="5140253"/>
            <a:ext cx="7109460" cy="285693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④</a:t>
            </a:r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元々延長支援を実施していない事業所が、営業時間前後に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分支援を実施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67750"/>
              </p:ext>
            </p:extLst>
          </p:nvPr>
        </p:nvGraphicFramePr>
        <p:xfrm>
          <a:off x="7730933" y="789623"/>
          <a:ext cx="1367073" cy="938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261">
                <a:tc rowSpan="3">
                  <a:txBody>
                    <a:bodyPr/>
                    <a:lstStyle/>
                    <a:p>
                      <a:r>
                        <a:rPr kumimoji="1" lang="ja-JP" altLang="en-US" sz="700" b="1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障害児</a:t>
                      </a:r>
                      <a:endParaRPr kumimoji="1" lang="en-US" altLang="ja-JP" sz="700" b="1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500" b="1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（重症心身障害児を除く）</a:t>
                      </a:r>
                      <a:endParaRPr kumimoji="1" lang="ja-JP" altLang="en-US" sz="500" b="1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500" b="1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１時間未満</a:t>
                      </a:r>
                      <a:endParaRPr kumimoji="1" lang="ja-JP" altLang="en-US" sz="500" b="1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500" b="1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61</a:t>
                      </a:r>
                      <a:r>
                        <a:rPr kumimoji="1" lang="ja-JP" altLang="en-US" sz="500" b="1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単位</a:t>
                      </a:r>
                      <a:endParaRPr kumimoji="1" lang="ja-JP" altLang="en-US" sz="500" b="1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9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500" b="1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１時間以上２時間未満</a:t>
                      </a:r>
                      <a:endParaRPr kumimoji="1" lang="ja-JP" altLang="en-US" sz="500" b="1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500" b="1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92</a:t>
                      </a:r>
                      <a:r>
                        <a:rPr kumimoji="1" lang="ja-JP" altLang="en-US" sz="500" b="1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単位</a:t>
                      </a:r>
                      <a:endParaRPr kumimoji="1" lang="ja-JP" altLang="en-US" sz="500" b="1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4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500" b="1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２時間以上</a:t>
                      </a:r>
                      <a:endParaRPr kumimoji="1" lang="ja-JP" altLang="en-US" sz="500" b="1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500" b="1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123</a:t>
                      </a:r>
                      <a:r>
                        <a:rPr kumimoji="1" lang="ja-JP" altLang="en-US" sz="500" b="1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単位</a:t>
                      </a:r>
                      <a:endParaRPr kumimoji="1" lang="ja-JP" altLang="en-US" sz="500" b="1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サブタイトル 2"/>
          <p:cNvSpPr txBox="1">
            <a:spLocks/>
          </p:cNvSpPr>
          <p:nvPr/>
        </p:nvSpPr>
        <p:spPr>
          <a:xfrm>
            <a:off x="7586109" y="655568"/>
            <a:ext cx="1177646" cy="24705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（参考：延長支援加算）</a:t>
            </a:r>
            <a:endParaRPr lang="ja-JP" altLang="en-US" sz="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42636" y="5932097"/>
            <a:ext cx="9011195" cy="28797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サブタイトル 2"/>
          <p:cNvSpPr txBox="1">
            <a:spLocks/>
          </p:cNvSpPr>
          <p:nvPr/>
        </p:nvSpPr>
        <p:spPr>
          <a:xfrm>
            <a:off x="24965" y="5953809"/>
            <a:ext cx="8961906" cy="285693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⑤</a:t>
            </a:r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元々営業時間前に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分の延長支援を実施していた事業所が、営業時間前に追加で</a:t>
            </a:r>
            <a:r>
              <a:rPr lang="en-US" altLang="ja-JP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分支援を実施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306211" y="5530059"/>
            <a:ext cx="4813951" cy="296412"/>
            <a:chOff x="488628" y="5135891"/>
            <a:chExt cx="4813951" cy="296412"/>
          </a:xfrm>
        </p:grpSpPr>
        <p:sp>
          <p:nvSpPr>
            <p:cNvPr id="47" name="正方形/長方形 46"/>
            <p:cNvSpPr/>
            <p:nvPr/>
          </p:nvSpPr>
          <p:spPr>
            <a:xfrm>
              <a:off x="488628" y="5157936"/>
              <a:ext cx="1282882" cy="2699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営業時間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8" name="右矢印 47"/>
            <p:cNvSpPr/>
            <p:nvPr/>
          </p:nvSpPr>
          <p:spPr>
            <a:xfrm>
              <a:off x="2488459" y="5144440"/>
              <a:ext cx="277057" cy="25646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3492614" y="5150226"/>
              <a:ext cx="1269274" cy="2699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営業時間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2959270" y="5135891"/>
              <a:ext cx="526869" cy="296412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追加</a:t>
              </a:r>
            </a:p>
            <a:p>
              <a:pPr algn="ctr"/>
              <a:r>
                <a: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r>
                <a: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</a:t>
              </a:r>
              <a:r>
                <a:rPr kumimoji="1" lang="ja-JP" altLang="en-US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</a:t>
              </a:r>
              <a:endPara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2" name="角丸四角形 71"/>
            <p:cNvSpPr/>
            <p:nvPr/>
          </p:nvSpPr>
          <p:spPr>
            <a:xfrm>
              <a:off x="4775710" y="5135891"/>
              <a:ext cx="526869" cy="29246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追加</a:t>
              </a:r>
            </a:p>
            <a:p>
              <a:pPr algn="ctr"/>
              <a:r>
                <a: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r>
                <a: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</a:t>
              </a:r>
              <a:r>
                <a:rPr kumimoji="1" lang="ja-JP" altLang="en-US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</a:t>
              </a:r>
              <a:endPara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8" name="直線矢印コネクタ 7"/>
          <p:cNvCxnSpPr/>
          <p:nvPr/>
        </p:nvCxnSpPr>
        <p:spPr>
          <a:xfrm>
            <a:off x="5129745" y="2013836"/>
            <a:ext cx="1760315" cy="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/>
          <p:cNvGrpSpPr/>
          <p:nvPr/>
        </p:nvGrpSpPr>
        <p:grpSpPr>
          <a:xfrm>
            <a:off x="214891" y="6330890"/>
            <a:ext cx="5054488" cy="297641"/>
            <a:chOff x="236452" y="6051498"/>
            <a:chExt cx="5054488" cy="297641"/>
          </a:xfrm>
        </p:grpSpPr>
        <p:sp>
          <p:nvSpPr>
            <p:cNvPr id="61" name="正方形/長方形 60"/>
            <p:cNvSpPr/>
            <p:nvPr/>
          </p:nvSpPr>
          <p:spPr>
            <a:xfrm>
              <a:off x="752062" y="6063961"/>
              <a:ext cx="1282882" cy="2699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営業時間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2" name="角丸四角形 61"/>
            <p:cNvSpPr/>
            <p:nvPr/>
          </p:nvSpPr>
          <p:spPr>
            <a:xfrm>
              <a:off x="236452" y="6071207"/>
              <a:ext cx="526869" cy="277932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r>
                <a:rPr lang="en-US" altLang="ja-JP" sz="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</a:t>
              </a:r>
              <a:r>
                <a:rPr lang="ja-JP" altLang="en-US" sz="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</a:t>
              </a:r>
              <a:endPara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（元々）</a:t>
              </a:r>
              <a:endParaRPr kumimoji="1"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3" name="右矢印 62"/>
            <p:cNvSpPr/>
            <p:nvPr/>
          </p:nvSpPr>
          <p:spPr>
            <a:xfrm>
              <a:off x="2332039" y="6063736"/>
              <a:ext cx="277057" cy="25646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4008058" y="6061273"/>
              <a:ext cx="1282882" cy="2699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営業時間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7" name="角丸四角形 76"/>
            <p:cNvSpPr/>
            <p:nvPr/>
          </p:nvSpPr>
          <p:spPr>
            <a:xfrm>
              <a:off x="3508909" y="6051498"/>
              <a:ext cx="526869" cy="277932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r>
                <a:rPr lang="en-US" altLang="ja-JP" sz="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</a:t>
              </a:r>
              <a:r>
                <a:rPr lang="ja-JP" altLang="en-US" sz="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</a:t>
              </a:r>
              <a:endPara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（元々）</a:t>
              </a:r>
              <a:endParaRPr kumimoji="1"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8" name="角丸四角形 77"/>
            <p:cNvSpPr/>
            <p:nvPr/>
          </p:nvSpPr>
          <p:spPr>
            <a:xfrm>
              <a:off x="2982040" y="6061588"/>
              <a:ext cx="526869" cy="26996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追加</a:t>
              </a:r>
            </a:p>
            <a:p>
              <a:pPr algn="ctr"/>
              <a:r>
                <a: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30</a:t>
              </a:r>
              <a:r>
                <a:rPr lang="ja-JP" altLang="en-US" sz="8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</a:t>
              </a:r>
              <a:endPara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5464905" y="1801409"/>
            <a:ext cx="1323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児童の利用時間</a:t>
            </a:r>
            <a:endParaRPr kumimoji="1" lang="ja-JP" altLang="en-US" sz="1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>
            <a:off x="2742135" y="2407790"/>
            <a:ext cx="1119170" cy="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2723930" y="2208113"/>
            <a:ext cx="1323487" cy="23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kumimoji="1" lang="ja-JP" altLang="en-US" sz="800" dirty="0" smtClean="0">
                <a:solidFill>
                  <a:srgbClr val="FF0000"/>
                </a:solidFill>
              </a:rPr>
              <a:t>ケース</a:t>
            </a:r>
            <a:r>
              <a:rPr lang="ja-JP" altLang="en-US" sz="800" dirty="0">
                <a:solidFill>
                  <a:srgbClr val="FF0000"/>
                </a:solidFill>
              </a:rPr>
              <a:t>１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cxnSp>
        <p:nvCxnSpPr>
          <p:cNvPr id="86" name="直線矢印コネクタ 85"/>
          <p:cNvCxnSpPr/>
          <p:nvPr/>
        </p:nvCxnSpPr>
        <p:spPr>
          <a:xfrm>
            <a:off x="2742135" y="3262379"/>
            <a:ext cx="2304000" cy="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2740850" y="3029764"/>
            <a:ext cx="1323487" cy="23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kumimoji="1" lang="ja-JP" altLang="en-US" sz="800" dirty="0" smtClean="0">
                <a:solidFill>
                  <a:srgbClr val="FF0000"/>
                </a:solidFill>
              </a:rPr>
              <a:t>ケース</a:t>
            </a:r>
            <a:r>
              <a:rPr lang="ja-JP" altLang="en-US" sz="800" dirty="0" smtClean="0">
                <a:solidFill>
                  <a:srgbClr val="FF0000"/>
                </a:solidFill>
              </a:rPr>
              <a:t>１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cxnSp>
        <p:nvCxnSpPr>
          <p:cNvPr id="88" name="直線矢印コネクタ 87"/>
          <p:cNvCxnSpPr/>
          <p:nvPr/>
        </p:nvCxnSpPr>
        <p:spPr>
          <a:xfrm flipV="1">
            <a:off x="3295810" y="3726912"/>
            <a:ext cx="1743099" cy="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サブタイトル 2"/>
          <p:cNvSpPr txBox="1">
            <a:spLocks/>
          </p:cNvSpPr>
          <p:nvPr/>
        </p:nvSpPr>
        <p:spPr>
          <a:xfrm>
            <a:off x="6126650" y="3462256"/>
            <a:ext cx="3172913" cy="29297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00"/>
              </a:lnSpc>
              <a:spcBef>
                <a:spcPts val="0"/>
              </a:spcBef>
            </a:pP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ケース２：算定単位数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単位</a:t>
            </a:r>
          </a:p>
          <a:p>
            <a:pPr algn="l">
              <a:lnSpc>
                <a:spcPts val="1200"/>
              </a:lnSpc>
              <a:spcBef>
                <a:spcPts val="0"/>
              </a:spcBef>
            </a:pP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（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補助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対象なし）　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713187" y="3609705"/>
            <a:ext cx="1323487" cy="23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kumimoji="1" lang="ja-JP" altLang="en-US" sz="800" dirty="0" smtClean="0">
                <a:solidFill>
                  <a:srgbClr val="FF0000"/>
                </a:solidFill>
              </a:rPr>
              <a:t>ケース２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 flipV="1">
            <a:off x="2839515" y="4229268"/>
            <a:ext cx="2415554" cy="516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2769918" y="3996384"/>
            <a:ext cx="1323487" cy="23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kumimoji="1" lang="ja-JP" altLang="en-US" sz="800" dirty="0" smtClean="0">
                <a:solidFill>
                  <a:srgbClr val="FF0000"/>
                </a:solidFill>
              </a:rPr>
              <a:t>ケース</a:t>
            </a:r>
            <a:r>
              <a:rPr lang="ja-JP" altLang="en-US" sz="800" dirty="0" smtClean="0">
                <a:solidFill>
                  <a:srgbClr val="FF0000"/>
                </a:solidFill>
              </a:rPr>
              <a:t>１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95" name="サブタイトル 2"/>
          <p:cNvSpPr txBox="1">
            <a:spLocks/>
          </p:cNvSpPr>
          <p:nvPr/>
        </p:nvSpPr>
        <p:spPr>
          <a:xfrm>
            <a:off x="6142973" y="4054122"/>
            <a:ext cx="3495117" cy="29297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00"/>
              </a:lnSpc>
              <a:spcBef>
                <a:spcPts val="0"/>
              </a:spcBef>
            </a:pP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ケース１：算定単位数</a:t>
            </a:r>
            <a:r>
              <a:rPr lang="en-US" altLang="ja-JP" sz="8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92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単位</a:t>
            </a:r>
          </a:p>
          <a:p>
            <a:pPr algn="l">
              <a:lnSpc>
                <a:spcPts val="1200"/>
              </a:lnSpc>
              <a:spcBef>
                <a:spcPts val="0"/>
              </a:spcBef>
            </a:pP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ja-JP" altLang="en-US" sz="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補助対象なし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6" name="直線矢印コネクタ 95"/>
          <p:cNvCxnSpPr/>
          <p:nvPr/>
        </p:nvCxnSpPr>
        <p:spPr>
          <a:xfrm flipV="1">
            <a:off x="3354050" y="4718290"/>
            <a:ext cx="2664000" cy="516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2814050" y="4947333"/>
            <a:ext cx="3204000" cy="516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2778439" y="4605785"/>
            <a:ext cx="1323487" cy="23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kumimoji="1" lang="ja-JP" altLang="en-US" sz="800" dirty="0" smtClean="0">
                <a:solidFill>
                  <a:srgbClr val="FF0000"/>
                </a:solidFill>
              </a:rPr>
              <a:t>ケース</a:t>
            </a:r>
            <a:r>
              <a:rPr lang="ja-JP" altLang="en-US" sz="800" dirty="0" smtClean="0">
                <a:solidFill>
                  <a:srgbClr val="FF0000"/>
                </a:solidFill>
              </a:rPr>
              <a:t>２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272520" y="4807803"/>
            <a:ext cx="1323487" cy="23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kumimoji="1" lang="ja-JP" altLang="en-US" sz="800" dirty="0" smtClean="0">
                <a:solidFill>
                  <a:srgbClr val="FF0000"/>
                </a:solidFill>
              </a:rPr>
              <a:t>ケース</a:t>
            </a:r>
            <a:r>
              <a:rPr lang="ja-JP" altLang="en-US" sz="800" dirty="0">
                <a:solidFill>
                  <a:srgbClr val="FF0000"/>
                </a:solidFill>
              </a:rPr>
              <a:t>３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00" name="サブタイトル 2"/>
          <p:cNvSpPr txBox="1">
            <a:spLocks/>
          </p:cNvSpPr>
          <p:nvPr/>
        </p:nvSpPr>
        <p:spPr>
          <a:xfrm>
            <a:off x="6126649" y="4395123"/>
            <a:ext cx="3172913" cy="29297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00"/>
              </a:lnSpc>
              <a:spcBef>
                <a:spcPts val="0"/>
              </a:spcBef>
            </a:pP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ケース２：算定単位数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123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単位</a:t>
            </a:r>
          </a:p>
          <a:p>
            <a:pPr algn="l">
              <a:lnSpc>
                <a:spcPts val="1200"/>
              </a:lnSpc>
              <a:spcBef>
                <a:spcPts val="0"/>
              </a:spcBef>
            </a:pP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（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補助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対象なし）　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サブタイトル 2"/>
          <p:cNvSpPr txBox="1">
            <a:spLocks/>
          </p:cNvSpPr>
          <p:nvPr/>
        </p:nvSpPr>
        <p:spPr>
          <a:xfrm>
            <a:off x="6141917" y="4776823"/>
            <a:ext cx="3571841" cy="29297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00"/>
              </a:lnSpc>
              <a:spcBef>
                <a:spcPts val="0"/>
              </a:spcBef>
            </a:pP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ケース３：算定単位数</a:t>
            </a:r>
            <a:r>
              <a:rPr lang="en-US" altLang="ja-JP" sz="8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123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単位</a:t>
            </a:r>
          </a:p>
          <a:p>
            <a:pPr algn="l">
              <a:lnSpc>
                <a:spcPts val="1200"/>
              </a:lnSpc>
              <a:spcBef>
                <a:spcPts val="0"/>
              </a:spcBef>
            </a:pP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（</a:t>
            </a:r>
            <a:r>
              <a:rPr lang="ja-JP" altLang="en-US" sz="8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地方</a:t>
            </a:r>
            <a:r>
              <a:rPr lang="ja-JP" altLang="en-US" sz="8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負担・利用者負担分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補助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対象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742135" y="5266374"/>
            <a:ext cx="1323487" cy="23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kumimoji="1" lang="ja-JP" altLang="en-US" sz="800" dirty="0" smtClean="0">
                <a:solidFill>
                  <a:srgbClr val="FF0000"/>
                </a:solidFill>
              </a:rPr>
              <a:t>ケース</a:t>
            </a:r>
            <a:r>
              <a:rPr lang="ja-JP" altLang="en-US" sz="800" dirty="0" smtClean="0">
                <a:solidFill>
                  <a:srgbClr val="FF0000"/>
                </a:solidFill>
              </a:rPr>
              <a:t>１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V="1">
            <a:off x="2789745" y="5484396"/>
            <a:ext cx="2340000" cy="516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サブタイトル 2"/>
          <p:cNvSpPr txBox="1">
            <a:spLocks/>
          </p:cNvSpPr>
          <p:nvPr/>
        </p:nvSpPr>
        <p:spPr>
          <a:xfrm>
            <a:off x="6141917" y="5373456"/>
            <a:ext cx="3621666" cy="29297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00"/>
              </a:lnSpc>
              <a:spcBef>
                <a:spcPts val="0"/>
              </a:spcBef>
            </a:pP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ケース１：算定単位数</a:t>
            </a:r>
            <a:r>
              <a:rPr lang="en-US" altLang="ja-JP" sz="8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92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単位</a:t>
            </a:r>
          </a:p>
          <a:p>
            <a:pPr algn="l">
              <a:lnSpc>
                <a:spcPts val="1200"/>
              </a:lnSpc>
              <a:spcBef>
                <a:spcPts val="0"/>
              </a:spcBef>
            </a:pP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（</a:t>
            </a:r>
            <a:r>
              <a:rPr lang="ja-JP" altLang="en-US" sz="8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地方</a:t>
            </a:r>
            <a:r>
              <a:rPr lang="ja-JP" altLang="en-US" sz="8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負担・利用者負担分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補助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対象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2845109" y="6062167"/>
            <a:ext cx="1323487" cy="23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kumimoji="1" lang="ja-JP" altLang="en-US" sz="800" dirty="0" smtClean="0">
                <a:solidFill>
                  <a:srgbClr val="FF0000"/>
                </a:solidFill>
              </a:rPr>
              <a:t>ケース</a:t>
            </a:r>
            <a:r>
              <a:rPr lang="ja-JP" altLang="en-US" sz="800" dirty="0" smtClean="0">
                <a:solidFill>
                  <a:srgbClr val="FF0000"/>
                </a:solidFill>
              </a:rPr>
              <a:t>１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cxnSp>
        <p:nvCxnSpPr>
          <p:cNvPr id="109" name="直線矢印コネクタ 108"/>
          <p:cNvCxnSpPr/>
          <p:nvPr/>
        </p:nvCxnSpPr>
        <p:spPr>
          <a:xfrm>
            <a:off x="2965379" y="6284172"/>
            <a:ext cx="2304000" cy="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サブタイトル 2"/>
          <p:cNvSpPr txBox="1">
            <a:spLocks/>
          </p:cNvSpPr>
          <p:nvPr/>
        </p:nvSpPr>
        <p:spPr>
          <a:xfrm>
            <a:off x="6141917" y="6155766"/>
            <a:ext cx="3512527" cy="29297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00"/>
              </a:lnSpc>
              <a:spcBef>
                <a:spcPts val="0"/>
              </a:spcBef>
            </a:pP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ケース１：算定単位数</a:t>
            </a:r>
            <a:r>
              <a:rPr lang="en-US" altLang="ja-JP" sz="8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92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単位</a:t>
            </a:r>
          </a:p>
          <a:p>
            <a:pPr algn="l">
              <a:lnSpc>
                <a:spcPts val="1200"/>
              </a:lnSpc>
              <a:spcBef>
                <a:spcPts val="0"/>
              </a:spcBef>
            </a:pP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（</a:t>
            </a:r>
            <a:r>
              <a:rPr lang="ja-JP" altLang="en-US" sz="800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地方</a:t>
            </a:r>
            <a:r>
              <a:rPr lang="ja-JP" altLang="en-US" sz="8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負担・利用者負担分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補助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対象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3506852" y="6708839"/>
            <a:ext cx="540000" cy="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3966194" y="6587105"/>
            <a:ext cx="1323487" cy="23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kumimoji="1" lang="ja-JP" altLang="en-US" sz="800" dirty="0" smtClean="0">
                <a:solidFill>
                  <a:srgbClr val="FF0000"/>
                </a:solidFill>
              </a:rPr>
              <a:t>ケース</a:t>
            </a:r>
            <a:r>
              <a:rPr lang="ja-JP" altLang="en-US" sz="800" dirty="0" smtClean="0">
                <a:solidFill>
                  <a:srgbClr val="FF0000"/>
                </a:solidFill>
              </a:rPr>
              <a:t>２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14" name="サブタイトル 2"/>
          <p:cNvSpPr txBox="1">
            <a:spLocks/>
          </p:cNvSpPr>
          <p:nvPr/>
        </p:nvSpPr>
        <p:spPr>
          <a:xfrm>
            <a:off x="6136298" y="6463267"/>
            <a:ext cx="3518146" cy="29297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00"/>
              </a:lnSpc>
              <a:spcBef>
                <a:spcPts val="0"/>
              </a:spcBef>
            </a:pP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ケース２：算定単位数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61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単位</a:t>
            </a:r>
          </a:p>
          <a:p>
            <a:pPr algn="l">
              <a:lnSpc>
                <a:spcPts val="1200"/>
              </a:lnSpc>
              <a:spcBef>
                <a:spcPts val="0"/>
              </a:spcBef>
            </a:pP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（補助対象なし）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75922" y="1077004"/>
            <a:ext cx="7502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営業</a:t>
            </a:r>
            <a:r>
              <a:rPr lang="ja-JP" altLang="en-US" sz="14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時間前に追加的に支援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を行ったが、延長支援加算の単位が増加しなかった場合は、補助の対象外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0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