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2" r:id="rId7"/>
    <p:sldId id="260" r:id="rId8"/>
    <p:sldId id="261"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1" d="100"/>
          <a:sy n="101" d="100"/>
        </p:scale>
        <p:origin x="99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2ACC-9DE0-44D6-FBDD-AF45A3E261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BD1FFC-6F38-5236-221D-725F897520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DBBBA1-0296-9BE4-931A-A3D2C7C81A81}"/>
              </a:ext>
            </a:extLst>
          </p:cNvPr>
          <p:cNvSpPr>
            <a:spLocks noGrp="1"/>
          </p:cNvSpPr>
          <p:nvPr>
            <p:ph type="dt" sz="half" idx="10"/>
          </p:nvPr>
        </p:nvSpPr>
        <p:spPr/>
        <p:txBody>
          <a:bodyPr/>
          <a:lstStyle/>
          <a:p>
            <a:fld id="{C1B99575-BBC8-42B9-B65B-7BA0D91A2602}" type="datetimeFigureOut">
              <a:rPr lang="en-US" smtClean="0"/>
              <a:t>9/16/2024</a:t>
            </a:fld>
            <a:endParaRPr lang="en-US"/>
          </a:p>
        </p:txBody>
      </p:sp>
      <p:sp>
        <p:nvSpPr>
          <p:cNvPr id="5" name="Footer Placeholder 4">
            <a:extLst>
              <a:ext uri="{FF2B5EF4-FFF2-40B4-BE49-F238E27FC236}">
                <a16:creationId xmlns:a16="http://schemas.microsoft.com/office/drawing/2014/main" id="{76718745-F55C-D345-A6D7-D52BF5A39D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FE4628-1E3A-3B68-BE1E-83E48C2F139F}"/>
              </a:ext>
            </a:extLst>
          </p:cNvPr>
          <p:cNvSpPr>
            <a:spLocks noGrp="1"/>
          </p:cNvSpPr>
          <p:nvPr>
            <p:ph type="sldNum" sz="quarter" idx="12"/>
          </p:nvPr>
        </p:nvSpPr>
        <p:spPr/>
        <p:txBody>
          <a:bodyPr/>
          <a:lstStyle/>
          <a:p>
            <a:fld id="{A407A0D4-90C2-4ED7-82FB-CB99E2B0C293}" type="slidenum">
              <a:rPr lang="en-US" smtClean="0"/>
              <a:t>‹#›</a:t>
            </a:fld>
            <a:endParaRPr lang="en-US"/>
          </a:p>
        </p:txBody>
      </p:sp>
    </p:spTree>
    <p:extLst>
      <p:ext uri="{BB962C8B-B14F-4D97-AF65-F5344CB8AC3E}">
        <p14:creationId xmlns:p14="http://schemas.microsoft.com/office/powerpoint/2010/main" val="419238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9B58F-8862-811B-6C50-14FD3CC8E7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F6CD8C-5E3E-3FE5-EC8E-AFA1058E7F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8212C-9A86-20E5-767D-EE3C88BA1106}"/>
              </a:ext>
            </a:extLst>
          </p:cNvPr>
          <p:cNvSpPr>
            <a:spLocks noGrp="1"/>
          </p:cNvSpPr>
          <p:nvPr>
            <p:ph type="dt" sz="half" idx="10"/>
          </p:nvPr>
        </p:nvSpPr>
        <p:spPr/>
        <p:txBody>
          <a:bodyPr/>
          <a:lstStyle/>
          <a:p>
            <a:fld id="{C1B99575-BBC8-42B9-B65B-7BA0D91A2602}" type="datetimeFigureOut">
              <a:rPr lang="en-US" smtClean="0"/>
              <a:t>9/16/2024</a:t>
            </a:fld>
            <a:endParaRPr lang="en-US"/>
          </a:p>
        </p:txBody>
      </p:sp>
      <p:sp>
        <p:nvSpPr>
          <p:cNvPr id="5" name="Footer Placeholder 4">
            <a:extLst>
              <a:ext uri="{FF2B5EF4-FFF2-40B4-BE49-F238E27FC236}">
                <a16:creationId xmlns:a16="http://schemas.microsoft.com/office/drawing/2014/main" id="{A15222FB-469F-D02D-F657-5363414DB9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C2428C-ABD1-1A9E-44E4-2E0B501FA34D}"/>
              </a:ext>
            </a:extLst>
          </p:cNvPr>
          <p:cNvSpPr>
            <a:spLocks noGrp="1"/>
          </p:cNvSpPr>
          <p:nvPr>
            <p:ph type="sldNum" sz="quarter" idx="12"/>
          </p:nvPr>
        </p:nvSpPr>
        <p:spPr/>
        <p:txBody>
          <a:bodyPr/>
          <a:lstStyle/>
          <a:p>
            <a:fld id="{A407A0D4-90C2-4ED7-82FB-CB99E2B0C293}" type="slidenum">
              <a:rPr lang="en-US" smtClean="0"/>
              <a:t>‹#›</a:t>
            </a:fld>
            <a:endParaRPr lang="en-US"/>
          </a:p>
        </p:txBody>
      </p:sp>
    </p:spTree>
    <p:extLst>
      <p:ext uri="{BB962C8B-B14F-4D97-AF65-F5344CB8AC3E}">
        <p14:creationId xmlns:p14="http://schemas.microsoft.com/office/powerpoint/2010/main" val="2398985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12836-C421-3020-3B97-317C124A56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7E72CE-2C36-4F0E-5B59-D91563775A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854221-5316-68BD-5800-E53891AA33BE}"/>
              </a:ext>
            </a:extLst>
          </p:cNvPr>
          <p:cNvSpPr>
            <a:spLocks noGrp="1"/>
          </p:cNvSpPr>
          <p:nvPr>
            <p:ph type="dt" sz="half" idx="10"/>
          </p:nvPr>
        </p:nvSpPr>
        <p:spPr/>
        <p:txBody>
          <a:bodyPr/>
          <a:lstStyle/>
          <a:p>
            <a:fld id="{C1B99575-BBC8-42B9-B65B-7BA0D91A2602}" type="datetimeFigureOut">
              <a:rPr lang="en-US" smtClean="0"/>
              <a:t>9/16/2024</a:t>
            </a:fld>
            <a:endParaRPr lang="en-US"/>
          </a:p>
        </p:txBody>
      </p:sp>
      <p:sp>
        <p:nvSpPr>
          <p:cNvPr id="5" name="Footer Placeholder 4">
            <a:extLst>
              <a:ext uri="{FF2B5EF4-FFF2-40B4-BE49-F238E27FC236}">
                <a16:creationId xmlns:a16="http://schemas.microsoft.com/office/drawing/2014/main" id="{43164467-72BC-2D65-C19D-56CF65560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36109-09D3-2757-952F-85EDADEED84C}"/>
              </a:ext>
            </a:extLst>
          </p:cNvPr>
          <p:cNvSpPr>
            <a:spLocks noGrp="1"/>
          </p:cNvSpPr>
          <p:nvPr>
            <p:ph type="sldNum" sz="quarter" idx="12"/>
          </p:nvPr>
        </p:nvSpPr>
        <p:spPr/>
        <p:txBody>
          <a:bodyPr/>
          <a:lstStyle/>
          <a:p>
            <a:fld id="{A407A0D4-90C2-4ED7-82FB-CB99E2B0C293}" type="slidenum">
              <a:rPr lang="en-US" smtClean="0"/>
              <a:t>‹#›</a:t>
            </a:fld>
            <a:endParaRPr lang="en-US"/>
          </a:p>
        </p:txBody>
      </p:sp>
    </p:spTree>
    <p:extLst>
      <p:ext uri="{BB962C8B-B14F-4D97-AF65-F5344CB8AC3E}">
        <p14:creationId xmlns:p14="http://schemas.microsoft.com/office/powerpoint/2010/main" val="3843681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FC0E5-4E37-2245-FC08-030ACDCE0C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8856F3-EB7F-AFEA-32F7-D8E24F2226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CC4ECE-0A1A-6905-E6D1-3F0FA20BB61B}"/>
              </a:ext>
            </a:extLst>
          </p:cNvPr>
          <p:cNvSpPr>
            <a:spLocks noGrp="1"/>
          </p:cNvSpPr>
          <p:nvPr>
            <p:ph type="dt" sz="half" idx="10"/>
          </p:nvPr>
        </p:nvSpPr>
        <p:spPr/>
        <p:txBody>
          <a:bodyPr/>
          <a:lstStyle/>
          <a:p>
            <a:fld id="{C1B99575-BBC8-42B9-B65B-7BA0D91A2602}" type="datetimeFigureOut">
              <a:rPr lang="en-US" smtClean="0"/>
              <a:t>9/16/2024</a:t>
            </a:fld>
            <a:endParaRPr lang="en-US"/>
          </a:p>
        </p:txBody>
      </p:sp>
      <p:sp>
        <p:nvSpPr>
          <p:cNvPr id="5" name="Footer Placeholder 4">
            <a:extLst>
              <a:ext uri="{FF2B5EF4-FFF2-40B4-BE49-F238E27FC236}">
                <a16:creationId xmlns:a16="http://schemas.microsoft.com/office/drawing/2014/main" id="{383B49D2-E25C-7071-08B0-35646E21EA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965B5A-D3F8-6764-6A36-F1B9557DE5AF}"/>
              </a:ext>
            </a:extLst>
          </p:cNvPr>
          <p:cNvSpPr>
            <a:spLocks noGrp="1"/>
          </p:cNvSpPr>
          <p:nvPr>
            <p:ph type="sldNum" sz="quarter" idx="12"/>
          </p:nvPr>
        </p:nvSpPr>
        <p:spPr/>
        <p:txBody>
          <a:bodyPr/>
          <a:lstStyle/>
          <a:p>
            <a:fld id="{A407A0D4-90C2-4ED7-82FB-CB99E2B0C293}" type="slidenum">
              <a:rPr lang="en-US" smtClean="0"/>
              <a:t>‹#›</a:t>
            </a:fld>
            <a:endParaRPr lang="en-US"/>
          </a:p>
        </p:txBody>
      </p:sp>
    </p:spTree>
    <p:extLst>
      <p:ext uri="{BB962C8B-B14F-4D97-AF65-F5344CB8AC3E}">
        <p14:creationId xmlns:p14="http://schemas.microsoft.com/office/powerpoint/2010/main" val="960395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61882-6613-EFC0-1F10-5B6CF02939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EA0A3C-A4B9-9818-B065-76DBB22E58C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322B35-6217-07F9-9859-B7B128E4F637}"/>
              </a:ext>
            </a:extLst>
          </p:cNvPr>
          <p:cNvSpPr>
            <a:spLocks noGrp="1"/>
          </p:cNvSpPr>
          <p:nvPr>
            <p:ph type="dt" sz="half" idx="10"/>
          </p:nvPr>
        </p:nvSpPr>
        <p:spPr/>
        <p:txBody>
          <a:bodyPr/>
          <a:lstStyle/>
          <a:p>
            <a:fld id="{C1B99575-BBC8-42B9-B65B-7BA0D91A2602}" type="datetimeFigureOut">
              <a:rPr lang="en-US" smtClean="0"/>
              <a:t>9/16/2024</a:t>
            </a:fld>
            <a:endParaRPr lang="en-US"/>
          </a:p>
        </p:txBody>
      </p:sp>
      <p:sp>
        <p:nvSpPr>
          <p:cNvPr id="5" name="Footer Placeholder 4">
            <a:extLst>
              <a:ext uri="{FF2B5EF4-FFF2-40B4-BE49-F238E27FC236}">
                <a16:creationId xmlns:a16="http://schemas.microsoft.com/office/drawing/2014/main" id="{CFB59771-45C1-FD0F-317F-26FA4E21F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460880-21F3-7AEF-F9D0-2B225944B403}"/>
              </a:ext>
            </a:extLst>
          </p:cNvPr>
          <p:cNvSpPr>
            <a:spLocks noGrp="1"/>
          </p:cNvSpPr>
          <p:nvPr>
            <p:ph type="sldNum" sz="quarter" idx="12"/>
          </p:nvPr>
        </p:nvSpPr>
        <p:spPr/>
        <p:txBody>
          <a:bodyPr/>
          <a:lstStyle/>
          <a:p>
            <a:fld id="{A407A0D4-90C2-4ED7-82FB-CB99E2B0C293}" type="slidenum">
              <a:rPr lang="en-US" smtClean="0"/>
              <a:t>‹#›</a:t>
            </a:fld>
            <a:endParaRPr lang="en-US"/>
          </a:p>
        </p:txBody>
      </p:sp>
    </p:spTree>
    <p:extLst>
      <p:ext uri="{BB962C8B-B14F-4D97-AF65-F5344CB8AC3E}">
        <p14:creationId xmlns:p14="http://schemas.microsoft.com/office/powerpoint/2010/main" val="46489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AB5A6-7862-23D1-B5C7-AA2F9517B7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54B859-46F0-7C2A-575A-7A5B73631D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794AA3-B075-3A24-5AC3-68C6895465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570F84-CCA5-9CC3-D91C-3FF335F74F7F}"/>
              </a:ext>
            </a:extLst>
          </p:cNvPr>
          <p:cNvSpPr>
            <a:spLocks noGrp="1"/>
          </p:cNvSpPr>
          <p:nvPr>
            <p:ph type="dt" sz="half" idx="10"/>
          </p:nvPr>
        </p:nvSpPr>
        <p:spPr/>
        <p:txBody>
          <a:bodyPr/>
          <a:lstStyle/>
          <a:p>
            <a:fld id="{C1B99575-BBC8-42B9-B65B-7BA0D91A2602}" type="datetimeFigureOut">
              <a:rPr lang="en-US" smtClean="0"/>
              <a:t>9/16/2024</a:t>
            </a:fld>
            <a:endParaRPr lang="en-US"/>
          </a:p>
        </p:txBody>
      </p:sp>
      <p:sp>
        <p:nvSpPr>
          <p:cNvPr id="6" name="Footer Placeholder 5">
            <a:extLst>
              <a:ext uri="{FF2B5EF4-FFF2-40B4-BE49-F238E27FC236}">
                <a16:creationId xmlns:a16="http://schemas.microsoft.com/office/drawing/2014/main" id="{5D2D8D73-A4B6-9B56-FEEF-442F574FE6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272B94-DA1F-7BD7-0980-146DED7C23DB}"/>
              </a:ext>
            </a:extLst>
          </p:cNvPr>
          <p:cNvSpPr>
            <a:spLocks noGrp="1"/>
          </p:cNvSpPr>
          <p:nvPr>
            <p:ph type="sldNum" sz="quarter" idx="12"/>
          </p:nvPr>
        </p:nvSpPr>
        <p:spPr/>
        <p:txBody>
          <a:bodyPr/>
          <a:lstStyle/>
          <a:p>
            <a:fld id="{A407A0D4-90C2-4ED7-82FB-CB99E2B0C293}" type="slidenum">
              <a:rPr lang="en-US" smtClean="0"/>
              <a:t>‹#›</a:t>
            </a:fld>
            <a:endParaRPr lang="en-US"/>
          </a:p>
        </p:txBody>
      </p:sp>
    </p:spTree>
    <p:extLst>
      <p:ext uri="{BB962C8B-B14F-4D97-AF65-F5344CB8AC3E}">
        <p14:creationId xmlns:p14="http://schemas.microsoft.com/office/powerpoint/2010/main" val="760304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D3948-F4FA-1109-1508-929995B7FB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A5C14C-6369-3D5E-F449-7BC8697BC0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B38579-42C4-AF10-E607-8FADAD15A2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EF07DC-1EFE-CC06-EEF0-3F437CE23A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61B7D9-47BB-315C-E6BD-5F4C943AD9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99726A-7A7A-4ACE-2413-84366E45C733}"/>
              </a:ext>
            </a:extLst>
          </p:cNvPr>
          <p:cNvSpPr>
            <a:spLocks noGrp="1"/>
          </p:cNvSpPr>
          <p:nvPr>
            <p:ph type="dt" sz="half" idx="10"/>
          </p:nvPr>
        </p:nvSpPr>
        <p:spPr/>
        <p:txBody>
          <a:bodyPr/>
          <a:lstStyle/>
          <a:p>
            <a:fld id="{C1B99575-BBC8-42B9-B65B-7BA0D91A2602}" type="datetimeFigureOut">
              <a:rPr lang="en-US" smtClean="0"/>
              <a:t>9/16/2024</a:t>
            </a:fld>
            <a:endParaRPr lang="en-US"/>
          </a:p>
        </p:txBody>
      </p:sp>
      <p:sp>
        <p:nvSpPr>
          <p:cNvPr id="8" name="Footer Placeholder 7">
            <a:extLst>
              <a:ext uri="{FF2B5EF4-FFF2-40B4-BE49-F238E27FC236}">
                <a16:creationId xmlns:a16="http://schemas.microsoft.com/office/drawing/2014/main" id="{F0C3A028-3F5B-806D-63FB-7584418357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0F8B1E-822F-0813-C683-EEA26D311B3C}"/>
              </a:ext>
            </a:extLst>
          </p:cNvPr>
          <p:cNvSpPr>
            <a:spLocks noGrp="1"/>
          </p:cNvSpPr>
          <p:nvPr>
            <p:ph type="sldNum" sz="quarter" idx="12"/>
          </p:nvPr>
        </p:nvSpPr>
        <p:spPr/>
        <p:txBody>
          <a:bodyPr/>
          <a:lstStyle/>
          <a:p>
            <a:fld id="{A407A0D4-90C2-4ED7-82FB-CB99E2B0C293}" type="slidenum">
              <a:rPr lang="en-US" smtClean="0"/>
              <a:t>‹#›</a:t>
            </a:fld>
            <a:endParaRPr lang="en-US"/>
          </a:p>
        </p:txBody>
      </p:sp>
    </p:spTree>
    <p:extLst>
      <p:ext uri="{BB962C8B-B14F-4D97-AF65-F5344CB8AC3E}">
        <p14:creationId xmlns:p14="http://schemas.microsoft.com/office/powerpoint/2010/main" val="415395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049CE-EA94-CF74-98EC-59EDBE0064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A5FDFC-02B2-3656-8F70-987B036CBF25}"/>
              </a:ext>
            </a:extLst>
          </p:cNvPr>
          <p:cNvSpPr>
            <a:spLocks noGrp="1"/>
          </p:cNvSpPr>
          <p:nvPr>
            <p:ph type="dt" sz="half" idx="10"/>
          </p:nvPr>
        </p:nvSpPr>
        <p:spPr/>
        <p:txBody>
          <a:bodyPr/>
          <a:lstStyle/>
          <a:p>
            <a:fld id="{C1B99575-BBC8-42B9-B65B-7BA0D91A2602}" type="datetimeFigureOut">
              <a:rPr lang="en-US" smtClean="0"/>
              <a:t>9/16/2024</a:t>
            </a:fld>
            <a:endParaRPr lang="en-US"/>
          </a:p>
        </p:txBody>
      </p:sp>
      <p:sp>
        <p:nvSpPr>
          <p:cNvPr id="4" name="Footer Placeholder 3">
            <a:extLst>
              <a:ext uri="{FF2B5EF4-FFF2-40B4-BE49-F238E27FC236}">
                <a16:creationId xmlns:a16="http://schemas.microsoft.com/office/drawing/2014/main" id="{5720F4A3-674D-F801-EB6F-E8E598F190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0B9122-AF05-DBC9-488A-44D6C39AC024}"/>
              </a:ext>
            </a:extLst>
          </p:cNvPr>
          <p:cNvSpPr>
            <a:spLocks noGrp="1"/>
          </p:cNvSpPr>
          <p:nvPr>
            <p:ph type="sldNum" sz="quarter" idx="12"/>
          </p:nvPr>
        </p:nvSpPr>
        <p:spPr/>
        <p:txBody>
          <a:bodyPr/>
          <a:lstStyle/>
          <a:p>
            <a:fld id="{A407A0D4-90C2-4ED7-82FB-CB99E2B0C293}" type="slidenum">
              <a:rPr lang="en-US" smtClean="0"/>
              <a:t>‹#›</a:t>
            </a:fld>
            <a:endParaRPr lang="en-US"/>
          </a:p>
        </p:txBody>
      </p:sp>
    </p:spTree>
    <p:extLst>
      <p:ext uri="{BB962C8B-B14F-4D97-AF65-F5344CB8AC3E}">
        <p14:creationId xmlns:p14="http://schemas.microsoft.com/office/powerpoint/2010/main" val="702391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54B8FB-4FA2-13F3-6EEA-30446FC81179}"/>
              </a:ext>
            </a:extLst>
          </p:cNvPr>
          <p:cNvSpPr>
            <a:spLocks noGrp="1"/>
          </p:cNvSpPr>
          <p:nvPr>
            <p:ph type="dt" sz="half" idx="10"/>
          </p:nvPr>
        </p:nvSpPr>
        <p:spPr/>
        <p:txBody>
          <a:bodyPr/>
          <a:lstStyle/>
          <a:p>
            <a:fld id="{C1B99575-BBC8-42B9-B65B-7BA0D91A2602}" type="datetimeFigureOut">
              <a:rPr lang="en-US" smtClean="0"/>
              <a:t>9/16/2024</a:t>
            </a:fld>
            <a:endParaRPr lang="en-US"/>
          </a:p>
        </p:txBody>
      </p:sp>
      <p:sp>
        <p:nvSpPr>
          <p:cNvPr id="3" name="Footer Placeholder 2">
            <a:extLst>
              <a:ext uri="{FF2B5EF4-FFF2-40B4-BE49-F238E27FC236}">
                <a16:creationId xmlns:a16="http://schemas.microsoft.com/office/drawing/2014/main" id="{A5A31BA4-DC89-F9E1-48BB-72C736A7C0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89CF08-B6B1-C90A-317C-30F8F432248E}"/>
              </a:ext>
            </a:extLst>
          </p:cNvPr>
          <p:cNvSpPr>
            <a:spLocks noGrp="1"/>
          </p:cNvSpPr>
          <p:nvPr>
            <p:ph type="sldNum" sz="quarter" idx="12"/>
          </p:nvPr>
        </p:nvSpPr>
        <p:spPr/>
        <p:txBody>
          <a:bodyPr/>
          <a:lstStyle/>
          <a:p>
            <a:fld id="{A407A0D4-90C2-4ED7-82FB-CB99E2B0C293}" type="slidenum">
              <a:rPr lang="en-US" smtClean="0"/>
              <a:t>‹#›</a:t>
            </a:fld>
            <a:endParaRPr lang="en-US"/>
          </a:p>
        </p:txBody>
      </p:sp>
    </p:spTree>
    <p:extLst>
      <p:ext uri="{BB962C8B-B14F-4D97-AF65-F5344CB8AC3E}">
        <p14:creationId xmlns:p14="http://schemas.microsoft.com/office/powerpoint/2010/main" val="525997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72E03-42C4-1BF2-B190-EE70F60B44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1D3AD5-B65E-5F87-7198-7D6E9A9CF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09BFDB-9474-0A3B-B588-6FA857CDAE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1864E1-2D3A-6806-7508-02BB8F551F38}"/>
              </a:ext>
            </a:extLst>
          </p:cNvPr>
          <p:cNvSpPr>
            <a:spLocks noGrp="1"/>
          </p:cNvSpPr>
          <p:nvPr>
            <p:ph type="dt" sz="half" idx="10"/>
          </p:nvPr>
        </p:nvSpPr>
        <p:spPr/>
        <p:txBody>
          <a:bodyPr/>
          <a:lstStyle/>
          <a:p>
            <a:fld id="{C1B99575-BBC8-42B9-B65B-7BA0D91A2602}" type="datetimeFigureOut">
              <a:rPr lang="en-US" smtClean="0"/>
              <a:t>9/16/2024</a:t>
            </a:fld>
            <a:endParaRPr lang="en-US"/>
          </a:p>
        </p:txBody>
      </p:sp>
      <p:sp>
        <p:nvSpPr>
          <p:cNvPr id="6" name="Footer Placeholder 5">
            <a:extLst>
              <a:ext uri="{FF2B5EF4-FFF2-40B4-BE49-F238E27FC236}">
                <a16:creationId xmlns:a16="http://schemas.microsoft.com/office/drawing/2014/main" id="{7356DE4D-9F29-E867-F288-25823DD96A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FEDCD4-262A-9539-EB7E-5F033358EBE0}"/>
              </a:ext>
            </a:extLst>
          </p:cNvPr>
          <p:cNvSpPr>
            <a:spLocks noGrp="1"/>
          </p:cNvSpPr>
          <p:nvPr>
            <p:ph type="sldNum" sz="quarter" idx="12"/>
          </p:nvPr>
        </p:nvSpPr>
        <p:spPr/>
        <p:txBody>
          <a:bodyPr/>
          <a:lstStyle/>
          <a:p>
            <a:fld id="{A407A0D4-90C2-4ED7-82FB-CB99E2B0C293}" type="slidenum">
              <a:rPr lang="en-US" smtClean="0"/>
              <a:t>‹#›</a:t>
            </a:fld>
            <a:endParaRPr lang="en-US"/>
          </a:p>
        </p:txBody>
      </p:sp>
    </p:spTree>
    <p:extLst>
      <p:ext uri="{BB962C8B-B14F-4D97-AF65-F5344CB8AC3E}">
        <p14:creationId xmlns:p14="http://schemas.microsoft.com/office/powerpoint/2010/main" val="3900231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6B2BA-5D92-38C9-B189-D5CB6ADBAB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6AE4BB-DA5F-DF1A-CD1C-F501C3B2A2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EAA6B6-DF88-74A3-679C-2504730C29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8A1057-3C5E-4F6A-1A46-03E3E3E69636}"/>
              </a:ext>
            </a:extLst>
          </p:cNvPr>
          <p:cNvSpPr>
            <a:spLocks noGrp="1"/>
          </p:cNvSpPr>
          <p:nvPr>
            <p:ph type="dt" sz="half" idx="10"/>
          </p:nvPr>
        </p:nvSpPr>
        <p:spPr/>
        <p:txBody>
          <a:bodyPr/>
          <a:lstStyle/>
          <a:p>
            <a:fld id="{C1B99575-BBC8-42B9-B65B-7BA0D91A2602}" type="datetimeFigureOut">
              <a:rPr lang="en-US" smtClean="0"/>
              <a:t>9/16/2024</a:t>
            </a:fld>
            <a:endParaRPr lang="en-US"/>
          </a:p>
        </p:txBody>
      </p:sp>
      <p:sp>
        <p:nvSpPr>
          <p:cNvPr id="6" name="Footer Placeholder 5">
            <a:extLst>
              <a:ext uri="{FF2B5EF4-FFF2-40B4-BE49-F238E27FC236}">
                <a16:creationId xmlns:a16="http://schemas.microsoft.com/office/drawing/2014/main" id="{5225E039-AD49-2B5F-EF5E-4EEECBC7AF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D3C19-7263-1A68-1CA8-2A505CFC667E}"/>
              </a:ext>
            </a:extLst>
          </p:cNvPr>
          <p:cNvSpPr>
            <a:spLocks noGrp="1"/>
          </p:cNvSpPr>
          <p:nvPr>
            <p:ph type="sldNum" sz="quarter" idx="12"/>
          </p:nvPr>
        </p:nvSpPr>
        <p:spPr/>
        <p:txBody>
          <a:bodyPr/>
          <a:lstStyle/>
          <a:p>
            <a:fld id="{A407A0D4-90C2-4ED7-82FB-CB99E2B0C293}" type="slidenum">
              <a:rPr lang="en-US" smtClean="0"/>
              <a:t>‹#›</a:t>
            </a:fld>
            <a:endParaRPr lang="en-US"/>
          </a:p>
        </p:txBody>
      </p:sp>
    </p:spTree>
    <p:extLst>
      <p:ext uri="{BB962C8B-B14F-4D97-AF65-F5344CB8AC3E}">
        <p14:creationId xmlns:p14="http://schemas.microsoft.com/office/powerpoint/2010/main" val="803528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607550-744D-4E6E-7629-15BE3A51F2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F5175E-B105-9FA8-2DE1-72AF91B431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C7A3C8-CB35-7409-BC40-8A323F857A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1B99575-BBC8-42B9-B65B-7BA0D91A2602}" type="datetimeFigureOut">
              <a:rPr lang="en-US" smtClean="0"/>
              <a:t>9/16/2024</a:t>
            </a:fld>
            <a:endParaRPr lang="en-US"/>
          </a:p>
        </p:txBody>
      </p:sp>
      <p:sp>
        <p:nvSpPr>
          <p:cNvPr id="5" name="Footer Placeholder 4">
            <a:extLst>
              <a:ext uri="{FF2B5EF4-FFF2-40B4-BE49-F238E27FC236}">
                <a16:creationId xmlns:a16="http://schemas.microsoft.com/office/drawing/2014/main" id="{A4C72904-9C31-86BE-9B66-474A37517E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108FC91-80B2-082E-14F8-57F43AF401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07A0D4-90C2-4ED7-82FB-CB99E2B0C293}" type="slidenum">
              <a:rPr lang="en-US" smtClean="0"/>
              <a:t>‹#›</a:t>
            </a:fld>
            <a:endParaRPr lang="en-US"/>
          </a:p>
        </p:txBody>
      </p:sp>
    </p:spTree>
    <p:extLst>
      <p:ext uri="{BB962C8B-B14F-4D97-AF65-F5344CB8AC3E}">
        <p14:creationId xmlns:p14="http://schemas.microsoft.com/office/powerpoint/2010/main" val="745866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bg1"/>
          </a:solidFill>
        </p:grpSpPr>
        <p:sp>
          <p:nvSpPr>
            <p:cNvPr id="11" name="Freeform: Shape 10">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14" name="Freeform: Shape 13">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8992" y="-34538"/>
            <a:ext cx="6655405"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5194" y="-23905"/>
            <a:ext cx="6705251"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6886" y="-23905"/>
            <a:ext cx="6705251"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1F5DF8-7D3F-57CC-D66B-A633C293820C}"/>
              </a:ext>
            </a:extLst>
          </p:cNvPr>
          <p:cNvSpPr>
            <a:spLocks noGrp="1"/>
          </p:cNvSpPr>
          <p:nvPr>
            <p:ph type="ctrTitle"/>
          </p:nvPr>
        </p:nvSpPr>
        <p:spPr>
          <a:xfrm>
            <a:off x="2242409" y="895483"/>
            <a:ext cx="5786232" cy="3011190"/>
          </a:xfrm>
        </p:spPr>
        <p:txBody>
          <a:bodyPr>
            <a:normAutofit/>
          </a:bodyPr>
          <a:lstStyle/>
          <a:p>
            <a:r>
              <a:rPr lang="es-CO" sz="5400">
                <a:solidFill>
                  <a:schemeClr val="bg1"/>
                </a:solidFill>
              </a:rPr>
              <a:t>Test</a:t>
            </a:r>
            <a:endParaRPr lang="en-US" sz="5400">
              <a:solidFill>
                <a:schemeClr val="bg1"/>
              </a:solidFill>
            </a:endParaRPr>
          </a:p>
        </p:txBody>
      </p:sp>
      <p:sp>
        <p:nvSpPr>
          <p:cNvPr id="3" name="Subtitle 2">
            <a:extLst>
              <a:ext uri="{FF2B5EF4-FFF2-40B4-BE49-F238E27FC236}">
                <a16:creationId xmlns:a16="http://schemas.microsoft.com/office/drawing/2014/main" id="{AA5A3354-B87E-D1FE-8345-D390AC51983D}"/>
              </a:ext>
            </a:extLst>
          </p:cNvPr>
          <p:cNvSpPr>
            <a:spLocks noGrp="1"/>
          </p:cNvSpPr>
          <p:nvPr>
            <p:ph type="subTitle" idx="1"/>
          </p:nvPr>
        </p:nvSpPr>
        <p:spPr>
          <a:xfrm>
            <a:off x="2466270" y="4142096"/>
            <a:ext cx="5338511" cy="1055142"/>
          </a:xfrm>
        </p:spPr>
        <p:txBody>
          <a:bodyPr>
            <a:normAutofit/>
          </a:bodyPr>
          <a:lstStyle/>
          <a:p>
            <a:r>
              <a:rPr lang="es-CO" sz="2000">
                <a:solidFill>
                  <a:schemeClr val="bg1"/>
                </a:solidFill>
              </a:rPr>
              <a:t>Rafael Ospina</a:t>
            </a:r>
            <a:endParaRPr lang="en-US" sz="2000">
              <a:solidFill>
                <a:schemeClr val="bg1"/>
              </a:solidFill>
            </a:endParaRPr>
          </a:p>
        </p:txBody>
      </p:sp>
      <p:sp>
        <p:nvSpPr>
          <p:cNvPr id="20"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4"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83101" y="3578317"/>
            <a:ext cx="1054466" cy="469689"/>
            <a:chOff x="9841624" y="4115729"/>
            <a:chExt cx="602169" cy="268223"/>
          </a:xfrm>
          <a:solidFill>
            <a:schemeClr val="bg1"/>
          </a:solidFill>
        </p:grpSpPr>
        <p:sp>
          <p:nvSpPr>
            <p:cNvPr id="25" name="Freeform: Shape 24">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1" name="Oval 30">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32">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eform: Shape 34">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 name="Freeform: Shape 36">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2110345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34DB4-E782-974B-6929-DC89DFD5A9DD}"/>
              </a:ext>
            </a:extLst>
          </p:cNvPr>
          <p:cNvSpPr>
            <a:spLocks noGrp="1"/>
          </p:cNvSpPr>
          <p:nvPr>
            <p:ph type="title"/>
          </p:nvPr>
        </p:nvSpPr>
        <p:spPr/>
        <p:txBody>
          <a:bodyPr/>
          <a:lstStyle/>
          <a:p>
            <a:r>
              <a:rPr lang="es-CO" dirty="0" err="1"/>
              <a:t>Grouping</a:t>
            </a:r>
            <a:r>
              <a:rPr lang="es-CO" dirty="0"/>
              <a:t> data </a:t>
            </a:r>
            <a:r>
              <a:rPr lang="es-CO" dirty="0" err="1"/>
              <a:t>by</a:t>
            </a:r>
            <a:r>
              <a:rPr lang="es-CO" dirty="0"/>
              <a:t> </a:t>
            </a:r>
            <a:r>
              <a:rPr lang="es-CO" dirty="0" err="1"/>
              <a:t>account_id</a:t>
            </a:r>
            <a:endParaRPr lang="en-US" dirty="0"/>
          </a:p>
        </p:txBody>
      </p:sp>
      <p:sp>
        <p:nvSpPr>
          <p:cNvPr id="8" name="TextBox 7">
            <a:extLst>
              <a:ext uri="{FF2B5EF4-FFF2-40B4-BE49-F238E27FC236}">
                <a16:creationId xmlns:a16="http://schemas.microsoft.com/office/drawing/2014/main" id="{7AA58458-12FC-9A88-DC32-B582E9A33E69}"/>
              </a:ext>
            </a:extLst>
          </p:cNvPr>
          <p:cNvSpPr txBox="1"/>
          <p:nvPr/>
        </p:nvSpPr>
        <p:spPr>
          <a:xfrm>
            <a:off x="5600510" y="1321356"/>
            <a:ext cx="1391856" cy="369332"/>
          </a:xfrm>
          <a:prstGeom prst="rect">
            <a:avLst/>
          </a:prstGeom>
          <a:noFill/>
        </p:spPr>
        <p:txBody>
          <a:bodyPr wrap="none" rtlCol="0">
            <a:spAutoFit/>
          </a:bodyPr>
          <a:lstStyle/>
          <a:p>
            <a:r>
              <a:rPr lang="es-CO" dirty="0" err="1"/>
              <a:t>withdrawals</a:t>
            </a:r>
            <a:endParaRPr lang="en-US" dirty="0"/>
          </a:p>
        </p:txBody>
      </p:sp>
      <p:pic>
        <p:nvPicPr>
          <p:cNvPr id="7" name="Picture 6">
            <a:extLst>
              <a:ext uri="{FF2B5EF4-FFF2-40B4-BE49-F238E27FC236}">
                <a16:creationId xmlns:a16="http://schemas.microsoft.com/office/drawing/2014/main" id="{D932F7F3-3AAF-26E0-681B-8D4261A342F1}"/>
              </a:ext>
            </a:extLst>
          </p:cNvPr>
          <p:cNvPicPr>
            <a:picLocks noChangeAspect="1"/>
          </p:cNvPicPr>
          <p:nvPr/>
        </p:nvPicPr>
        <p:blipFill>
          <a:blip r:embed="rId2"/>
          <a:stretch>
            <a:fillRect/>
          </a:stretch>
        </p:blipFill>
        <p:spPr>
          <a:xfrm>
            <a:off x="1719676" y="1690688"/>
            <a:ext cx="9153525" cy="1677766"/>
          </a:xfrm>
          <a:prstGeom prst="rect">
            <a:avLst/>
          </a:prstGeom>
        </p:spPr>
      </p:pic>
      <p:pic>
        <p:nvPicPr>
          <p:cNvPr id="10" name="Picture 9">
            <a:extLst>
              <a:ext uri="{FF2B5EF4-FFF2-40B4-BE49-F238E27FC236}">
                <a16:creationId xmlns:a16="http://schemas.microsoft.com/office/drawing/2014/main" id="{6E3E6D60-D79A-56BE-A694-992F1417C62D}"/>
              </a:ext>
            </a:extLst>
          </p:cNvPr>
          <p:cNvPicPr>
            <a:picLocks noChangeAspect="1"/>
          </p:cNvPicPr>
          <p:nvPr/>
        </p:nvPicPr>
        <p:blipFill>
          <a:blip r:embed="rId3"/>
          <a:stretch>
            <a:fillRect/>
          </a:stretch>
        </p:blipFill>
        <p:spPr>
          <a:xfrm>
            <a:off x="1519237" y="3737786"/>
            <a:ext cx="9153525" cy="1677766"/>
          </a:xfrm>
          <a:prstGeom prst="rect">
            <a:avLst/>
          </a:prstGeom>
        </p:spPr>
      </p:pic>
      <p:sp>
        <p:nvSpPr>
          <p:cNvPr id="11" name="TextBox 10">
            <a:extLst>
              <a:ext uri="{FF2B5EF4-FFF2-40B4-BE49-F238E27FC236}">
                <a16:creationId xmlns:a16="http://schemas.microsoft.com/office/drawing/2014/main" id="{46018C24-75CA-A78E-8C88-2AFD8946EB03}"/>
              </a:ext>
            </a:extLst>
          </p:cNvPr>
          <p:cNvSpPr txBox="1"/>
          <p:nvPr/>
        </p:nvSpPr>
        <p:spPr>
          <a:xfrm>
            <a:off x="5773346" y="3429000"/>
            <a:ext cx="1046184" cy="369332"/>
          </a:xfrm>
          <a:prstGeom prst="rect">
            <a:avLst/>
          </a:prstGeom>
          <a:noFill/>
        </p:spPr>
        <p:txBody>
          <a:bodyPr wrap="none" rtlCol="0">
            <a:spAutoFit/>
          </a:bodyPr>
          <a:lstStyle/>
          <a:p>
            <a:r>
              <a:rPr lang="es-CO" dirty="0" err="1"/>
              <a:t>deposits</a:t>
            </a:r>
            <a:endParaRPr lang="en-US" dirty="0"/>
          </a:p>
        </p:txBody>
      </p:sp>
      <p:sp>
        <p:nvSpPr>
          <p:cNvPr id="12" name="TextBox 11">
            <a:extLst>
              <a:ext uri="{FF2B5EF4-FFF2-40B4-BE49-F238E27FC236}">
                <a16:creationId xmlns:a16="http://schemas.microsoft.com/office/drawing/2014/main" id="{E4F7410F-CE1A-FE98-7039-CBB6C3DAE564}"/>
              </a:ext>
            </a:extLst>
          </p:cNvPr>
          <p:cNvSpPr txBox="1"/>
          <p:nvPr/>
        </p:nvSpPr>
        <p:spPr>
          <a:xfrm>
            <a:off x="1190296" y="5600218"/>
            <a:ext cx="10430204" cy="1200329"/>
          </a:xfrm>
          <a:prstGeom prst="rect">
            <a:avLst/>
          </a:prstGeom>
          <a:noFill/>
        </p:spPr>
        <p:txBody>
          <a:bodyPr wrap="square" rtlCol="0">
            <a:spAutoFit/>
          </a:bodyPr>
          <a:lstStyle/>
          <a:p>
            <a:pPr marL="285750" indent="-285750">
              <a:buFontTx/>
              <a:buChar char="-"/>
            </a:pPr>
            <a:r>
              <a:rPr lang="es-CO" dirty="0" err="1"/>
              <a:t>The</a:t>
            </a:r>
            <a:r>
              <a:rPr lang="es-CO" dirty="0"/>
              <a:t> </a:t>
            </a:r>
            <a:r>
              <a:rPr lang="es-CO" dirty="0" err="1"/>
              <a:t>account</a:t>
            </a:r>
            <a:r>
              <a:rPr lang="es-CO" dirty="0"/>
              <a:t> 409000611074 </a:t>
            </a:r>
            <a:r>
              <a:rPr lang="es-CO" dirty="0" err="1"/>
              <a:t>may</a:t>
            </a:r>
            <a:r>
              <a:rPr lang="es-CO" dirty="0"/>
              <a:t> </a:t>
            </a:r>
            <a:r>
              <a:rPr lang="es-CO" dirty="0" err="1"/>
              <a:t>own</a:t>
            </a:r>
            <a:r>
              <a:rPr lang="es-CO" dirty="0"/>
              <a:t> </a:t>
            </a:r>
            <a:r>
              <a:rPr lang="es-CO" dirty="0" err="1"/>
              <a:t>to</a:t>
            </a:r>
            <a:r>
              <a:rPr lang="es-CO" dirty="0"/>
              <a:t> </a:t>
            </a:r>
            <a:r>
              <a:rPr lang="es-CO" dirty="0" err="1"/>
              <a:t>someone</a:t>
            </a:r>
            <a:r>
              <a:rPr lang="es-CO" dirty="0"/>
              <a:t> (</a:t>
            </a:r>
            <a:r>
              <a:rPr lang="es-CO" dirty="0" err="1"/>
              <a:t>person</a:t>
            </a:r>
            <a:r>
              <a:rPr lang="es-CO" dirty="0"/>
              <a:t>, </a:t>
            </a:r>
            <a:r>
              <a:rPr lang="es-CO" dirty="0" err="1"/>
              <a:t>company</a:t>
            </a:r>
            <a:r>
              <a:rPr lang="es-CO" dirty="0"/>
              <a:t>) </a:t>
            </a:r>
            <a:r>
              <a:rPr lang="es-CO" dirty="0" err="1"/>
              <a:t>which</a:t>
            </a:r>
            <a:r>
              <a:rPr lang="es-CO" dirty="0"/>
              <a:t> </a:t>
            </a:r>
            <a:r>
              <a:rPr lang="es-CO" dirty="0" err="1"/>
              <a:t>works</a:t>
            </a:r>
            <a:r>
              <a:rPr lang="es-CO" dirty="0"/>
              <a:t> similar </a:t>
            </a:r>
            <a:r>
              <a:rPr lang="es-CO" dirty="0" err="1"/>
              <a:t>to</a:t>
            </a:r>
            <a:r>
              <a:rPr lang="es-CO" dirty="0"/>
              <a:t> a </a:t>
            </a:r>
            <a:r>
              <a:rPr lang="es-CO" dirty="0" err="1"/>
              <a:t>bank</a:t>
            </a:r>
            <a:endParaRPr lang="es-CO" dirty="0"/>
          </a:p>
          <a:p>
            <a:pPr marL="285750" indent="-285750">
              <a:buFontTx/>
              <a:buChar char="-"/>
            </a:pPr>
            <a:r>
              <a:rPr lang="es-CO" dirty="0" err="1"/>
              <a:t>The</a:t>
            </a:r>
            <a:r>
              <a:rPr lang="es-CO" dirty="0"/>
              <a:t> </a:t>
            </a:r>
            <a:r>
              <a:rPr lang="es-CO" dirty="0" err="1"/>
              <a:t>accounts</a:t>
            </a:r>
            <a:r>
              <a:rPr lang="es-CO" dirty="0"/>
              <a:t> 1196428 and 409000362497 </a:t>
            </a:r>
            <a:r>
              <a:rPr lang="es-CO" dirty="0" err="1"/>
              <a:t>may</a:t>
            </a:r>
            <a:r>
              <a:rPr lang="es-CO" dirty="0"/>
              <a:t> </a:t>
            </a:r>
            <a:r>
              <a:rPr lang="es-CO" dirty="0" err="1"/>
              <a:t>own</a:t>
            </a:r>
            <a:r>
              <a:rPr lang="es-CO" dirty="0"/>
              <a:t> </a:t>
            </a:r>
            <a:r>
              <a:rPr lang="es-CO" dirty="0" err="1"/>
              <a:t>to</a:t>
            </a:r>
            <a:r>
              <a:rPr lang="es-CO" dirty="0"/>
              <a:t> </a:t>
            </a:r>
            <a:r>
              <a:rPr lang="es-CO" dirty="0" err="1"/>
              <a:t>big</a:t>
            </a:r>
            <a:r>
              <a:rPr lang="es-CO" dirty="0"/>
              <a:t> </a:t>
            </a:r>
            <a:r>
              <a:rPr lang="es-CO" dirty="0" err="1"/>
              <a:t>business</a:t>
            </a:r>
            <a:r>
              <a:rPr lang="es-CO" dirty="0"/>
              <a:t>. </a:t>
            </a:r>
            <a:r>
              <a:rPr lang="es-CO" dirty="0" err="1"/>
              <a:t>They</a:t>
            </a:r>
            <a:r>
              <a:rPr lang="es-CO" dirty="0"/>
              <a:t> </a:t>
            </a:r>
            <a:r>
              <a:rPr lang="es-CO" dirty="0" err="1"/>
              <a:t>have</a:t>
            </a:r>
            <a:r>
              <a:rPr lang="es-CO" dirty="0"/>
              <a:t> </a:t>
            </a:r>
            <a:r>
              <a:rPr lang="es-CO" dirty="0" err="1"/>
              <a:t>presence</a:t>
            </a:r>
            <a:r>
              <a:rPr lang="es-CO" dirty="0"/>
              <a:t> in </a:t>
            </a:r>
            <a:r>
              <a:rPr lang="es-CO" dirty="0" err="1"/>
              <a:t>multiple</a:t>
            </a:r>
            <a:r>
              <a:rPr lang="es-CO" dirty="0"/>
              <a:t> </a:t>
            </a:r>
            <a:r>
              <a:rPr lang="es-CO" dirty="0" err="1"/>
              <a:t>cities</a:t>
            </a:r>
            <a:r>
              <a:rPr lang="es-CO" dirty="0"/>
              <a:t> and </a:t>
            </a:r>
            <a:r>
              <a:rPr lang="es-CO" dirty="0" err="1"/>
              <a:t>move</a:t>
            </a:r>
            <a:r>
              <a:rPr lang="es-CO" dirty="0"/>
              <a:t> </a:t>
            </a:r>
            <a:r>
              <a:rPr lang="es-CO" dirty="0" err="1"/>
              <a:t>their</a:t>
            </a:r>
            <a:r>
              <a:rPr lang="es-CO" dirty="0"/>
              <a:t> </a:t>
            </a:r>
            <a:r>
              <a:rPr lang="es-CO" dirty="0" err="1"/>
              <a:t>money</a:t>
            </a:r>
            <a:r>
              <a:rPr lang="es-CO" dirty="0"/>
              <a:t> in </a:t>
            </a:r>
            <a:r>
              <a:rPr lang="es-CO" dirty="0" err="1"/>
              <a:t>multiple</a:t>
            </a:r>
            <a:r>
              <a:rPr lang="es-CO" dirty="0"/>
              <a:t> </a:t>
            </a:r>
            <a:r>
              <a:rPr lang="es-CO" dirty="0" err="1"/>
              <a:t>categories</a:t>
            </a:r>
            <a:endParaRPr lang="es-CO" dirty="0"/>
          </a:p>
          <a:p>
            <a:pPr marL="285750" indent="-285750">
              <a:buFontTx/>
              <a:buChar char="-"/>
            </a:pPr>
            <a:endParaRPr lang="en-US" dirty="0"/>
          </a:p>
        </p:txBody>
      </p:sp>
    </p:spTree>
    <p:extLst>
      <p:ext uri="{BB962C8B-B14F-4D97-AF65-F5344CB8AC3E}">
        <p14:creationId xmlns:p14="http://schemas.microsoft.com/office/powerpoint/2010/main" val="474988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CDD64-8BED-9388-BB98-3C843ECDB3DA}"/>
              </a:ext>
            </a:extLst>
          </p:cNvPr>
          <p:cNvSpPr>
            <a:spLocks noGrp="1"/>
          </p:cNvSpPr>
          <p:nvPr>
            <p:ph type="title"/>
          </p:nvPr>
        </p:nvSpPr>
        <p:spPr/>
        <p:txBody>
          <a:bodyPr/>
          <a:lstStyle/>
          <a:p>
            <a:r>
              <a:rPr lang="es-CO" dirty="0" err="1"/>
              <a:t>Feature</a:t>
            </a:r>
            <a:r>
              <a:rPr lang="es-CO" dirty="0"/>
              <a:t> </a:t>
            </a:r>
            <a:r>
              <a:rPr lang="es-CO" dirty="0" err="1"/>
              <a:t>Engineering</a:t>
            </a:r>
            <a:endParaRPr lang="en-US" dirty="0"/>
          </a:p>
        </p:txBody>
      </p:sp>
      <p:sp>
        <p:nvSpPr>
          <p:cNvPr id="3" name="Content Placeholder 2">
            <a:extLst>
              <a:ext uri="{FF2B5EF4-FFF2-40B4-BE49-F238E27FC236}">
                <a16:creationId xmlns:a16="http://schemas.microsoft.com/office/drawing/2014/main" id="{41C5C30C-B804-CD07-74DD-F1072AAC1237}"/>
              </a:ext>
            </a:extLst>
          </p:cNvPr>
          <p:cNvSpPr>
            <a:spLocks noGrp="1"/>
          </p:cNvSpPr>
          <p:nvPr>
            <p:ph idx="1"/>
          </p:nvPr>
        </p:nvSpPr>
        <p:spPr/>
        <p:txBody>
          <a:bodyPr/>
          <a:lstStyle/>
          <a:p>
            <a:r>
              <a:rPr lang="es-CO" dirty="0" err="1"/>
              <a:t>Grouping</a:t>
            </a:r>
            <a:r>
              <a:rPr lang="es-CO" dirty="0"/>
              <a:t> </a:t>
            </a:r>
            <a:r>
              <a:rPr lang="es-CO" dirty="0" err="1"/>
              <a:t>by</a:t>
            </a:r>
            <a:r>
              <a:rPr lang="es-CO" dirty="0"/>
              <a:t> </a:t>
            </a:r>
            <a:r>
              <a:rPr lang="es-CO" dirty="0" err="1"/>
              <a:t>month</a:t>
            </a:r>
            <a:r>
              <a:rPr lang="es-CO" dirty="0"/>
              <a:t> and </a:t>
            </a:r>
            <a:r>
              <a:rPr lang="es-CO" dirty="0" err="1"/>
              <a:t>year</a:t>
            </a:r>
            <a:endParaRPr lang="es-CO" dirty="0"/>
          </a:p>
          <a:p>
            <a:r>
              <a:rPr lang="es-CO" dirty="0"/>
              <a:t>Computing delta, i.e. </a:t>
            </a:r>
            <a:r>
              <a:rPr lang="es-CO" dirty="0" err="1"/>
              <a:t>values</a:t>
            </a:r>
            <a:r>
              <a:rPr lang="es-CO" dirty="0"/>
              <a:t> </a:t>
            </a:r>
            <a:r>
              <a:rPr lang="es-CO" dirty="0" err="1"/>
              <a:t>difference</a:t>
            </a:r>
            <a:r>
              <a:rPr lang="es-CO" dirty="0"/>
              <a:t> </a:t>
            </a:r>
            <a:r>
              <a:rPr lang="es-CO" dirty="0" err="1"/>
              <a:t>from</a:t>
            </a:r>
            <a:r>
              <a:rPr lang="es-CO" dirty="0"/>
              <a:t> </a:t>
            </a:r>
            <a:r>
              <a:rPr lang="es-CO" dirty="0" err="1"/>
              <a:t>current</a:t>
            </a:r>
            <a:r>
              <a:rPr lang="es-CO" dirty="0"/>
              <a:t> </a:t>
            </a:r>
            <a:r>
              <a:rPr lang="es-CO" dirty="0" err="1"/>
              <a:t>month</a:t>
            </a:r>
            <a:r>
              <a:rPr lang="es-CO" dirty="0"/>
              <a:t> and </a:t>
            </a:r>
            <a:r>
              <a:rPr lang="es-CO" dirty="0" err="1"/>
              <a:t>previous</a:t>
            </a:r>
            <a:r>
              <a:rPr lang="es-CO" dirty="0"/>
              <a:t> </a:t>
            </a:r>
            <a:r>
              <a:rPr lang="es-CO" dirty="0" err="1"/>
              <a:t>months</a:t>
            </a:r>
            <a:r>
              <a:rPr lang="es-CO" dirty="0"/>
              <a:t> (-1 </a:t>
            </a:r>
            <a:r>
              <a:rPr lang="es-CO" dirty="0" err="1"/>
              <a:t>month</a:t>
            </a:r>
            <a:r>
              <a:rPr lang="es-CO" dirty="0"/>
              <a:t>, -2 </a:t>
            </a:r>
            <a:r>
              <a:rPr lang="es-CO" dirty="0" err="1"/>
              <a:t>months</a:t>
            </a:r>
            <a:r>
              <a:rPr lang="es-CO" dirty="0"/>
              <a:t>). </a:t>
            </a:r>
            <a:r>
              <a:rPr lang="es-CO" dirty="0" err="1"/>
              <a:t>Thus</a:t>
            </a:r>
            <a:r>
              <a:rPr lang="es-CO" dirty="0"/>
              <a:t>, </a:t>
            </a:r>
            <a:r>
              <a:rPr lang="es-CO" dirty="0" err="1"/>
              <a:t>those</a:t>
            </a:r>
            <a:r>
              <a:rPr lang="es-CO" dirty="0"/>
              <a:t> delta </a:t>
            </a:r>
            <a:r>
              <a:rPr lang="es-CO" dirty="0" err="1"/>
              <a:t>values</a:t>
            </a:r>
            <a:r>
              <a:rPr lang="es-CO" dirty="0"/>
              <a:t> can show </a:t>
            </a:r>
            <a:r>
              <a:rPr lang="es-CO" dirty="0" err="1"/>
              <a:t>how</a:t>
            </a:r>
            <a:r>
              <a:rPr lang="es-CO" dirty="0"/>
              <a:t> </a:t>
            </a:r>
            <a:r>
              <a:rPr lang="es-CO" dirty="0" err="1"/>
              <a:t>that</a:t>
            </a:r>
            <a:r>
              <a:rPr lang="es-CO" dirty="0"/>
              <a:t> </a:t>
            </a:r>
            <a:r>
              <a:rPr lang="es-CO" dirty="0" err="1"/>
              <a:t>account</a:t>
            </a:r>
            <a:r>
              <a:rPr lang="es-CO" dirty="0"/>
              <a:t> </a:t>
            </a:r>
            <a:r>
              <a:rPr lang="es-CO" dirty="0" err="1"/>
              <a:t>is</a:t>
            </a:r>
            <a:r>
              <a:rPr lang="es-CO" dirty="0"/>
              <a:t> </a:t>
            </a:r>
            <a:r>
              <a:rPr lang="es-CO" dirty="0" err="1"/>
              <a:t>growing</a:t>
            </a:r>
            <a:r>
              <a:rPr lang="es-CO" dirty="0"/>
              <a:t> up</a:t>
            </a:r>
            <a:endParaRPr lang="en-US" dirty="0"/>
          </a:p>
        </p:txBody>
      </p:sp>
    </p:spTree>
    <p:extLst>
      <p:ext uri="{BB962C8B-B14F-4D97-AF65-F5344CB8AC3E}">
        <p14:creationId xmlns:p14="http://schemas.microsoft.com/office/powerpoint/2010/main" val="298820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1D0CA-D089-5D1D-419C-B2DDF11DAD21}"/>
              </a:ext>
            </a:extLst>
          </p:cNvPr>
          <p:cNvSpPr>
            <a:spLocks noGrp="1"/>
          </p:cNvSpPr>
          <p:nvPr>
            <p:ph type="title"/>
          </p:nvPr>
        </p:nvSpPr>
        <p:spPr/>
        <p:txBody>
          <a:bodyPr/>
          <a:lstStyle/>
          <a:p>
            <a:r>
              <a:rPr lang="es-CO" dirty="0"/>
              <a:t>Use cases</a:t>
            </a:r>
            <a:endParaRPr lang="en-US" dirty="0"/>
          </a:p>
        </p:txBody>
      </p:sp>
      <p:sp>
        <p:nvSpPr>
          <p:cNvPr id="3" name="Content Placeholder 2">
            <a:extLst>
              <a:ext uri="{FF2B5EF4-FFF2-40B4-BE49-F238E27FC236}">
                <a16:creationId xmlns:a16="http://schemas.microsoft.com/office/drawing/2014/main" id="{2F19FF3E-EC3F-8B0D-45CE-D71811FDB234}"/>
              </a:ext>
            </a:extLst>
          </p:cNvPr>
          <p:cNvSpPr>
            <a:spLocks noGrp="1"/>
          </p:cNvSpPr>
          <p:nvPr>
            <p:ph idx="1"/>
          </p:nvPr>
        </p:nvSpPr>
        <p:spPr/>
        <p:txBody>
          <a:bodyPr/>
          <a:lstStyle/>
          <a:p>
            <a:r>
              <a:rPr lang="es-ES" dirty="0" err="1"/>
              <a:t>Analyze</a:t>
            </a:r>
            <a:r>
              <a:rPr lang="es-ES" dirty="0"/>
              <a:t> </a:t>
            </a:r>
            <a:r>
              <a:rPr lang="es-ES" dirty="0" err="1"/>
              <a:t>what</a:t>
            </a:r>
            <a:r>
              <a:rPr lang="es-ES" dirty="0"/>
              <a:t> </a:t>
            </a:r>
            <a:r>
              <a:rPr lang="es-ES" dirty="0" err="1"/>
              <a:t>devices</a:t>
            </a:r>
            <a:r>
              <a:rPr lang="es-ES" dirty="0"/>
              <a:t> are </a:t>
            </a:r>
            <a:r>
              <a:rPr lang="es-ES" dirty="0" err="1"/>
              <a:t>used</a:t>
            </a:r>
            <a:r>
              <a:rPr lang="es-ES" dirty="0"/>
              <a:t> per </a:t>
            </a:r>
            <a:r>
              <a:rPr lang="es-ES" dirty="0" err="1"/>
              <a:t>category</a:t>
            </a:r>
            <a:r>
              <a:rPr lang="es-ES" dirty="0"/>
              <a:t>, </a:t>
            </a:r>
            <a:r>
              <a:rPr lang="es-ES" dirty="0" err="1"/>
              <a:t>city</a:t>
            </a:r>
            <a:r>
              <a:rPr lang="es-ES" dirty="0"/>
              <a:t>, etc. </a:t>
            </a:r>
            <a:r>
              <a:rPr lang="es-ES" dirty="0" err="1"/>
              <a:t>Thus</a:t>
            </a:r>
            <a:r>
              <a:rPr lang="es-ES" dirty="0"/>
              <a:t> </a:t>
            </a:r>
            <a:r>
              <a:rPr lang="es-ES" dirty="0" err="1"/>
              <a:t>any</a:t>
            </a:r>
            <a:r>
              <a:rPr lang="es-ES" dirty="0"/>
              <a:t> </a:t>
            </a:r>
            <a:r>
              <a:rPr lang="en-US" dirty="0"/>
              <a:t>software development and service can be focus on that device to improve the user experience</a:t>
            </a:r>
          </a:p>
          <a:p>
            <a:r>
              <a:rPr lang="en-US" dirty="0"/>
              <a:t>Analyze transactions per city. Thus, the bank could know how to prepare their digital and physical resources.</a:t>
            </a:r>
          </a:p>
          <a:p>
            <a:r>
              <a:rPr lang="en-US" dirty="0"/>
              <a:t>Detect possible fraudulent transactions: outlier values, fast location change.</a:t>
            </a:r>
          </a:p>
        </p:txBody>
      </p:sp>
    </p:spTree>
    <p:extLst>
      <p:ext uri="{BB962C8B-B14F-4D97-AF65-F5344CB8AC3E}">
        <p14:creationId xmlns:p14="http://schemas.microsoft.com/office/powerpoint/2010/main" val="1580702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CBD65-110D-3C52-29CA-34A34EBF5958}"/>
              </a:ext>
            </a:extLst>
          </p:cNvPr>
          <p:cNvSpPr>
            <a:spLocks noGrp="1"/>
          </p:cNvSpPr>
          <p:nvPr>
            <p:ph type="title"/>
          </p:nvPr>
        </p:nvSpPr>
        <p:spPr/>
        <p:txBody>
          <a:bodyPr/>
          <a:lstStyle/>
          <a:p>
            <a:r>
              <a:rPr lang="es-CO" dirty="0" err="1"/>
              <a:t>Desirable</a:t>
            </a:r>
            <a:r>
              <a:rPr lang="es-CO" dirty="0"/>
              <a:t> </a:t>
            </a:r>
            <a:r>
              <a:rPr lang="es-CO" dirty="0" err="1"/>
              <a:t>Features</a:t>
            </a:r>
            <a:endParaRPr lang="en-US" dirty="0"/>
          </a:p>
        </p:txBody>
      </p:sp>
      <p:sp>
        <p:nvSpPr>
          <p:cNvPr id="3" name="Content Placeholder 2">
            <a:extLst>
              <a:ext uri="{FF2B5EF4-FFF2-40B4-BE49-F238E27FC236}">
                <a16:creationId xmlns:a16="http://schemas.microsoft.com/office/drawing/2014/main" id="{0F38B9E3-D713-D103-88B4-A82AA70F736E}"/>
              </a:ext>
            </a:extLst>
          </p:cNvPr>
          <p:cNvSpPr>
            <a:spLocks noGrp="1"/>
          </p:cNvSpPr>
          <p:nvPr>
            <p:ph idx="1"/>
          </p:nvPr>
        </p:nvSpPr>
        <p:spPr/>
        <p:txBody>
          <a:bodyPr/>
          <a:lstStyle/>
          <a:p>
            <a:r>
              <a:rPr lang="es-CO" dirty="0" err="1"/>
              <a:t>Some</a:t>
            </a:r>
            <a:r>
              <a:rPr lang="es-CO" dirty="0"/>
              <a:t> extra </a:t>
            </a:r>
            <a:r>
              <a:rPr lang="es-CO" dirty="0" err="1"/>
              <a:t>features</a:t>
            </a:r>
            <a:r>
              <a:rPr lang="es-CO" dirty="0"/>
              <a:t> </a:t>
            </a:r>
            <a:r>
              <a:rPr lang="es-CO" dirty="0" err="1"/>
              <a:t>would</a:t>
            </a:r>
            <a:r>
              <a:rPr lang="es-CO" dirty="0"/>
              <a:t> be </a:t>
            </a:r>
            <a:r>
              <a:rPr lang="es-CO" dirty="0" err="1"/>
              <a:t>desirable</a:t>
            </a:r>
            <a:r>
              <a:rPr lang="es-CO" dirty="0"/>
              <a:t> </a:t>
            </a:r>
            <a:r>
              <a:rPr lang="es-CO" dirty="0" err="1"/>
              <a:t>to</a:t>
            </a:r>
            <a:r>
              <a:rPr lang="es-CO" dirty="0"/>
              <a:t> </a:t>
            </a:r>
            <a:r>
              <a:rPr lang="es-CO" dirty="0" err="1"/>
              <a:t>make</a:t>
            </a:r>
            <a:r>
              <a:rPr lang="es-CO" dirty="0"/>
              <a:t> a </a:t>
            </a:r>
            <a:r>
              <a:rPr lang="es-CO" dirty="0" err="1"/>
              <a:t>better</a:t>
            </a:r>
            <a:r>
              <a:rPr lang="es-CO" dirty="0"/>
              <a:t> </a:t>
            </a:r>
            <a:r>
              <a:rPr lang="es-CO" dirty="0" err="1"/>
              <a:t>user</a:t>
            </a:r>
            <a:r>
              <a:rPr lang="es-CO" dirty="0"/>
              <a:t> </a:t>
            </a:r>
            <a:r>
              <a:rPr lang="es-CO" dirty="0" err="1"/>
              <a:t>classification</a:t>
            </a:r>
            <a:r>
              <a:rPr lang="es-CO" dirty="0"/>
              <a:t>: </a:t>
            </a:r>
          </a:p>
          <a:p>
            <a:pPr lvl="1"/>
            <a:r>
              <a:rPr lang="es-CO" dirty="0"/>
              <a:t>Company </a:t>
            </a:r>
            <a:r>
              <a:rPr lang="es-CO" dirty="0" err="1"/>
              <a:t>or</a:t>
            </a:r>
            <a:r>
              <a:rPr lang="es-CO" dirty="0"/>
              <a:t> </a:t>
            </a:r>
            <a:r>
              <a:rPr lang="es-CO" dirty="0" err="1"/>
              <a:t>person</a:t>
            </a:r>
            <a:r>
              <a:rPr lang="es-CO" dirty="0"/>
              <a:t> </a:t>
            </a:r>
            <a:r>
              <a:rPr lang="es-CO" dirty="0" err="1"/>
              <a:t>account</a:t>
            </a:r>
            <a:endParaRPr lang="es-CO" dirty="0"/>
          </a:p>
          <a:p>
            <a:pPr lvl="1"/>
            <a:r>
              <a:rPr lang="es-CO" dirty="0"/>
              <a:t>Age</a:t>
            </a:r>
          </a:p>
          <a:p>
            <a:pPr lvl="1"/>
            <a:r>
              <a:rPr lang="es-CO" dirty="0" err="1"/>
              <a:t>Gender</a:t>
            </a:r>
            <a:endParaRPr lang="es-CO" dirty="0"/>
          </a:p>
          <a:p>
            <a:pPr lvl="1"/>
            <a:r>
              <a:rPr lang="en-US" dirty="0"/>
              <a:t>Time for transaction (including hour and minutes)</a:t>
            </a:r>
          </a:p>
          <a:p>
            <a:pPr lvl="1"/>
            <a:r>
              <a:rPr lang="en-US" dirty="0"/>
              <a:t>Account destination or bank destination</a:t>
            </a:r>
          </a:p>
        </p:txBody>
      </p:sp>
    </p:spTree>
    <p:extLst>
      <p:ext uri="{BB962C8B-B14F-4D97-AF65-F5344CB8AC3E}">
        <p14:creationId xmlns:p14="http://schemas.microsoft.com/office/powerpoint/2010/main" val="456096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C5AA1-908A-EE7F-E5BB-1C0E7AB1C31F}"/>
              </a:ext>
            </a:extLst>
          </p:cNvPr>
          <p:cNvSpPr>
            <a:spLocks noGrp="1"/>
          </p:cNvSpPr>
          <p:nvPr>
            <p:ph type="title"/>
          </p:nvPr>
        </p:nvSpPr>
        <p:spPr/>
        <p:txBody>
          <a:bodyPr/>
          <a:lstStyle/>
          <a:p>
            <a:r>
              <a:rPr lang="es-CO" dirty="0" err="1"/>
              <a:t>Model</a:t>
            </a:r>
            <a:r>
              <a:rPr lang="es-CO" dirty="0"/>
              <a:t> </a:t>
            </a:r>
            <a:r>
              <a:rPr lang="es-CO" dirty="0" err="1"/>
              <a:t>prediction</a:t>
            </a:r>
            <a:endParaRPr lang="en-US" dirty="0"/>
          </a:p>
        </p:txBody>
      </p:sp>
      <p:sp>
        <p:nvSpPr>
          <p:cNvPr id="3" name="Content Placeholder 2">
            <a:extLst>
              <a:ext uri="{FF2B5EF4-FFF2-40B4-BE49-F238E27FC236}">
                <a16:creationId xmlns:a16="http://schemas.microsoft.com/office/drawing/2014/main" id="{A04E7389-410E-6927-3F81-5D65DCF9332A}"/>
              </a:ext>
            </a:extLst>
          </p:cNvPr>
          <p:cNvSpPr>
            <a:spLocks noGrp="1"/>
          </p:cNvSpPr>
          <p:nvPr>
            <p:ph idx="1"/>
          </p:nvPr>
        </p:nvSpPr>
        <p:spPr/>
        <p:txBody>
          <a:bodyPr/>
          <a:lstStyle/>
          <a:p>
            <a:r>
              <a:rPr lang="es-CO" dirty="0"/>
              <a:t>Train a </a:t>
            </a:r>
            <a:r>
              <a:rPr lang="es-CO" dirty="0" err="1"/>
              <a:t>model</a:t>
            </a:r>
            <a:r>
              <a:rPr lang="es-CO" dirty="0"/>
              <a:t> </a:t>
            </a:r>
            <a:r>
              <a:rPr lang="es-CO" dirty="0" err="1"/>
              <a:t>to</a:t>
            </a:r>
            <a:r>
              <a:rPr lang="es-CO" dirty="0"/>
              <a:t> </a:t>
            </a:r>
            <a:r>
              <a:rPr lang="es-CO" dirty="0" err="1"/>
              <a:t>forecast</a:t>
            </a:r>
            <a:r>
              <a:rPr lang="es-CO" dirty="0"/>
              <a:t> loan </a:t>
            </a:r>
            <a:r>
              <a:rPr lang="es-CO" dirty="0" err="1"/>
              <a:t>payments</a:t>
            </a:r>
            <a:r>
              <a:rPr lang="es-CO" dirty="0"/>
              <a:t>/</a:t>
            </a:r>
            <a:r>
              <a:rPr lang="es-CO" dirty="0" err="1"/>
              <a:t>deposits</a:t>
            </a:r>
            <a:r>
              <a:rPr lang="es-CO" dirty="0"/>
              <a:t>/</a:t>
            </a:r>
            <a:r>
              <a:rPr lang="es-CO" dirty="0" err="1"/>
              <a:t>withdrawals</a:t>
            </a:r>
            <a:r>
              <a:rPr lang="es-CO" dirty="0"/>
              <a:t>. </a:t>
            </a:r>
            <a:r>
              <a:rPr lang="es-CO" dirty="0" err="1"/>
              <a:t>Thus</a:t>
            </a:r>
            <a:r>
              <a:rPr lang="es-CO" dirty="0"/>
              <a:t>, </a:t>
            </a:r>
            <a:r>
              <a:rPr lang="es-CO" dirty="0" err="1"/>
              <a:t>the</a:t>
            </a:r>
            <a:r>
              <a:rPr lang="es-CO" dirty="0"/>
              <a:t> </a:t>
            </a:r>
            <a:r>
              <a:rPr lang="es-CO" dirty="0" err="1"/>
              <a:t>bank</a:t>
            </a:r>
            <a:r>
              <a:rPr lang="es-CO" dirty="0"/>
              <a:t> </a:t>
            </a:r>
            <a:r>
              <a:rPr lang="es-CO" dirty="0" err="1"/>
              <a:t>will</a:t>
            </a:r>
            <a:r>
              <a:rPr lang="es-CO" dirty="0"/>
              <a:t> </a:t>
            </a:r>
            <a:r>
              <a:rPr lang="es-CO" dirty="0" err="1"/>
              <a:t>know</a:t>
            </a:r>
            <a:r>
              <a:rPr lang="es-CO" dirty="0"/>
              <a:t> </a:t>
            </a:r>
            <a:r>
              <a:rPr lang="es-CO" dirty="0" err="1"/>
              <a:t>how</a:t>
            </a:r>
            <a:r>
              <a:rPr lang="es-CO" dirty="0"/>
              <a:t> </a:t>
            </a:r>
            <a:r>
              <a:rPr lang="es-CO" dirty="0" err="1"/>
              <a:t>much</a:t>
            </a:r>
            <a:r>
              <a:rPr lang="es-CO" dirty="0"/>
              <a:t> </a:t>
            </a:r>
            <a:r>
              <a:rPr lang="es-CO" dirty="0" err="1"/>
              <a:t>money</a:t>
            </a:r>
            <a:r>
              <a:rPr lang="es-CO" dirty="0"/>
              <a:t> </a:t>
            </a:r>
            <a:r>
              <a:rPr lang="es-CO" dirty="0" err="1"/>
              <a:t>will</a:t>
            </a:r>
            <a:r>
              <a:rPr lang="es-CO" dirty="0"/>
              <a:t> </a:t>
            </a:r>
            <a:r>
              <a:rPr lang="es-CO" dirty="0" err="1"/>
              <a:t>have</a:t>
            </a:r>
            <a:r>
              <a:rPr lang="es-CO" dirty="0"/>
              <a:t> </a:t>
            </a:r>
            <a:r>
              <a:rPr lang="es-CO" dirty="0" err="1"/>
              <a:t>to</a:t>
            </a:r>
            <a:r>
              <a:rPr lang="es-CO" dirty="0"/>
              <a:t> </a:t>
            </a:r>
            <a:r>
              <a:rPr lang="es-CO" dirty="0" err="1"/>
              <a:t>project</a:t>
            </a:r>
            <a:r>
              <a:rPr lang="es-CO" dirty="0"/>
              <a:t> future </a:t>
            </a:r>
            <a:r>
              <a:rPr lang="es-CO" dirty="0" err="1"/>
              <a:t>investements</a:t>
            </a:r>
            <a:r>
              <a:rPr lang="es-CO"/>
              <a:t>, etc.</a:t>
            </a:r>
            <a:endParaRPr lang="es-CO" dirty="0"/>
          </a:p>
          <a:p>
            <a:pPr lvl="1"/>
            <a:r>
              <a:rPr lang="es-CO" dirty="0" err="1"/>
              <a:t>Prophet</a:t>
            </a:r>
            <a:r>
              <a:rPr lang="es-CO" dirty="0"/>
              <a:t> </a:t>
            </a:r>
            <a:r>
              <a:rPr lang="es-CO" dirty="0" err="1"/>
              <a:t>by</a:t>
            </a:r>
            <a:r>
              <a:rPr lang="es-CO" dirty="0"/>
              <a:t> Facebook </a:t>
            </a:r>
            <a:r>
              <a:rPr lang="es-CO" dirty="0" err="1"/>
              <a:t>could</a:t>
            </a:r>
            <a:r>
              <a:rPr lang="es-CO" dirty="0"/>
              <a:t> </a:t>
            </a:r>
            <a:r>
              <a:rPr lang="es-CO" dirty="0" err="1"/>
              <a:t>work</a:t>
            </a:r>
            <a:endParaRPr lang="en-US" dirty="0"/>
          </a:p>
        </p:txBody>
      </p:sp>
    </p:spTree>
    <p:extLst>
      <p:ext uri="{BB962C8B-B14F-4D97-AF65-F5344CB8AC3E}">
        <p14:creationId xmlns:p14="http://schemas.microsoft.com/office/powerpoint/2010/main" val="1709215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EF3211-3EE5-F20A-F927-65ED32520C4C}"/>
              </a:ext>
            </a:extLst>
          </p:cNvPr>
          <p:cNvSpPr>
            <a:spLocks noGrp="1"/>
          </p:cNvSpPr>
          <p:nvPr>
            <p:ph type="title"/>
          </p:nvPr>
        </p:nvSpPr>
        <p:spPr>
          <a:xfrm>
            <a:off x="1156851" y="637762"/>
            <a:ext cx="9888496" cy="900131"/>
          </a:xfrm>
        </p:spPr>
        <p:txBody>
          <a:bodyPr anchor="t">
            <a:normAutofit/>
          </a:bodyPr>
          <a:lstStyle/>
          <a:p>
            <a:r>
              <a:rPr lang="es-CO" sz="4000" dirty="0" err="1">
                <a:solidFill>
                  <a:schemeClr val="bg1"/>
                </a:solidFill>
              </a:rPr>
              <a:t>Datasheet</a:t>
            </a:r>
            <a:endParaRPr lang="en-US" sz="4000" dirty="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88EDB7E-7132-0E7B-165F-86BEDEBAFA59}"/>
              </a:ext>
            </a:extLst>
          </p:cNvPr>
          <p:cNvSpPr>
            <a:spLocks noGrp="1"/>
          </p:cNvSpPr>
          <p:nvPr>
            <p:ph idx="1"/>
          </p:nvPr>
        </p:nvSpPr>
        <p:spPr>
          <a:xfrm>
            <a:off x="1155548" y="2217343"/>
            <a:ext cx="9880893" cy="3959619"/>
          </a:xfrm>
        </p:spPr>
        <p:txBody>
          <a:bodyPr>
            <a:normAutofit fontScale="92500" lnSpcReduction="20000"/>
          </a:bodyPr>
          <a:lstStyle/>
          <a:p>
            <a:r>
              <a:rPr lang="en-US" sz="1600" b="0" dirty="0">
                <a:solidFill>
                  <a:srgbClr val="3B3B3B"/>
                </a:solidFill>
                <a:effectLst/>
                <a:latin typeface="Consolas" panose="020B0609020204030204" pitchFamily="49" charset="0"/>
              </a:rPr>
              <a:t>a total of 116,201 transactions</a:t>
            </a:r>
          </a:p>
          <a:p>
            <a:r>
              <a:rPr lang="en-US" sz="1600" b="0" dirty="0">
                <a:solidFill>
                  <a:srgbClr val="3B3B3B"/>
                </a:solidFill>
                <a:effectLst/>
                <a:latin typeface="Consolas" panose="020B0609020204030204" pitchFamily="49" charset="0"/>
              </a:rPr>
              <a:t>data from 10 accounts</a:t>
            </a:r>
          </a:p>
          <a:p>
            <a:r>
              <a:rPr lang="en-US" sz="1600" b="0" dirty="0">
                <a:solidFill>
                  <a:srgbClr val="3B3B3B"/>
                </a:solidFill>
                <a:effectLst/>
                <a:latin typeface="Consolas" panose="020B0609020204030204" pitchFamily="49" charset="0"/>
              </a:rPr>
              <a:t>transactions from 2015-01-01 to 2019-03-05, i.e. 4y + 2m +4d</a:t>
            </a:r>
          </a:p>
          <a:p>
            <a:r>
              <a:rPr lang="en-US" sz="1600" b="0" dirty="0">
                <a:solidFill>
                  <a:srgbClr val="3B3B3B"/>
                </a:solidFill>
                <a:effectLst/>
                <a:latin typeface="Consolas" panose="020B0609020204030204" pitchFamily="49" charset="0"/>
              </a:rPr>
              <a:t>44,806 different transaction details</a:t>
            </a:r>
          </a:p>
          <a:p>
            <a:r>
              <a:rPr lang="en-US" sz="1600" b="0" dirty="0">
                <a:solidFill>
                  <a:srgbClr val="3B3B3B"/>
                </a:solidFill>
                <a:effectLst/>
                <a:latin typeface="Consolas" panose="020B0609020204030204" pitchFamily="49" charset="0"/>
              </a:rPr>
              <a:t>905 (0.78%) transaction were made using check</a:t>
            </a:r>
          </a:p>
          <a:p>
            <a:r>
              <a:rPr lang="en-US" sz="1600" b="0" dirty="0">
                <a:solidFill>
                  <a:srgbClr val="3B3B3B"/>
                </a:solidFill>
                <a:effectLst/>
                <a:latin typeface="Consolas" panose="020B0609020204030204" pitchFamily="49" charset="0"/>
              </a:rPr>
              <a:t>18 categories:</a:t>
            </a:r>
          </a:p>
          <a:p>
            <a:pPr lvl="1"/>
            <a:r>
              <a:rPr lang="en-US" sz="1200" b="0" dirty="0">
                <a:solidFill>
                  <a:srgbClr val="3B3B3B"/>
                </a:solidFill>
                <a:effectLst/>
                <a:latin typeface="Consolas" panose="020B0609020204030204" pitchFamily="49" charset="0"/>
              </a:rPr>
              <a:t>'Transfer', 'Investment', 'Miscellaneous', 'Loan Payment',</a:t>
            </a:r>
          </a:p>
          <a:p>
            <a:pPr lvl="1"/>
            <a:r>
              <a:rPr lang="en-US" sz="1200" b="0" dirty="0">
                <a:solidFill>
                  <a:srgbClr val="3B3B3B"/>
                </a:solidFill>
                <a:effectLst/>
                <a:latin typeface="Consolas" panose="020B0609020204030204" pitchFamily="49" charset="0"/>
              </a:rPr>
              <a:t>'Subscriptions', 'Pets &amp; Pet Care', 'Food &amp; Dining',</a:t>
            </a:r>
          </a:p>
          <a:p>
            <a:pPr lvl="1"/>
            <a:r>
              <a:rPr lang="en-US" sz="1200" b="0" dirty="0">
                <a:solidFill>
                  <a:srgbClr val="3B3B3B"/>
                </a:solidFill>
                <a:effectLst/>
                <a:latin typeface="Consolas" panose="020B0609020204030204" pitchFamily="49" charset="0"/>
              </a:rPr>
              <a:t>'Utility Bill', 'Electronics &amp; Gadgets', 'Insurance', 'Travel',</a:t>
            </a:r>
          </a:p>
          <a:p>
            <a:pPr lvl="1"/>
            <a:r>
              <a:rPr lang="en-US" sz="1200" b="0" dirty="0">
                <a:solidFill>
                  <a:srgbClr val="3B3B3B"/>
                </a:solidFill>
                <a:effectLst/>
                <a:latin typeface="Consolas" panose="020B0609020204030204" pitchFamily="49" charset="0"/>
              </a:rPr>
              <a:t>'Shopping', 'Education', 'Health &amp; Wellness',</a:t>
            </a:r>
          </a:p>
          <a:p>
            <a:pPr lvl="1"/>
            <a:r>
              <a:rPr lang="en-US" sz="1200" b="0" dirty="0">
                <a:solidFill>
                  <a:srgbClr val="3B3B3B"/>
                </a:solidFill>
                <a:effectLst/>
                <a:latin typeface="Consolas" panose="020B0609020204030204" pitchFamily="49" charset="0"/>
              </a:rPr>
              <a:t>'Charity &amp; Donations', 'Entertainment', 'Transportation',</a:t>
            </a:r>
          </a:p>
          <a:p>
            <a:pPr lvl="1"/>
            <a:r>
              <a:rPr lang="en-US" sz="1200" b="0" dirty="0">
                <a:solidFill>
                  <a:srgbClr val="3B3B3B"/>
                </a:solidFill>
                <a:effectLst/>
                <a:latin typeface="Consolas" panose="020B0609020204030204" pitchFamily="49" charset="0"/>
              </a:rPr>
              <a:t>'Childcare &amp; Parenting'</a:t>
            </a:r>
          </a:p>
          <a:p>
            <a:r>
              <a:rPr lang="en-US" sz="1600" b="0" dirty="0">
                <a:solidFill>
                  <a:srgbClr val="0451A5"/>
                </a:solidFill>
                <a:effectLst/>
                <a:latin typeface="Consolas" panose="020B0609020204030204" pitchFamily="49" charset="0"/>
              </a:rPr>
              <a:t>-</a:t>
            </a:r>
            <a:r>
              <a:rPr lang="en-US" sz="1600" b="0" dirty="0">
                <a:solidFill>
                  <a:srgbClr val="3B3B3B"/>
                </a:solidFill>
                <a:effectLst/>
                <a:latin typeface="Consolas" panose="020B0609020204030204" pitchFamily="49" charset="0"/>
              </a:rPr>
              <a:t> 10 source cities (all in USA): </a:t>
            </a:r>
          </a:p>
          <a:p>
            <a:pPr lvl="1"/>
            <a:r>
              <a:rPr lang="en-US" sz="1200" b="0" dirty="0">
                <a:solidFill>
                  <a:srgbClr val="3B3B3B"/>
                </a:solidFill>
                <a:effectLst/>
                <a:latin typeface="Consolas" panose="020B0609020204030204" pitchFamily="49" charset="0"/>
              </a:rPr>
              <a:t>'New York',       'Phoenix',   'Dallas',  'San Jose',     'Philadelphia', </a:t>
            </a:r>
          </a:p>
          <a:p>
            <a:pPr lvl="1"/>
            <a:r>
              <a:rPr lang="en-US" sz="1200" b="0" dirty="0">
                <a:solidFill>
                  <a:srgbClr val="3B3B3B"/>
                </a:solidFill>
                <a:effectLst/>
                <a:latin typeface="Consolas" panose="020B0609020204030204" pitchFamily="49" charset="0"/>
              </a:rPr>
              <a:t>'San Antonio',    'San Diego', 'Houston', 'Los Angeles',  'Chicago'</a:t>
            </a:r>
          </a:p>
          <a:p>
            <a:r>
              <a:rPr lang="en-US" sz="1600" b="0" dirty="0">
                <a:solidFill>
                  <a:srgbClr val="3B3B3B"/>
                </a:solidFill>
                <a:effectLst/>
                <a:latin typeface="Consolas" panose="020B0609020204030204" pitchFamily="49" charset="0"/>
              </a:rPr>
              <a:t>3 device types: 'Tablet', 'Mobile', 'Desktop'</a:t>
            </a:r>
          </a:p>
          <a:p>
            <a:pPr marL="0" indent="0">
              <a:buNone/>
            </a:pPr>
            <a:endParaRPr lang="en-US" sz="2400" dirty="0"/>
          </a:p>
        </p:txBody>
      </p:sp>
    </p:spTree>
    <p:extLst>
      <p:ext uri="{BB962C8B-B14F-4D97-AF65-F5344CB8AC3E}">
        <p14:creationId xmlns:p14="http://schemas.microsoft.com/office/powerpoint/2010/main" val="3706067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5028C3-00E9-ED07-3DE4-17152808FAEB}"/>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Device and city distributions</a:t>
            </a:r>
          </a:p>
        </p:txBody>
      </p:sp>
      <p:pic>
        <p:nvPicPr>
          <p:cNvPr id="5" name="Content Placeholder 4">
            <a:extLst>
              <a:ext uri="{FF2B5EF4-FFF2-40B4-BE49-F238E27FC236}">
                <a16:creationId xmlns:a16="http://schemas.microsoft.com/office/drawing/2014/main" id="{BF052E8C-59D0-331D-C895-F08FEF289AB8}"/>
              </a:ext>
            </a:extLst>
          </p:cNvPr>
          <p:cNvPicPr>
            <a:picLocks noGrp="1" noChangeAspect="1"/>
          </p:cNvPicPr>
          <p:nvPr>
            <p:ph idx="1"/>
          </p:nvPr>
        </p:nvPicPr>
        <p:blipFill>
          <a:blip r:embed="rId2"/>
          <a:stretch>
            <a:fillRect/>
          </a:stretch>
        </p:blipFill>
        <p:spPr>
          <a:xfrm>
            <a:off x="4799482" y="640080"/>
            <a:ext cx="6164438" cy="5578816"/>
          </a:xfrm>
          <a:prstGeom prst="rect">
            <a:avLst/>
          </a:prstGeom>
        </p:spPr>
      </p:pic>
      <p:sp>
        <p:nvSpPr>
          <p:cNvPr id="6" name="TextBox 5">
            <a:extLst>
              <a:ext uri="{FF2B5EF4-FFF2-40B4-BE49-F238E27FC236}">
                <a16:creationId xmlns:a16="http://schemas.microsoft.com/office/drawing/2014/main" id="{185A70F5-DC16-0ADD-A86E-56C936507736}"/>
              </a:ext>
            </a:extLst>
          </p:cNvPr>
          <p:cNvSpPr txBox="1"/>
          <p:nvPr/>
        </p:nvSpPr>
        <p:spPr>
          <a:xfrm>
            <a:off x="638175" y="3829050"/>
            <a:ext cx="4038600" cy="1754326"/>
          </a:xfrm>
          <a:prstGeom prst="rect">
            <a:avLst/>
          </a:prstGeom>
          <a:noFill/>
        </p:spPr>
        <p:txBody>
          <a:bodyPr wrap="square" rtlCol="0">
            <a:spAutoFit/>
          </a:bodyPr>
          <a:lstStyle/>
          <a:p>
            <a:r>
              <a:rPr lang="en-US" b="0" dirty="0">
                <a:solidFill>
                  <a:srgbClr val="3B3B3B"/>
                </a:solidFill>
                <a:effectLst/>
              </a:rPr>
              <a:t>We can see that city and device have very nice distributions, i.e. almost equal data distribution for device per city.</a:t>
            </a:r>
          </a:p>
          <a:p>
            <a:r>
              <a:rPr lang="en-US" dirty="0">
                <a:solidFill>
                  <a:srgbClr val="3B3B3B"/>
                </a:solidFill>
              </a:rPr>
              <a:t>This device distribution keeps their behavior from 2015 to 2019</a:t>
            </a:r>
            <a:endParaRPr lang="en-US" b="0" dirty="0">
              <a:solidFill>
                <a:srgbClr val="3B3B3B"/>
              </a:solidFill>
              <a:effectLst/>
            </a:endParaRPr>
          </a:p>
        </p:txBody>
      </p:sp>
    </p:spTree>
    <p:extLst>
      <p:ext uri="{BB962C8B-B14F-4D97-AF65-F5344CB8AC3E}">
        <p14:creationId xmlns:p14="http://schemas.microsoft.com/office/powerpoint/2010/main" val="3860361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CFDF95-E4EE-D549-8B38-619516F16476}"/>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Withdrawals per city</a:t>
            </a:r>
          </a:p>
        </p:txBody>
      </p:sp>
      <p:pic>
        <p:nvPicPr>
          <p:cNvPr id="5" name="Content Placeholder 4">
            <a:extLst>
              <a:ext uri="{FF2B5EF4-FFF2-40B4-BE49-F238E27FC236}">
                <a16:creationId xmlns:a16="http://schemas.microsoft.com/office/drawing/2014/main" id="{F4A675A8-08AA-9594-6AE2-0B7DBCC02CA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790945" y="640080"/>
            <a:ext cx="6181513" cy="5578816"/>
          </a:xfrm>
          <a:prstGeom prst="rect">
            <a:avLst/>
          </a:prstGeom>
        </p:spPr>
      </p:pic>
      <p:sp>
        <p:nvSpPr>
          <p:cNvPr id="8" name="TextBox 7">
            <a:extLst>
              <a:ext uri="{FF2B5EF4-FFF2-40B4-BE49-F238E27FC236}">
                <a16:creationId xmlns:a16="http://schemas.microsoft.com/office/drawing/2014/main" id="{EF2DD29D-6D19-66B5-EA7F-CEBE99C03860}"/>
              </a:ext>
            </a:extLst>
          </p:cNvPr>
          <p:cNvSpPr txBox="1"/>
          <p:nvPr/>
        </p:nvSpPr>
        <p:spPr>
          <a:xfrm>
            <a:off x="638175" y="3829050"/>
            <a:ext cx="4038600" cy="923330"/>
          </a:xfrm>
          <a:prstGeom prst="rect">
            <a:avLst/>
          </a:prstGeom>
          <a:noFill/>
        </p:spPr>
        <p:txBody>
          <a:bodyPr wrap="square" rtlCol="0">
            <a:spAutoFit/>
          </a:bodyPr>
          <a:lstStyle/>
          <a:p>
            <a:r>
              <a:rPr lang="es-CO" b="0" dirty="0" err="1">
                <a:solidFill>
                  <a:srgbClr val="3B3B3B"/>
                </a:solidFill>
                <a:effectLst/>
              </a:rPr>
              <a:t>For</a:t>
            </a:r>
            <a:r>
              <a:rPr lang="es-CO" b="0" dirty="0">
                <a:solidFill>
                  <a:srgbClr val="3B3B3B"/>
                </a:solidFill>
                <a:effectLst/>
              </a:rPr>
              <a:t> </a:t>
            </a:r>
            <a:r>
              <a:rPr lang="es-CO" b="0" dirty="0" err="1">
                <a:solidFill>
                  <a:srgbClr val="3B3B3B"/>
                </a:solidFill>
                <a:effectLst/>
              </a:rPr>
              <a:t>all</a:t>
            </a:r>
            <a:r>
              <a:rPr lang="es-CO" b="0" dirty="0">
                <a:solidFill>
                  <a:srgbClr val="3B3B3B"/>
                </a:solidFill>
                <a:effectLst/>
              </a:rPr>
              <a:t> </a:t>
            </a:r>
            <a:r>
              <a:rPr lang="es-CO" b="0" dirty="0" err="1">
                <a:solidFill>
                  <a:srgbClr val="3B3B3B"/>
                </a:solidFill>
                <a:effectLst/>
              </a:rPr>
              <a:t>cities</a:t>
            </a:r>
            <a:r>
              <a:rPr lang="es-CO" b="0" dirty="0">
                <a:solidFill>
                  <a:srgbClr val="3B3B3B"/>
                </a:solidFill>
                <a:effectLst/>
              </a:rPr>
              <a:t> </a:t>
            </a:r>
            <a:r>
              <a:rPr lang="es-CO" b="0" dirty="0" err="1">
                <a:solidFill>
                  <a:srgbClr val="3B3B3B"/>
                </a:solidFill>
                <a:effectLst/>
              </a:rPr>
              <a:t>the</a:t>
            </a:r>
            <a:r>
              <a:rPr lang="es-CO" b="0" dirty="0">
                <a:solidFill>
                  <a:srgbClr val="3B3B3B"/>
                </a:solidFill>
                <a:effectLst/>
              </a:rPr>
              <a:t> </a:t>
            </a:r>
            <a:r>
              <a:rPr lang="es-CO" b="0" dirty="0" err="1">
                <a:solidFill>
                  <a:srgbClr val="3B3B3B"/>
                </a:solidFill>
                <a:effectLst/>
              </a:rPr>
              <a:t>main</a:t>
            </a:r>
            <a:r>
              <a:rPr lang="es-CO" b="0" dirty="0">
                <a:solidFill>
                  <a:srgbClr val="3B3B3B"/>
                </a:solidFill>
                <a:effectLst/>
              </a:rPr>
              <a:t> </a:t>
            </a:r>
            <a:r>
              <a:rPr lang="es-CO" b="0" dirty="0" err="1">
                <a:solidFill>
                  <a:srgbClr val="3B3B3B"/>
                </a:solidFill>
                <a:effectLst/>
              </a:rPr>
              <a:t>category</a:t>
            </a:r>
            <a:r>
              <a:rPr lang="es-CO" b="0" dirty="0">
                <a:solidFill>
                  <a:srgbClr val="3B3B3B"/>
                </a:solidFill>
                <a:effectLst/>
              </a:rPr>
              <a:t> </a:t>
            </a:r>
            <a:r>
              <a:rPr lang="es-CO" b="0" dirty="0" err="1">
                <a:solidFill>
                  <a:srgbClr val="3B3B3B"/>
                </a:solidFill>
                <a:effectLst/>
              </a:rPr>
              <a:t>for</a:t>
            </a:r>
            <a:r>
              <a:rPr lang="es-CO" b="0" dirty="0">
                <a:solidFill>
                  <a:srgbClr val="3B3B3B"/>
                </a:solidFill>
                <a:effectLst/>
              </a:rPr>
              <a:t> </a:t>
            </a:r>
            <a:r>
              <a:rPr lang="es-CO" b="0" dirty="0" err="1">
                <a:solidFill>
                  <a:srgbClr val="3B3B3B"/>
                </a:solidFill>
                <a:effectLst/>
              </a:rPr>
              <a:t>withdrawals</a:t>
            </a:r>
            <a:r>
              <a:rPr lang="es-CO" b="0" dirty="0">
                <a:solidFill>
                  <a:srgbClr val="3B3B3B"/>
                </a:solidFill>
                <a:effectLst/>
              </a:rPr>
              <a:t> and </a:t>
            </a:r>
            <a:r>
              <a:rPr lang="es-CO" b="0" dirty="0" err="1">
                <a:solidFill>
                  <a:srgbClr val="3B3B3B"/>
                </a:solidFill>
                <a:effectLst/>
              </a:rPr>
              <a:t>deposits</a:t>
            </a:r>
            <a:r>
              <a:rPr lang="es-CO" b="0" dirty="0">
                <a:solidFill>
                  <a:srgbClr val="3B3B3B"/>
                </a:solidFill>
                <a:effectLst/>
              </a:rPr>
              <a:t> </a:t>
            </a:r>
            <a:r>
              <a:rPr lang="es-CO" b="0" dirty="0" err="1">
                <a:solidFill>
                  <a:srgbClr val="3B3B3B"/>
                </a:solidFill>
                <a:effectLst/>
              </a:rPr>
              <a:t>is</a:t>
            </a:r>
            <a:r>
              <a:rPr lang="es-CO" b="0" dirty="0">
                <a:solidFill>
                  <a:srgbClr val="3B3B3B"/>
                </a:solidFill>
                <a:effectLst/>
              </a:rPr>
              <a:t> </a:t>
            </a:r>
            <a:r>
              <a:rPr lang="es-CO" b="0" dirty="0" err="1">
                <a:solidFill>
                  <a:srgbClr val="3B3B3B"/>
                </a:solidFill>
                <a:effectLst/>
              </a:rPr>
              <a:t>Miscellaneus</a:t>
            </a:r>
            <a:endParaRPr lang="en-US" b="0" dirty="0">
              <a:solidFill>
                <a:srgbClr val="3B3B3B"/>
              </a:solidFill>
              <a:effectLst/>
            </a:endParaRPr>
          </a:p>
        </p:txBody>
      </p:sp>
    </p:spTree>
    <p:extLst>
      <p:ext uri="{BB962C8B-B14F-4D97-AF65-F5344CB8AC3E}">
        <p14:creationId xmlns:p14="http://schemas.microsoft.com/office/powerpoint/2010/main" val="1206809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59DDB1-CA6F-862C-0FE2-06AD73F8245F}"/>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Balance</a:t>
            </a:r>
          </a:p>
        </p:txBody>
      </p:sp>
      <p:pic>
        <p:nvPicPr>
          <p:cNvPr id="5" name="Content Placeholder 4">
            <a:extLst>
              <a:ext uri="{FF2B5EF4-FFF2-40B4-BE49-F238E27FC236}">
                <a16:creationId xmlns:a16="http://schemas.microsoft.com/office/drawing/2014/main" id="{327F2B76-849F-66DD-51CF-A9678D89513B}"/>
              </a:ext>
            </a:extLst>
          </p:cNvPr>
          <p:cNvPicPr>
            <a:picLocks noGrp="1" noChangeAspect="1"/>
          </p:cNvPicPr>
          <p:nvPr>
            <p:ph idx="1"/>
          </p:nvPr>
        </p:nvPicPr>
        <p:blipFill>
          <a:blip r:embed="rId2"/>
          <a:stretch>
            <a:fillRect/>
          </a:stretch>
        </p:blipFill>
        <p:spPr>
          <a:xfrm>
            <a:off x="4416598" y="640080"/>
            <a:ext cx="6930206" cy="5578816"/>
          </a:xfrm>
          <a:prstGeom prst="rect">
            <a:avLst/>
          </a:prstGeom>
        </p:spPr>
      </p:pic>
      <p:sp>
        <p:nvSpPr>
          <p:cNvPr id="7" name="TextBox 6">
            <a:extLst>
              <a:ext uri="{FF2B5EF4-FFF2-40B4-BE49-F238E27FC236}">
                <a16:creationId xmlns:a16="http://schemas.microsoft.com/office/drawing/2014/main" id="{A3BD81D3-AE52-F28B-6B4D-70720274B62D}"/>
              </a:ext>
            </a:extLst>
          </p:cNvPr>
          <p:cNvSpPr txBox="1"/>
          <p:nvPr/>
        </p:nvSpPr>
        <p:spPr>
          <a:xfrm>
            <a:off x="706351" y="3933736"/>
            <a:ext cx="3445048" cy="2308324"/>
          </a:xfrm>
          <a:prstGeom prst="rect">
            <a:avLst/>
          </a:prstGeom>
          <a:noFill/>
        </p:spPr>
        <p:txBody>
          <a:bodyPr wrap="square">
            <a:spAutoFit/>
          </a:bodyPr>
          <a:lstStyle/>
          <a:p>
            <a:r>
              <a:rPr lang="en-US" b="0" dirty="0">
                <a:solidFill>
                  <a:srgbClr val="3B3B3B"/>
                </a:solidFill>
                <a:effectLst/>
              </a:rPr>
              <a:t>We can see that the bank balance is always negative, and it is in average decreasing at a speed of</a:t>
            </a:r>
          </a:p>
          <a:p>
            <a:r>
              <a:rPr lang="en-US" b="0" dirty="0">
                <a:solidFill>
                  <a:srgbClr val="3B3B3B"/>
                </a:solidFill>
                <a:effectLst/>
              </a:rPr>
              <a:t>-23,865,986,426 per month!</a:t>
            </a:r>
          </a:p>
          <a:p>
            <a:r>
              <a:rPr lang="en-US" dirty="0">
                <a:solidFill>
                  <a:srgbClr val="3B3B3B"/>
                </a:solidFill>
              </a:rPr>
              <a:t>For several months, it was a warning,  just last month, 2019-march increased</a:t>
            </a:r>
            <a:endParaRPr lang="en-US" b="0" dirty="0">
              <a:solidFill>
                <a:srgbClr val="3B3B3B"/>
              </a:solidFill>
              <a:effectLst/>
            </a:endParaRPr>
          </a:p>
        </p:txBody>
      </p:sp>
    </p:spTree>
    <p:extLst>
      <p:ext uri="{BB962C8B-B14F-4D97-AF65-F5344CB8AC3E}">
        <p14:creationId xmlns:p14="http://schemas.microsoft.com/office/powerpoint/2010/main" val="356620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AC02D9-2C00-C6B0-156B-2353BF0C1F78}"/>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Withdrawals vs deposits</a:t>
            </a:r>
          </a:p>
        </p:txBody>
      </p:sp>
      <p:pic>
        <p:nvPicPr>
          <p:cNvPr id="5" name="Content Placeholder 4" descr="A graph of a graph with numbers and a chart&#10;&#10;Description automatically generated with medium confidence">
            <a:extLst>
              <a:ext uri="{FF2B5EF4-FFF2-40B4-BE49-F238E27FC236}">
                <a16:creationId xmlns:a16="http://schemas.microsoft.com/office/drawing/2014/main" id="{9A70BA07-1600-1354-AF29-35DEC314C173}"/>
              </a:ext>
            </a:extLst>
          </p:cNvPr>
          <p:cNvPicPr>
            <a:picLocks noGrp="1" noChangeAspect="1"/>
          </p:cNvPicPr>
          <p:nvPr>
            <p:ph idx="1"/>
          </p:nvPr>
        </p:nvPicPr>
        <p:blipFill>
          <a:blip r:embed="rId2"/>
          <a:stretch>
            <a:fillRect/>
          </a:stretch>
        </p:blipFill>
        <p:spPr>
          <a:xfrm>
            <a:off x="4207933" y="664978"/>
            <a:ext cx="7347537" cy="5529020"/>
          </a:xfrm>
          <a:prstGeom prst="rect">
            <a:avLst/>
          </a:prstGeom>
        </p:spPr>
      </p:pic>
      <p:sp>
        <p:nvSpPr>
          <p:cNvPr id="7" name="TextBox 6">
            <a:extLst>
              <a:ext uri="{FF2B5EF4-FFF2-40B4-BE49-F238E27FC236}">
                <a16:creationId xmlns:a16="http://schemas.microsoft.com/office/drawing/2014/main" id="{1352EA9B-5401-D4B4-AC42-3A3A87E725DD}"/>
              </a:ext>
            </a:extLst>
          </p:cNvPr>
          <p:cNvSpPr txBox="1"/>
          <p:nvPr/>
        </p:nvSpPr>
        <p:spPr>
          <a:xfrm>
            <a:off x="636530" y="3990976"/>
            <a:ext cx="3495675" cy="2308324"/>
          </a:xfrm>
          <a:prstGeom prst="rect">
            <a:avLst/>
          </a:prstGeom>
          <a:noFill/>
        </p:spPr>
        <p:txBody>
          <a:bodyPr wrap="square">
            <a:spAutoFit/>
          </a:bodyPr>
          <a:lstStyle/>
          <a:p>
            <a:r>
              <a:rPr lang="en-US" sz="1600" b="0">
                <a:solidFill>
                  <a:srgbClr val="3B3B3B"/>
                </a:solidFill>
                <a:effectLst/>
              </a:rPr>
              <a:t> the tendency (using median) is that transactions for deposits (426,500) are higher than withdrawals (47,083)</a:t>
            </a:r>
          </a:p>
          <a:p>
            <a:r>
              <a:rPr lang="en-US" sz="1600" b="0">
                <a:solidFill>
                  <a:srgbClr val="3B3B3B"/>
                </a:solidFill>
                <a:effectLst/>
              </a:rPr>
              <a:t>    </a:t>
            </a:r>
            <a:r>
              <a:rPr lang="en-US" sz="1600" b="0">
                <a:solidFill>
                  <a:srgbClr val="0451A5"/>
                </a:solidFill>
                <a:effectLst/>
              </a:rPr>
              <a:t>-</a:t>
            </a:r>
            <a:r>
              <a:rPr lang="en-US" sz="1600" b="0">
                <a:solidFill>
                  <a:srgbClr val="3B3B3B"/>
                </a:solidFill>
                <a:effectLst/>
              </a:rPr>
              <a:t> </a:t>
            </a:r>
            <a:r>
              <a:rPr lang="en-US" sz="1600">
                <a:solidFill>
                  <a:srgbClr val="3B3B3B"/>
                </a:solidFill>
              </a:rPr>
              <a:t>if this were in cash,</a:t>
            </a:r>
            <a:r>
              <a:rPr lang="en-US" sz="1600" b="0">
                <a:solidFill>
                  <a:srgbClr val="3B3B3B"/>
                </a:solidFill>
                <a:effectLst/>
              </a:rPr>
              <a:t> one may have the first impression that the market will distribute the cash in the amts and we just need to pay attention to collect the money from amts, not placing it.</a:t>
            </a:r>
            <a:endParaRPr lang="en-US" sz="1600" b="0" dirty="0">
              <a:solidFill>
                <a:srgbClr val="3B3B3B"/>
              </a:solidFill>
              <a:effectLst/>
            </a:endParaRPr>
          </a:p>
        </p:txBody>
      </p:sp>
    </p:spTree>
    <p:extLst>
      <p:ext uri="{BB962C8B-B14F-4D97-AF65-F5344CB8AC3E}">
        <p14:creationId xmlns:p14="http://schemas.microsoft.com/office/powerpoint/2010/main" val="3416207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A27F1FE5-C46B-B547-C919-16A57919D700}"/>
              </a:ext>
            </a:extLst>
          </p:cNvPr>
          <p:cNvSpPr>
            <a:spLocks noGrp="1"/>
          </p:cNvSpPr>
          <p:nvPr>
            <p:ph type="title"/>
          </p:nvPr>
        </p:nvSpPr>
        <p:spPr>
          <a:xfrm>
            <a:off x="1295400" y="669925"/>
            <a:ext cx="4800600" cy="1325563"/>
          </a:xfrm>
        </p:spPr>
        <p:txBody>
          <a:bodyPr anchor="b">
            <a:normAutofit/>
          </a:bodyPr>
          <a:lstStyle/>
          <a:p>
            <a:r>
              <a:rPr lang="es-CO" sz="3700" dirty="0" err="1">
                <a:solidFill>
                  <a:schemeClr val="bg1"/>
                </a:solidFill>
              </a:rPr>
              <a:t>Withdrawals</a:t>
            </a:r>
            <a:endParaRPr lang="en-US" sz="3700" dirty="0">
              <a:solidFill>
                <a:schemeClr val="bg1"/>
              </a:solidFill>
            </a:endParaRPr>
          </a:p>
        </p:txBody>
      </p:sp>
      <p:cxnSp>
        <p:nvCxnSpPr>
          <p:cNvPr id="27" name="Straight Connector 26">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68A3A9BD-5FAE-B384-3CEE-7ECA56D7A223}"/>
              </a:ext>
            </a:extLst>
          </p:cNvPr>
          <p:cNvSpPr>
            <a:spLocks noGrp="1"/>
          </p:cNvSpPr>
          <p:nvPr>
            <p:ph idx="1"/>
          </p:nvPr>
        </p:nvSpPr>
        <p:spPr>
          <a:xfrm>
            <a:off x="1295400" y="2288833"/>
            <a:ext cx="4800600" cy="3711571"/>
          </a:xfrm>
        </p:spPr>
        <p:txBody>
          <a:bodyPr>
            <a:normAutofit fontScale="92500" lnSpcReduction="20000"/>
          </a:bodyPr>
          <a:lstStyle/>
          <a:p>
            <a:r>
              <a:rPr lang="en-US" sz="2000" dirty="0">
                <a:solidFill>
                  <a:schemeClr val="bg1"/>
                </a:solidFill>
              </a:rPr>
              <a:t>More than 60% of the withdrawals are made for miscellaneous. 25% are made for transfers.</a:t>
            </a:r>
          </a:p>
          <a:p>
            <a:endParaRPr lang="en-US" sz="2000" dirty="0">
              <a:solidFill>
                <a:schemeClr val="bg1"/>
              </a:solidFill>
            </a:endParaRPr>
          </a:p>
          <a:p>
            <a:endParaRPr lang="en-US" sz="2000" dirty="0">
              <a:solidFill>
                <a:schemeClr val="bg1"/>
              </a:solidFill>
            </a:endParaRPr>
          </a:p>
          <a:p>
            <a:r>
              <a:rPr lang="en-US" sz="2000" dirty="0">
                <a:solidFill>
                  <a:schemeClr val="bg1"/>
                </a:solidFill>
              </a:rPr>
              <a:t>Depending on the business, there is a device people use more frequently. Thus, any digital development for payment could be address to the device improving user experience</a:t>
            </a:r>
          </a:p>
          <a:p>
            <a:pPr lvl="1"/>
            <a:r>
              <a:rPr lang="en-US" sz="2000" dirty="0">
                <a:solidFill>
                  <a:schemeClr val="bg1"/>
                </a:solidFill>
              </a:rPr>
              <a:t>For travel, for example, 41% of the withdrawals were made by Tablet</a:t>
            </a:r>
          </a:p>
          <a:p>
            <a:pPr lvl="1"/>
            <a:r>
              <a:rPr lang="en-US" sz="2000" dirty="0">
                <a:solidFill>
                  <a:schemeClr val="bg1"/>
                </a:solidFill>
              </a:rPr>
              <a:t>For loan payment, 37% are made by mobile</a:t>
            </a:r>
          </a:p>
        </p:txBody>
      </p:sp>
      <p:pic>
        <p:nvPicPr>
          <p:cNvPr id="5" name="Content Placeholder 4">
            <a:extLst>
              <a:ext uri="{FF2B5EF4-FFF2-40B4-BE49-F238E27FC236}">
                <a16:creationId xmlns:a16="http://schemas.microsoft.com/office/drawing/2014/main" id="{BA1F2061-50EA-C513-DF22-083EED0CE29B}"/>
              </a:ext>
            </a:extLst>
          </p:cNvPr>
          <p:cNvPicPr>
            <a:picLocks noChangeAspect="1"/>
          </p:cNvPicPr>
          <p:nvPr/>
        </p:nvPicPr>
        <p:blipFill>
          <a:blip r:embed="rId2"/>
          <a:stretch>
            <a:fillRect/>
          </a:stretch>
        </p:blipFill>
        <p:spPr>
          <a:xfrm>
            <a:off x="8656359" y="3483689"/>
            <a:ext cx="2480649" cy="3296544"/>
          </a:xfrm>
          <a:prstGeom prst="rect">
            <a:avLst/>
          </a:prstGeom>
        </p:spPr>
      </p:pic>
      <p:sp>
        <p:nvSpPr>
          <p:cNvPr id="29" name="Rectangle 28">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C7C02454-1682-B659-DD72-EFE48BEB8EFA}"/>
              </a:ext>
            </a:extLst>
          </p:cNvPr>
          <p:cNvPicPr>
            <a:picLocks noChangeAspect="1"/>
          </p:cNvPicPr>
          <p:nvPr/>
        </p:nvPicPr>
        <p:blipFill>
          <a:blip r:embed="rId3"/>
          <a:stretch>
            <a:fillRect/>
          </a:stretch>
        </p:blipFill>
        <p:spPr>
          <a:xfrm>
            <a:off x="6462070" y="333773"/>
            <a:ext cx="3935325" cy="2931816"/>
          </a:xfrm>
          <a:prstGeom prst="rect">
            <a:avLst/>
          </a:prstGeom>
        </p:spPr>
      </p:pic>
    </p:spTree>
    <p:extLst>
      <p:ext uri="{BB962C8B-B14F-4D97-AF65-F5344CB8AC3E}">
        <p14:creationId xmlns:p14="http://schemas.microsoft.com/office/powerpoint/2010/main" val="1006537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782FE6E2-3133-1B27-5F1C-BCF7ABD0A658}"/>
              </a:ext>
            </a:extLst>
          </p:cNvPr>
          <p:cNvSpPr>
            <a:spLocks noGrp="1"/>
          </p:cNvSpPr>
          <p:nvPr>
            <p:ph type="title"/>
          </p:nvPr>
        </p:nvSpPr>
        <p:spPr>
          <a:xfrm>
            <a:off x="1295400" y="669925"/>
            <a:ext cx="4800600" cy="1325563"/>
          </a:xfrm>
        </p:spPr>
        <p:txBody>
          <a:bodyPr anchor="b">
            <a:normAutofit/>
          </a:bodyPr>
          <a:lstStyle/>
          <a:p>
            <a:r>
              <a:rPr lang="es-CO">
                <a:solidFill>
                  <a:schemeClr val="bg1"/>
                </a:solidFill>
              </a:rPr>
              <a:t>Deposits</a:t>
            </a:r>
            <a:endParaRPr lang="en-US">
              <a:solidFill>
                <a:schemeClr val="bg1"/>
              </a:solidFill>
            </a:endParaRPr>
          </a:p>
        </p:txBody>
      </p:sp>
      <p:cxnSp>
        <p:nvCxnSpPr>
          <p:cNvPr id="23" name="Straight Connector 22">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63510648-D335-FBE5-DD4E-CE58C12D31A6}"/>
              </a:ext>
            </a:extLst>
          </p:cNvPr>
          <p:cNvSpPr>
            <a:spLocks noGrp="1"/>
          </p:cNvSpPr>
          <p:nvPr>
            <p:ph idx="1"/>
          </p:nvPr>
        </p:nvSpPr>
        <p:spPr>
          <a:xfrm>
            <a:off x="1295400" y="2288833"/>
            <a:ext cx="4800600" cy="3711571"/>
          </a:xfrm>
        </p:spPr>
        <p:txBody>
          <a:bodyPr>
            <a:normAutofit/>
          </a:bodyPr>
          <a:lstStyle/>
          <a:p>
            <a:r>
              <a:rPr lang="es-CO" sz="2000" dirty="0">
                <a:solidFill>
                  <a:schemeClr val="bg1"/>
                </a:solidFill>
              </a:rPr>
              <a:t>80% </a:t>
            </a:r>
            <a:r>
              <a:rPr lang="es-CO" sz="2000" dirty="0" err="1">
                <a:solidFill>
                  <a:schemeClr val="bg1"/>
                </a:solidFill>
              </a:rPr>
              <a:t>of</a:t>
            </a:r>
            <a:r>
              <a:rPr lang="es-CO" sz="2000" dirty="0">
                <a:solidFill>
                  <a:schemeClr val="bg1"/>
                </a:solidFill>
              </a:rPr>
              <a:t> </a:t>
            </a:r>
            <a:r>
              <a:rPr lang="es-CO" sz="2000" dirty="0" err="1">
                <a:solidFill>
                  <a:schemeClr val="bg1"/>
                </a:solidFill>
              </a:rPr>
              <a:t>the</a:t>
            </a:r>
            <a:r>
              <a:rPr lang="es-CO" sz="2000" dirty="0">
                <a:solidFill>
                  <a:schemeClr val="bg1"/>
                </a:solidFill>
              </a:rPr>
              <a:t> </a:t>
            </a:r>
            <a:r>
              <a:rPr lang="es-CO" sz="2000" dirty="0" err="1">
                <a:solidFill>
                  <a:schemeClr val="bg1"/>
                </a:solidFill>
              </a:rPr>
              <a:t>deposits</a:t>
            </a:r>
            <a:r>
              <a:rPr lang="es-CO" sz="2000" dirty="0">
                <a:solidFill>
                  <a:schemeClr val="bg1"/>
                </a:solidFill>
              </a:rPr>
              <a:t> are </a:t>
            </a:r>
            <a:r>
              <a:rPr lang="es-CO" sz="2000" dirty="0" err="1">
                <a:solidFill>
                  <a:schemeClr val="bg1"/>
                </a:solidFill>
              </a:rPr>
              <a:t>made</a:t>
            </a:r>
            <a:r>
              <a:rPr lang="es-CO" sz="2000" dirty="0">
                <a:solidFill>
                  <a:schemeClr val="bg1"/>
                </a:solidFill>
              </a:rPr>
              <a:t> </a:t>
            </a:r>
            <a:r>
              <a:rPr lang="es-CO" sz="2000" dirty="0" err="1">
                <a:solidFill>
                  <a:schemeClr val="bg1"/>
                </a:solidFill>
              </a:rPr>
              <a:t>under</a:t>
            </a:r>
            <a:r>
              <a:rPr lang="es-CO" sz="2000" dirty="0">
                <a:solidFill>
                  <a:schemeClr val="bg1"/>
                </a:solidFill>
              </a:rPr>
              <a:t> </a:t>
            </a:r>
            <a:r>
              <a:rPr lang="es-CO" sz="2000" dirty="0" err="1">
                <a:solidFill>
                  <a:schemeClr val="bg1"/>
                </a:solidFill>
              </a:rPr>
              <a:t>the</a:t>
            </a:r>
            <a:r>
              <a:rPr lang="es-CO" sz="2000" dirty="0">
                <a:solidFill>
                  <a:schemeClr val="bg1"/>
                </a:solidFill>
              </a:rPr>
              <a:t> concept </a:t>
            </a:r>
            <a:r>
              <a:rPr lang="es-CO" sz="2000" dirty="0" err="1">
                <a:solidFill>
                  <a:schemeClr val="bg1"/>
                </a:solidFill>
              </a:rPr>
              <a:t>of</a:t>
            </a:r>
            <a:r>
              <a:rPr lang="es-CO" sz="2000" dirty="0">
                <a:solidFill>
                  <a:schemeClr val="bg1"/>
                </a:solidFill>
              </a:rPr>
              <a:t> </a:t>
            </a:r>
            <a:r>
              <a:rPr lang="es-CO" sz="2000" dirty="0" err="1">
                <a:solidFill>
                  <a:schemeClr val="bg1"/>
                </a:solidFill>
              </a:rPr>
              <a:t>miscellaneous</a:t>
            </a:r>
            <a:r>
              <a:rPr lang="es-CO" sz="2000" dirty="0">
                <a:solidFill>
                  <a:schemeClr val="bg1"/>
                </a:solidFill>
              </a:rPr>
              <a:t>. </a:t>
            </a:r>
            <a:r>
              <a:rPr lang="es-CO" sz="2000" dirty="0" err="1">
                <a:solidFill>
                  <a:schemeClr val="bg1"/>
                </a:solidFill>
              </a:rPr>
              <a:t>Followed</a:t>
            </a:r>
            <a:r>
              <a:rPr lang="es-CO" sz="2000" dirty="0">
                <a:solidFill>
                  <a:schemeClr val="bg1"/>
                </a:solidFill>
              </a:rPr>
              <a:t> </a:t>
            </a:r>
            <a:r>
              <a:rPr lang="es-CO" sz="2000" dirty="0" err="1">
                <a:solidFill>
                  <a:schemeClr val="bg1"/>
                </a:solidFill>
              </a:rPr>
              <a:t>by</a:t>
            </a:r>
            <a:r>
              <a:rPr lang="es-CO" sz="2000" dirty="0">
                <a:solidFill>
                  <a:schemeClr val="bg1"/>
                </a:solidFill>
              </a:rPr>
              <a:t> 9% </a:t>
            </a:r>
            <a:r>
              <a:rPr lang="es-CO" sz="2000" dirty="0" err="1">
                <a:solidFill>
                  <a:schemeClr val="bg1"/>
                </a:solidFill>
              </a:rPr>
              <a:t>of</a:t>
            </a:r>
            <a:r>
              <a:rPr lang="es-CO" sz="2000" dirty="0">
                <a:solidFill>
                  <a:schemeClr val="bg1"/>
                </a:solidFill>
              </a:rPr>
              <a:t> </a:t>
            </a:r>
            <a:r>
              <a:rPr lang="es-CO" sz="2000" dirty="0" err="1">
                <a:solidFill>
                  <a:schemeClr val="bg1"/>
                </a:solidFill>
              </a:rPr>
              <a:t>transfers</a:t>
            </a:r>
            <a:endParaRPr lang="es-CO" sz="2000" dirty="0">
              <a:solidFill>
                <a:schemeClr val="bg1"/>
              </a:solidFill>
            </a:endParaRPr>
          </a:p>
          <a:p>
            <a:r>
              <a:rPr lang="es-CO" sz="2000" dirty="0" err="1">
                <a:solidFill>
                  <a:schemeClr val="bg1"/>
                </a:solidFill>
              </a:rPr>
              <a:t>Each</a:t>
            </a:r>
            <a:r>
              <a:rPr lang="es-CO" sz="2000" dirty="0">
                <a:solidFill>
                  <a:schemeClr val="bg1"/>
                </a:solidFill>
              </a:rPr>
              <a:t> </a:t>
            </a:r>
            <a:r>
              <a:rPr lang="es-CO" sz="2000" dirty="0" err="1">
                <a:solidFill>
                  <a:schemeClr val="bg1"/>
                </a:solidFill>
              </a:rPr>
              <a:t>category</a:t>
            </a:r>
            <a:r>
              <a:rPr lang="es-CO" sz="2000" dirty="0">
                <a:solidFill>
                  <a:schemeClr val="bg1"/>
                </a:solidFill>
              </a:rPr>
              <a:t> has </a:t>
            </a:r>
            <a:r>
              <a:rPr lang="es-CO" sz="2000" dirty="0" err="1">
                <a:solidFill>
                  <a:schemeClr val="bg1"/>
                </a:solidFill>
              </a:rPr>
              <a:t>their</a:t>
            </a:r>
            <a:r>
              <a:rPr lang="es-CO" sz="2000" dirty="0">
                <a:solidFill>
                  <a:schemeClr val="bg1"/>
                </a:solidFill>
              </a:rPr>
              <a:t> </a:t>
            </a:r>
            <a:r>
              <a:rPr lang="es-CO" sz="2000" dirty="0" err="1">
                <a:solidFill>
                  <a:schemeClr val="bg1"/>
                </a:solidFill>
              </a:rPr>
              <a:t>main</a:t>
            </a:r>
            <a:r>
              <a:rPr lang="es-CO" sz="2000" dirty="0">
                <a:solidFill>
                  <a:schemeClr val="bg1"/>
                </a:solidFill>
              </a:rPr>
              <a:t> </a:t>
            </a:r>
            <a:r>
              <a:rPr lang="es-CO" sz="2000" dirty="0" err="1">
                <a:solidFill>
                  <a:schemeClr val="bg1"/>
                </a:solidFill>
              </a:rPr>
              <a:t>device</a:t>
            </a:r>
            <a:r>
              <a:rPr lang="es-CO" sz="2000" dirty="0">
                <a:solidFill>
                  <a:schemeClr val="bg1"/>
                </a:solidFill>
              </a:rPr>
              <a:t>.</a:t>
            </a:r>
          </a:p>
          <a:p>
            <a:pPr lvl="1"/>
            <a:r>
              <a:rPr lang="es-CO" sz="1600" dirty="0" err="1">
                <a:solidFill>
                  <a:schemeClr val="bg1"/>
                </a:solidFill>
              </a:rPr>
              <a:t>For</a:t>
            </a:r>
            <a:r>
              <a:rPr lang="es-CO" sz="1600" dirty="0">
                <a:solidFill>
                  <a:schemeClr val="bg1"/>
                </a:solidFill>
              </a:rPr>
              <a:t> </a:t>
            </a:r>
            <a:r>
              <a:rPr lang="es-CO" sz="1600" dirty="0" err="1">
                <a:solidFill>
                  <a:schemeClr val="bg1"/>
                </a:solidFill>
              </a:rPr>
              <a:t>miscellaneous</a:t>
            </a:r>
            <a:r>
              <a:rPr lang="es-CO" sz="1600" dirty="0">
                <a:solidFill>
                  <a:schemeClr val="bg1"/>
                </a:solidFill>
              </a:rPr>
              <a:t>, 34% </a:t>
            </a:r>
            <a:r>
              <a:rPr lang="es-CO" sz="1600" dirty="0" err="1">
                <a:solidFill>
                  <a:schemeClr val="bg1"/>
                </a:solidFill>
              </a:rPr>
              <a:t>were</a:t>
            </a:r>
            <a:r>
              <a:rPr lang="es-CO" sz="1600" dirty="0">
                <a:solidFill>
                  <a:schemeClr val="bg1"/>
                </a:solidFill>
              </a:rPr>
              <a:t> </a:t>
            </a:r>
            <a:r>
              <a:rPr lang="es-CO" sz="1600" dirty="0" err="1">
                <a:solidFill>
                  <a:schemeClr val="bg1"/>
                </a:solidFill>
              </a:rPr>
              <a:t>made</a:t>
            </a:r>
            <a:r>
              <a:rPr lang="es-CO" sz="1600" dirty="0">
                <a:solidFill>
                  <a:schemeClr val="bg1"/>
                </a:solidFill>
              </a:rPr>
              <a:t> </a:t>
            </a:r>
            <a:r>
              <a:rPr lang="es-CO" sz="1600" dirty="0" err="1">
                <a:solidFill>
                  <a:schemeClr val="bg1"/>
                </a:solidFill>
              </a:rPr>
              <a:t>with</a:t>
            </a:r>
            <a:r>
              <a:rPr lang="es-CO" sz="1600" dirty="0">
                <a:solidFill>
                  <a:schemeClr val="bg1"/>
                </a:solidFill>
              </a:rPr>
              <a:t> tables</a:t>
            </a:r>
          </a:p>
          <a:p>
            <a:pPr lvl="1"/>
            <a:r>
              <a:rPr lang="es-CO" sz="1600" dirty="0" err="1">
                <a:solidFill>
                  <a:schemeClr val="bg1"/>
                </a:solidFill>
              </a:rPr>
              <a:t>For</a:t>
            </a:r>
            <a:r>
              <a:rPr lang="es-CO" sz="1600" dirty="0">
                <a:solidFill>
                  <a:schemeClr val="bg1"/>
                </a:solidFill>
              </a:rPr>
              <a:t> </a:t>
            </a:r>
            <a:r>
              <a:rPr lang="es-CO" sz="1600" dirty="0" err="1">
                <a:solidFill>
                  <a:schemeClr val="bg1"/>
                </a:solidFill>
              </a:rPr>
              <a:t>transfers</a:t>
            </a:r>
            <a:r>
              <a:rPr lang="es-CO" sz="1600" dirty="0">
                <a:solidFill>
                  <a:schemeClr val="bg1"/>
                </a:solidFill>
              </a:rPr>
              <a:t>, 33% </a:t>
            </a:r>
            <a:r>
              <a:rPr lang="es-CO" sz="1600" dirty="0" err="1">
                <a:solidFill>
                  <a:schemeClr val="bg1"/>
                </a:solidFill>
              </a:rPr>
              <a:t>were</a:t>
            </a:r>
            <a:r>
              <a:rPr lang="es-CO" sz="1600" dirty="0">
                <a:solidFill>
                  <a:schemeClr val="bg1"/>
                </a:solidFill>
              </a:rPr>
              <a:t> </a:t>
            </a:r>
            <a:r>
              <a:rPr lang="es-CO" sz="1600" dirty="0" err="1">
                <a:solidFill>
                  <a:schemeClr val="bg1"/>
                </a:solidFill>
              </a:rPr>
              <a:t>made</a:t>
            </a:r>
            <a:r>
              <a:rPr lang="es-CO" sz="1600" dirty="0">
                <a:solidFill>
                  <a:schemeClr val="bg1"/>
                </a:solidFill>
              </a:rPr>
              <a:t> </a:t>
            </a:r>
            <a:r>
              <a:rPr lang="es-CO" sz="1600" dirty="0" err="1">
                <a:solidFill>
                  <a:schemeClr val="bg1"/>
                </a:solidFill>
              </a:rPr>
              <a:t>with</a:t>
            </a:r>
            <a:r>
              <a:rPr lang="es-CO" sz="1600" dirty="0">
                <a:solidFill>
                  <a:schemeClr val="bg1"/>
                </a:solidFill>
              </a:rPr>
              <a:t> </a:t>
            </a:r>
            <a:r>
              <a:rPr lang="es-CO" sz="1600" dirty="0" err="1">
                <a:solidFill>
                  <a:schemeClr val="bg1"/>
                </a:solidFill>
              </a:rPr>
              <a:t>mobiles</a:t>
            </a:r>
            <a:endParaRPr lang="en-US" sz="1600" dirty="0">
              <a:solidFill>
                <a:schemeClr val="bg1"/>
              </a:solidFill>
            </a:endParaRPr>
          </a:p>
        </p:txBody>
      </p:sp>
      <p:pic>
        <p:nvPicPr>
          <p:cNvPr id="7" name="Picture 6" descr="A screenshot of a computer&#10;&#10;Description automatically generated">
            <a:extLst>
              <a:ext uri="{FF2B5EF4-FFF2-40B4-BE49-F238E27FC236}">
                <a16:creationId xmlns:a16="http://schemas.microsoft.com/office/drawing/2014/main" id="{71801390-2159-132A-BB5D-4E3947265CA0}"/>
              </a:ext>
            </a:extLst>
          </p:cNvPr>
          <p:cNvPicPr>
            <a:picLocks noChangeAspect="1"/>
          </p:cNvPicPr>
          <p:nvPr/>
        </p:nvPicPr>
        <p:blipFill>
          <a:blip r:embed="rId2"/>
          <a:stretch>
            <a:fillRect/>
          </a:stretch>
        </p:blipFill>
        <p:spPr>
          <a:xfrm>
            <a:off x="8112102" y="3652643"/>
            <a:ext cx="3422198" cy="2969527"/>
          </a:xfrm>
          <a:prstGeom prst="rect">
            <a:avLst/>
          </a:prstGeom>
        </p:spPr>
      </p:pic>
      <p:sp>
        <p:nvSpPr>
          <p:cNvPr id="24" name="Rectangle 23">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2A8D0648-8C03-1B7C-4EDB-6A7627570279}"/>
              </a:ext>
            </a:extLst>
          </p:cNvPr>
          <p:cNvPicPr>
            <a:picLocks noChangeAspect="1"/>
          </p:cNvPicPr>
          <p:nvPr/>
        </p:nvPicPr>
        <p:blipFill>
          <a:blip r:embed="rId3"/>
          <a:stretch>
            <a:fillRect/>
          </a:stretch>
        </p:blipFill>
        <p:spPr>
          <a:xfrm>
            <a:off x="6522899" y="399988"/>
            <a:ext cx="3904965" cy="2743237"/>
          </a:xfrm>
          <a:prstGeom prst="rect">
            <a:avLst/>
          </a:prstGeom>
        </p:spPr>
      </p:pic>
    </p:spTree>
    <p:extLst>
      <p:ext uri="{BB962C8B-B14F-4D97-AF65-F5344CB8AC3E}">
        <p14:creationId xmlns:p14="http://schemas.microsoft.com/office/powerpoint/2010/main" val="811680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34DB4-E782-974B-6929-DC89DFD5A9DD}"/>
              </a:ext>
            </a:extLst>
          </p:cNvPr>
          <p:cNvSpPr>
            <a:spLocks noGrp="1"/>
          </p:cNvSpPr>
          <p:nvPr>
            <p:ph type="title"/>
          </p:nvPr>
        </p:nvSpPr>
        <p:spPr/>
        <p:txBody>
          <a:bodyPr/>
          <a:lstStyle/>
          <a:p>
            <a:r>
              <a:rPr lang="es-CO" dirty="0" err="1"/>
              <a:t>Grouping</a:t>
            </a:r>
            <a:r>
              <a:rPr lang="es-CO" dirty="0"/>
              <a:t> data </a:t>
            </a:r>
            <a:r>
              <a:rPr lang="es-CO" dirty="0" err="1"/>
              <a:t>by</a:t>
            </a:r>
            <a:r>
              <a:rPr lang="es-CO" dirty="0"/>
              <a:t> </a:t>
            </a:r>
            <a:r>
              <a:rPr lang="es-CO" dirty="0" err="1"/>
              <a:t>account_id</a:t>
            </a:r>
            <a:endParaRPr lang="en-US" dirty="0"/>
          </a:p>
        </p:txBody>
      </p:sp>
      <p:pic>
        <p:nvPicPr>
          <p:cNvPr id="5" name="Content Placeholder 4">
            <a:extLst>
              <a:ext uri="{FF2B5EF4-FFF2-40B4-BE49-F238E27FC236}">
                <a16:creationId xmlns:a16="http://schemas.microsoft.com/office/drawing/2014/main" id="{CC147601-892C-D932-9367-1CEF2623F39C}"/>
              </a:ext>
            </a:extLst>
          </p:cNvPr>
          <p:cNvPicPr>
            <a:picLocks noGrp="1" noChangeAspect="1"/>
          </p:cNvPicPr>
          <p:nvPr>
            <p:ph idx="1"/>
          </p:nvPr>
        </p:nvPicPr>
        <p:blipFill>
          <a:blip r:embed="rId2"/>
          <a:stretch>
            <a:fillRect/>
          </a:stretch>
        </p:blipFill>
        <p:spPr>
          <a:xfrm>
            <a:off x="1133475" y="1742023"/>
            <a:ext cx="10515600" cy="2188094"/>
          </a:xfrm>
        </p:spPr>
      </p:pic>
      <p:sp>
        <p:nvSpPr>
          <p:cNvPr id="8" name="TextBox 7">
            <a:extLst>
              <a:ext uri="{FF2B5EF4-FFF2-40B4-BE49-F238E27FC236}">
                <a16:creationId xmlns:a16="http://schemas.microsoft.com/office/drawing/2014/main" id="{7AA58458-12FC-9A88-DC32-B582E9A33E69}"/>
              </a:ext>
            </a:extLst>
          </p:cNvPr>
          <p:cNvSpPr txBox="1"/>
          <p:nvPr/>
        </p:nvSpPr>
        <p:spPr>
          <a:xfrm>
            <a:off x="5600511" y="1557357"/>
            <a:ext cx="990977" cy="369332"/>
          </a:xfrm>
          <a:prstGeom prst="rect">
            <a:avLst/>
          </a:prstGeom>
          <a:noFill/>
        </p:spPr>
        <p:txBody>
          <a:bodyPr wrap="none" rtlCol="0">
            <a:spAutoFit/>
          </a:bodyPr>
          <a:lstStyle/>
          <a:p>
            <a:r>
              <a:rPr lang="es-CO" dirty="0"/>
              <a:t>balance</a:t>
            </a:r>
            <a:endParaRPr lang="en-US" dirty="0"/>
          </a:p>
        </p:txBody>
      </p:sp>
    </p:spTree>
    <p:extLst>
      <p:ext uri="{BB962C8B-B14F-4D97-AF65-F5344CB8AC3E}">
        <p14:creationId xmlns:p14="http://schemas.microsoft.com/office/powerpoint/2010/main" val="3910005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105</TotalTime>
  <Words>657</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Consolas</vt:lpstr>
      <vt:lpstr>Office Theme</vt:lpstr>
      <vt:lpstr>Test</vt:lpstr>
      <vt:lpstr>Datasheet</vt:lpstr>
      <vt:lpstr>Device and city distributions</vt:lpstr>
      <vt:lpstr>Withdrawals per city</vt:lpstr>
      <vt:lpstr>Balance</vt:lpstr>
      <vt:lpstr>Withdrawals vs deposits</vt:lpstr>
      <vt:lpstr>Withdrawals</vt:lpstr>
      <vt:lpstr>Deposits</vt:lpstr>
      <vt:lpstr>Grouping data by account_id</vt:lpstr>
      <vt:lpstr>Grouping data by account_id</vt:lpstr>
      <vt:lpstr>Feature Engineering</vt:lpstr>
      <vt:lpstr>Use cases</vt:lpstr>
      <vt:lpstr>Desirable Features</vt:lpstr>
      <vt:lpstr>Model prediction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LENOVO THINKPAD L13</dc:creator>
  <cp:lastModifiedBy>LENOVO THINKPAD L13</cp:lastModifiedBy>
  <cp:revision>17</cp:revision>
  <dcterms:created xsi:type="dcterms:W3CDTF">2024-09-17T03:08:27Z</dcterms:created>
  <dcterms:modified xsi:type="dcterms:W3CDTF">2024-09-17T04:54:00Z</dcterms:modified>
</cp:coreProperties>
</file>