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7" r:id="rId3"/>
    <p:sldId id="271" r:id="rId4"/>
    <p:sldId id="279" r:id="rId5"/>
    <p:sldId id="278" r:id="rId6"/>
    <p:sldId id="275" r:id="rId7"/>
    <p:sldId id="274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1016" y="3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12/5/2016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12/5/2016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12/5/2016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868" y="3505200"/>
            <a:ext cx="9865095" cy="1908446"/>
          </a:xfrm>
        </p:spPr>
        <p:txBody>
          <a:bodyPr/>
          <a:lstStyle/>
          <a:p>
            <a:r>
              <a:rPr lang="tr-TR" sz="5400" u="sng" dirty="0"/>
              <a:t>Melodic Chains</a:t>
            </a:r>
            <a:br>
              <a:rPr lang="tr-TR" sz="5400" dirty="0"/>
            </a:br>
            <a:r>
              <a:rPr lang="tr-TR" sz="5400" dirty="0"/>
              <a:t>     </a:t>
            </a:r>
            <a:r>
              <a:rPr lang="tr-TR" sz="4000" dirty="0"/>
              <a:t>Music Generation using Markov Chains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5615136"/>
            <a:ext cx="7335837" cy="838200"/>
          </a:xfrm>
        </p:spPr>
        <p:txBody>
          <a:bodyPr/>
          <a:lstStyle/>
          <a:p>
            <a:r>
              <a:rPr lang="tr-TR" dirty="0"/>
              <a:t>REOF-MAS</a:t>
            </a:r>
            <a:endParaRPr lang="en-US" dirty="0"/>
          </a:p>
        </p:txBody>
      </p:sp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Goal of the project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Algorithmic composition using Markov chains from MIDIs</a:t>
            </a:r>
          </a:p>
          <a:p>
            <a:pPr lvl="1"/>
            <a:r>
              <a:rPr lang="tr-TR" dirty="0"/>
              <a:t>Current focus on classical music, possible extention to Classical vs Modern (Remix)</a:t>
            </a:r>
          </a:p>
          <a:p>
            <a:endParaRPr lang="tr-TR" dirty="0"/>
          </a:p>
          <a:p>
            <a:r>
              <a:rPr lang="tr-TR" dirty="0"/>
              <a:t>Something definetly NOT mere generation</a:t>
            </a:r>
          </a:p>
          <a:p>
            <a:pPr lvl="1"/>
            <a:r>
              <a:rPr lang="tr-TR" dirty="0"/>
              <a:t>Agents collaborate to generate valuable/novel/surprising artefacts</a:t>
            </a:r>
          </a:p>
          <a:p>
            <a:pPr lvl="1"/>
            <a:r>
              <a:rPr lang="tr-TR" dirty="0"/>
              <a:t>Robust evaluation methods</a:t>
            </a:r>
          </a:p>
          <a:p>
            <a:pPr lvl="1"/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Objectives – Environment setup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Repository setup			</a:t>
            </a:r>
            <a:r>
              <a:rPr lang="tr-TR" dirty="0"/>
              <a:t> 	✓</a:t>
            </a:r>
            <a:endParaRPr lang="tr-TR" dirty="0"/>
          </a:p>
          <a:p>
            <a:pPr lvl="1"/>
            <a:r>
              <a:rPr lang="tr-TR" dirty="0"/>
              <a:t>Source and Documentation separation, all works fine..</a:t>
            </a:r>
          </a:p>
          <a:p>
            <a:r>
              <a:rPr lang="tr-TR" dirty="0"/>
              <a:t>Virtual environment				</a:t>
            </a:r>
            <a:r>
              <a:rPr lang="tr-TR" dirty="0"/>
              <a:t> ✓</a:t>
            </a:r>
            <a:r>
              <a:rPr lang="tr-TR" dirty="0"/>
              <a:t> </a:t>
            </a:r>
          </a:p>
          <a:p>
            <a:r>
              <a:rPr lang="tr-TR" dirty="0"/>
              <a:t>3rd Party Library Installations			</a:t>
            </a:r>
            <a:r>
              <a:rPr lang="tr-TR" dirty="0"/>
              <a:t> ✓</a:t>
            </a:r>
          </a:p>
          <a:p>
            <a:r>
              <a:rPr lang="tr-TR" dirty="0"/>
              <a:t>Boilerplate structure of project			 ✓</a:t>
            </a:r>
          </a:p>
          <a:p>
            <a:pPr lvl="1"/>
            <a:r>
              <a:rPr lang="tr-TR" dirty="0"/>
              <a:t>Thanks to Creamas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16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Objectives – Inspiration set, MCs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44824"/>
            <a:ext cx="9144000" cy="4267200"/>
          </a:xfrm>
        </p:spPr>
        <p:txBody>
          <a:bodyPr/>
          <a:lstStyle/>
          <a:p>
            <a:r>
              <a:rPr lang="tr-TR" dirty="0"/>
              <a:t>Parsing compositions from MIDI files	</a:t>
            </a:r>
            <a:r>
              <a:rPr lang="tr-TR" dirty="0"/>
              <a:t>✓</a:t>
            </a:r>
            <a:endParaRPr lang="tr-TR" dirty="0"/>
          </a:p>
          <a:p>
            <a:pPr lvl="1"/>
            <a:r>
              <a:rPr lang="tr-TR" dirty="0"/>
              <a:t>Music21 library and some problems and manual installation </a:t>
            </a:r>
            <a:r>
              <a:rPr lang="tr-TR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Classical music composers using similar keys e.g. Bach</a:t>
            </a:r>
          </a:p>
          <a:p>
            <a:pPr lvl="2"/>
            <a:r>
              <a:rPr lang="tr-TR" dirty="0">
                <a:sym typeface="Wingdings" panose="05000000000000000000" pitchFamily="2" charset="2"/>
              </a:rPr>
              <a:t>C Major, simple, no sharp, no flat</a:t>
            </a:r>
            <a:endParaRPr lang="tr-TR" dirty="0"/>
          </a:p>
          <a:p>
            <a:r>
              <a:rPr lang="tr-TR" dirty="0"/>
              <a:t>Representation of the musical composition is HARD!</a:t>
            </a:r>
          </a:p>
          <a:p>
            <a:pPr lvl="1"/>
            <a:r>
              <a:rPr lang="tr-TR" dirty="0"/>
              <a:t>There are many variables to consider: </a:t>
            </a:r>
          </a:p>
          <a:p>
            <a:pPr lvl="2"/>
            <a:r>
              <a:rPr lang="tr-TR" dirty="0"/>
              <a:t>Note, duration, pitch, motif, chroma, key, loudness, mode, tempo, timbre ... and possibly more.</a:t>
            </a:r>
          </a:p>
          <a:p>
            <a:pPr lvl="1"/>
            <a:r>
              <a:rPr lang="tr-TR" dirty="0"/>
              <a:t>Current FOCUS (one step a time) 		</a:t>
            </a:r>
            <a:r>
              <a:rPr lang="tr-TR" dirty="0"/>
              <a:t>✓</a:t>
            </a:r>
          </a:p>
          <a:p>
            <a:pPr lvl="2"/>
            <a:r>
              <a:rPr lang="tr-TR" dirty="0"/>
              <a:t>Markov Chain states = Note &amp; Duration 	</a:t>
            </a:r>
            <a:r>
              <a:rPr lang="tr-TR" dirty="0"/>
              <a:t>✓</a:t>
            </a:r>
            <a:endParaRPr lang="tr-TR" dirty="0"/>
          </a:p>
          <a:p>
            <a:pPr lvl="2"/>
            <a:r>
              <a:rPr lang="tr-TR" dirty="0"/>
              <a:t>Transformational creativity - mutable chains	</a:t>
            </a:r>
          </a:p>
          <a:p>
            <a:pPr lvl="2"/>
            <a:endParaRPr lang="tr-TR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5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Objectives – Artefact Evaluation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By Agents – </a:t>
            </a:r>
            <a:r>
              <a:rPr lang="tr-TR" sz="1200" dirty="0"/>
              <a:t>(ComposerAgent, AudienceAgent, CoordinatorAgent?)</a:t>
            </a:r>
          </a:p>
          <a:p>
            <a:pPr lvl="1"/>
            <a:r>
              <a:rPr lang="tr-TR" dirty="0"/>
              <a:t>Value: Zipf’s Law (Monterey Mirror, Manaris et al.) </a:t>
            </a:r>
            <a:r>
              <a:rPr lang="tr-TR" dirty="0"/>
              <a:t> 			✓</a:t>
            </a:r>
            <a:endParaRPr lang="tr-TR" dirty="0"/>
          </a:p>
          <a:p>
            <a:pPr lvl="1"/>
            <a:r>
              <a:rPr lang="tr-TR" dirty="0"/>
              <a:t>Novelty: String </a:t>
            </a:r>
            <a:r>
              <a:rPr lang="tr-TR" dirty="0"/>
              <a:t>comparison</a:t>
            </a:r>
            <a:r>
              <a:rPr lang="tr-TR" dirty="0"/>
              <a:t> methods, pseudo-likelihood?</a:t>
            </a:r>
          </a:p>
          <a:p>
            <a:pPr lvl="2"/>
            <a:r>
              <a:rPr lang="tr-TR" dirty="0"/>
              <a:t>Pitch interval, note duration, similarity score ...</a:t>
            </a:r>
          </a:p>
          <a:p>
            <a:pPr lvl="1"/>
            <a:r>
              <a:rPr lang="tr-TR" dirty="0"/>
              <a:t>Possible different method to measure surprisingness (</a:t>
            </a:r>
            <a:r>
              <a:rPr lang="tr-TR" dirty="0"/>
              <a:t>Auidience Agent)</a:t>
            </a:r>
          </a:p>
          <a:p>
            <a:pPr lvl="1"/>
            <a:endParaRPr lang="tr-TR" dirty="0"/>
          </a:p>
          <a:p>
            <a:r>
              <a:rPr lang="tr-TR" dirty="0"/>
              <a:t>By Human judges (external feedback)</a:t>
            </a:r>
          </a:p>
          <a:p>
            <a:pPr lvl="1"/>
            <a:r>
              <a:rPr lang="tr-TR" dirty="0"/>
              <a:t>After some iterations evaluate the artefact and transform it accordingly</a:t>
            </a:r>
          </a:p>
          <a:p>
            <a:pPr lvl="1"/>
            <a:r>
              <a:rPr lang="tr-TR" dirty="0"/>
              <a:t>Still under consideration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84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Possible Improvements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There are endless possibilities...</a:t>
            </a:r>
          </a:p>
          <a:p>
            <a:r>
              <a:rPr lang="tr-TR" dirty="0"/>
              <a:t>Preprocess - Select what you need from MIDIs!</a:t>
            </a:r>
          </a:p>
          <a:p>
            <a:pPr lvl="1"/>
            <a:r>
              <a:rPr lang="tr-TR" dirty="0"/>
              <a:t>Staccato filter, Allegro filter ...</a:t>
            </a:r>
          </a:p>
          <a:p>
            <a:pPr lvl="1"/>
            <a:r>
              <a:rPr lang="tr-TR" dirty="0"/>
              <a:t>Avoid </a:t>
            </a:r>
            <a:r>
              <a:rPr lang="tr-TR" dirty="0"/>
              <a:t>repetitive patterns (let the agents select different states – mutate)</a:t>
            </a:r>
          </a:p>
          <a:p>
            <a:r>
              <a:rPr lang="tr-TR" dirty="0"/>
              <a:t>Setting a theme</a:t>
            </a:r>
          </a:p>
          <a:p>
            <a:r>
              <a:rPr lang="tr-TR" dirty="0"/>
              <a:t>Hard-coded rhytms</a:t>
            </a:r>
          </a:p>
          <a:p>
            <a:r>
              <a:rPr lang="tr-TR" dirty="0"/>
              <a:t>LIMITED TIME – reconsider wisely</a:t>
            </a:r>
            <a:endParaRPr lang="tr-TR" dirty="0"/>
          </a:p>
          <a:p>
            <a:pPr marL="279082" lvl="1" indent="0">
              <a:buNone/>
            </a:pPr>
            <a:r>
              <a:rPr lang="tr-T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7388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Any questions/suggestions?</a:t>
            </a:r>
          </a:p>
        </p:txBody>
      </p:sp>
    </p:spTree>
    <p:extLst>
      <p:ext uri="{BB962C8B-B14F-4D97-AF65-F5344CB8AC3E}">
        <p14:creationId xmlns:p14="http://schemas.microsoft.com/office/powerpoint/2010/main" val="88554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Curves 16x9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141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Euphemia</vt:lpstr>
      <vt:lpstr>Wingdings</vt:lpstr>
      <vt:lpstr>Curves 16x9</vt:lpstr>
      <vt:lpstr>Melodic Chains      Music Generation using Markov Chains</vt:lpstr>
      <vt:lpstr>Goal of the project</vt:lpstr>
      <vt:lpstr>Objectives – Environment setup</vt:lpstr>
      <vt:lpstr>Objectives – Inspiration set, MCs</vt:lpstr>
      <vt:lpstr>Objectives – Artefact Evaluation </vt:lpstr>
      <vt:lpstr>Possible Improvements</vt:lpstr>
      <vt:lpstr>Any questions/suggestions?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2016-12-04T09:51:35Z</dcterms:created>
  <dcterms:modified xsi:type="dcterms:W3CDTF">2016-12-05T00:08:35Z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