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7" r:id="rId3"/>
    <p:sldId id="271" r:id="rId4"/>
    <p:sldId id="283" r:id="rId5"/>
    <p:sldId id="291" r:id="rId6"/>
    <p:sldId id="288" r:id="rId7"/>
    <p:sldId id="289" r:id="rId8"/>
    <p:sldId id="287" r:id="rId9"/>
    <p:sldId id="274" r:id="rId10"/>
    <p:sldId id="290" r:id="rId11"/>
    <p:sldId id="276" r:id="rId12"/>
    <p:sldId id="280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7" d="100"/>
          <a:sy n="57" d="100"/>
        </p:scale>
        <p:origin x="736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12/13/2016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12/13/2016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775" y="4800600"/>
            <a:ext cx="7335837" cy="13716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12/13/2016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12/13/2016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12"/>
          <p:cNvSpPr/>
          <p:nvPr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12/13/2016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12/13/2016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/>
              <a:pPr/>
              <a:t>12/13/2016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7868" y="3505200"/>
            <a:ext cx="9865095" cy="1908446"/>
          </a:xfrm>
        </p:spPr>
        <p:txBody>
          <a:bodyPr/>
          <a:lstStyle/>
          <a:p>
            <a:r>
              <a:rPr lang="tr-TR" sz="5400" u="sng" dirty="0"/>
              <a:t>Melodic Chains</a:t>
            </a:r>
            <a:br>
              <a:rPr lang="tr-TR" sz="5400" dirty="0"/>
            </a:br>
            <a:r>
              <a:rPr lang="tr-TR" sz="5400" dirty="0"/>
              <a:t>     </a:t>
            </a:r>
            <a:r>
              <a:rPr lang="tr-TR" sz="4000" dirty="0"/>
              <a:t>Music Generation using Markov Chains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775" y="5615136"/>
            <a:ext cx="7335837" cy="838200"/>
          </a:xfrm>
        </p:spPr>
        <p:txBody>
          <a:bodyPr/>
          <a:lstStyle/>
          <a:p>
            <a:r>
              <a:rPr lang="tr-TR" dirty="0"/>
              <a:t>REOF-MAS</a:t>
            </a:r>
            <a:endParaRPr lang="en-US" dirty="0"/>
          </a:p>
        </p:txBody>
      </p:sp>
      <p:pic>
        <p:nvPicPr>
          <p:cNvPr id="10" name="Picture Placeholder 9" descr="Piano keys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8554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9956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Goal of the project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General-To-Specific-Order</a:t>
            </a:r>
          </a:p>
          <a:p>
            <a:r>
              <a:rPr lang="tr-TR" dirty="0"/>
              <a:t>Algorithmic composition from MIDIs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b="1" dirty="0"/>
              <a:t>M</a:t>
            </a:r>
            <a:r>
              <a:rPr lang="en-US" b="1" dirty="0" err="1"/>
              <a:t>ulti</a:t>
            </a:r>
            <a:r>
              <a:rPr lang="en-US" b="1" dirty="0"/>
              <a:t>-agent system </a:t>
            </a:r>
            <a:r>
              <a:rPr lang="tr-TR" dirty="0"/>
              <a:t>that </a:t>
            </a:r>
            <a:r>
              <a:rPr lang="en-US" dirty="0"/>
              <a:t>generate </a:t>
            </a:r>
            <a:r>
              <a:rPr lang="tr-TR" b="1" dirty="0"/>
              <a:t>polyphonic</a:t>
            </a:r>
            <a:r>
              <a:rPr lang="en-US" b="1" dirty="0"/>
              <a:t> songs </a:t>
            </a:r>
            <a:r>
              <a:rPr lang="en-US" dirty="0"/>
              <a:t>with structure resembling compositions devised by </a:t>
            </a:r>
            <a:r>
              <a:rPr lang="en-US" b="1" dirty="0"/>
              <a:t>human composers</a:t>
            </a:r>
            <a:r>
              <a:rPr lang="en-US" dirty="0"/>
              <a:t>.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3317" y="2221420"/>
            <a:ext cx="1224136" cy="57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Composer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97237" y="3203159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Composer</a:t>
            </a:r>
          </a:p>
        </p:txBody>
      </p:sp>
      <p:sp>
        <p:nvSpPr>
          <p:cNvPr id="6" name="Oval 5"/>
          <p:cNvSpPr/>
          <p:nvPr/>
        </p:nvSpPr>
        <p:spPr>
          <a:xfrm>
            <a:off x="85183" y="2086907"/>
            <a:ext cx="1296144" cy="8760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Bach themes database</a:t>
            </a:r>
          </a:p>
        </p:txBody>
      </p:sp>
      <p:sp>
        <p:nvSpPr>
          <p:cNvPr id="7" name="Oval 6"/>
          <p:cNvSpPr/>
          <p:nvPr/>
        </p:nvSpPr>
        <p:spPr>
          <a:xfrm>
            <a:off x="-7679" y="3010888"/>
            <a:ext cx="1296144" cy="9241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Mozart themes database</a:t>
            </a:r>
          </a:p>
        </p:txBody>
      </p:sp>
      <p:sp>
        <p:nvSpPr>
          <p:cNvPr id="8" name="Oval 7"/>
          <p:cNvSpPr/>
          <p:nvPr/>
        </p:nvSpPr>
        <p:spPr>
          <a:xfrm>
            <a:off x="83494" y="4509837"/>
            <a:ext cx="1332148" cy="93610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Schubert themes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52091" y="4733864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Composer</a:t>
            </a:r>
          </a:p>
        </p:txBody>
      </p:sp>
      <p:cxnSp>
        <p:nvCxnSpPr>
          <p:cNvPr id="15" name="Straight Arrow Connector 14"/>
          <p:cNvCxnSpPr>
            <a:stCxn id="7" idx="6"/>
            <a:endCxn id="5" idx="1"/>
          </p:cNvCxnSpPr>
          <p:nvPr/>
        </p:nvCxnSpPr>
        <p:spPr>
          <a:xfrm flipV="1">
            <a:off x="1288465" y="3455187"/>
            <a:ext cx="1108772" cy="17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11" idx="1"/>
          </p:cNvCxnSpPr>
          <p:nvPr/>
        </p:nvCxnSpPr>
        <p:spPr>
          <a:xfrm>
            <a:off x="1415642" y="4977889"/>
            <a:ext cx="1036449" cy="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4" idx="1"/>
          </p:cNvCxnSpPr>
          <p:nvPr/>
        </p:nvCxnSpPr>
        <p:spPr>
          <a:xfrm flipV="1">
            <a:off x="1381327" y="2509352"/>
            <a:ext cx="1281990" cy="15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33876" y="5867585"/>
            <a:ext cx="1208703" cy="5438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Audience</a:t>
            </a:r>
            <a:endParaRPr lang="pt-PT" sz="1600" dirty="0"/>
          </a:p>
          <a:p>
            <a:pPr algn="ctr"/>
            <a:r>
              <a:rPr lang="pt-PT" sz="1600" dirty="0"/>
              <a:t>agent</a:t>
            </a:r>
          </a:p>
        </p:txBody>
      </p:sp>
      <p:sp>
        <p:nvSpPr>
          <p:cNvPr id="31" name="Isosceles Triangle 30"/>
          <p:cNvSpPr/>
          <p:nvPr/>
        </p:nvSpPr>
        <p:spPr>
          <a:xfrm>
            <a:off x="3833876" y="4909720"/>
            <a:ext cx="1292292" cy="80064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Eval.</a:t>
            </a:r>
            <a:endParaRPr lang="pt-PT" dirty="0"/>
          </a:p>
        </p:txBody>
      </p:sp>
      <p:cxnSp>
        <p:nvCxnSpPr>
          <p:cNvPr id="39" name="Curved Connector 38"/>
          <p:cNvCxnSpPr>
            <a:stCxn id="11" idx="2"/>
            <a:endCxn id="21" idx="1"/>
          </p:cNvCxnSpPr>
          <p:nvPr/>
        </p:nvCxnSpPr>
        <p:spPr>
          <a:xfrm rot="16200000" flipH="1">
            <a:off x="2998212" y="5303866"/>
            <a:ext cx="901610" cy="769717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33876" y="1584815"/>
            <a:ext cx="691376" cy="3305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/>
          </a:p>
        </p:txBody>
      </p:sp>
      <p:cxnSp>
        <p:nvCxnSpPr>
          <p:cNvPr id="47" name="Curved Connector 46"/>
          <p:cNvCxnSpPr>
            <a:stCxn id="42" idx="1"/>
            <a:endCxn id="4" idx="0"/>
          </p:cNvCxnSpPr>
          <p:nvPr/>
        </p:nvCxnSpPr>
        <p:spPr>
          <a:xfrm rot="10800000" flipV="1">
            <a:off x="3275386" y="1750112"/>
            <a:ext cx="558491" cy="471307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035370" y="4192590"/>
            <a:ext cx="691376" cy="3305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/>
          </a:p>
        </p:txBody>
      </p:sp>
      <p:cxnSp>
        <p:nvCxnSpPr>
          <p:cNvPr id="50" name="Curved Connector 49"/>
          <p:cNvCxnSpPr>
            <a:stCxn id="49" idx="0"/>
            <a:endCxn id="5" idx="2"/>
          </p:cNvCxnSpPr>
          <p:nvPr/>
        </p:nvCxnSpPr>
        <p:spPr>
          <a:xfrm rot="5400000" flipH="1" flipV="1">
            <a:off x="2452494" y="3635780"/>
            <a:ext cx="485375" cy="6282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52091" y="5915629"/>
            <a:ext cx="116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Opinion asking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56973" y="2575790"/>
            <a:ext cx="356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Select a</a:t>
            </a:r>
            <a:r>
              <a:rPr lang="pt-PT" dirty="0"/>
              <a:t> theme into song generation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460913" y="3031165"/>
            <a:ext cx="1800200" cy="10321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Song generator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70876" y="3203159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Theme inversion, </a:t>
            </a:r>
            <a:endParaRPr lang="tr-T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transposition,</a:t>
            </a:r>
            <a:endParaRPr lang="tr-T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Retrograding</a:t>
            </a:r>
            <a:r>
              <a:rPr lang="tr-TR" sz="120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/>
              <a:t>inversion+retrograding</a:t>
            </a:r>
            <a:endParaRPr lang="pt-PT" sz="1200" dirty="0"/>
          </a:p>
        </p:txBody>
      </p:sp>
      <p:sp>
        <p:nvSpPr>
          <p:cNvPr id="40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/>
          <a:lstStyle/>
          <a:p>
            <a:r>
              <a:rPr lang="tr-TR" dirty="0"/>
              <a:t>System Overview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5781284" y="2887391"/>
            <a:ext cx="1619963" cy="129621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Environment</a:t>
            </a:r>
            <a:endParaRPr lang="pt-PT" sz="1400" dirty="0"/>
          </a:p>
        </p:txBody>
      </p:sp>
      <p:sp>
        <p:nvSpPr>
          <p:cNvPr id="113" name="Isosceles Triangle 112"/>
          <p:cNvSpPr/>
          <p:nvPr/>
        </p:nvSpPr>
        <p:spPr>
          <a:xfrm>
            <a:off x="2487251" y="1669803"/>
            <a:ext cx="352131" cy="34448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1" name="Isosceles Triangle 120"/>
          <p:cNvSpPr/>
          <p:nvPr/>
        </p:nvSpPr>
        <p:spPr>
          <a:xfrm>
            <a:off x="3219844" y="4118746"/>
            <a:ext cx="352131" cy="34448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23" name="Connector: Curved 122"/>
          <p:cNvCxnSpPr>
            <a:stCxn id="121" idx="0"/>
            <a:endCxn id="5" idx="2"/>
          </p:cNvCxnSpPr>
          <p:nvPr/>
        </p:nvCxnSpPr>
        <p:spPr>
          <a:xfrm rot="16200000" flipV="1">
            <a:off x="2996843" y="3719678"/>
            <a:ext cx="411531" cy="38660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/>
          <p:cNvCxnSpPr>
            <a:stCxn id="31" idx="1"/>
            <a:endCxn id="11" idx="3"/>
          </p:cNvCxnSpPr>
          <p:nvPr/>
        </p:nvCxnSpPr>
        <p:spPr>
          <a:xfrm rot="10800000">
            <a:off x="3676227" y="4985892"/>
            <a:ext cx="480722" cy="32415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" idx="2"/>
          </p:cNvCxnSpPr>
          <p:nvPr/>
        </p:nvCxnSpPr>
        <p:spPr>
          <a:xfrm>
            <a:off x="3275385" y="2797283"/>
            <a:ext cx="1286233" cy="33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1" idx="3"/>
          </p:cNvCxnSpPr>
          <p:nvPr/>
        </p:nvCxnSpPr>
        <p:spPr>
          <a:xfrm flipV="1">
            <a:off x="3676227" y="3818568"/>
            <a:ext cx="800921" cy="116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5" idx="3"/>
          </p:cNvCxnSpPr>
          <p:nvPr/>
        </p:nvCxnSpPr>
        <p:spPr>
          <a:xfrm flipV="1">
            <a:off x="3621373" y="3360528"/>
            <a:ext cx="795746" cy="9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04" idx="6"/>
            <a:endCxn id="88" idx="1"/>
          </p:cNvCxnSpPr>
          <p:nvPr/>
        </p:nvCxnSpPr>
        <p:spPr>
          <a:xfrm>
            <a:off x="7401247" y="3535500"/>
            <a:ext cx="1059666" cy="1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4363" y="3239979"/>
            <a:ext cx="116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Best Theme</a:t>
            </a:r>
            <a:endParaRPr lang="pt-PT" sz="1200" dirty="0"/>
          </a:p>
        </p:txBody>
      </p:sp>
      <p:sp>
        <p:nvSpPr>
          <p:cNvPr id="56" name="Rectangle 55"/>
          <p:cNvSpPr/>
          <p:nvPr/>
        </p:nvSpPr>
        <p:spPr>
          <a:xfrm>
            <a:off x="4510415" y="3203159"/>
            <a:ext cx="722650" cy="662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Vote</a:t>
            </a:r>
            <a:endParaRPr lang="pt-PT" sz="1600" dirty="0"/>
          </a:p>
        </p:txBody>
      </p:sp>
      <p:cxnSp>
        <p:nvCxnSpPr>
          <p:cNvPr id="45" name="Straight Arrow Connector 44"/>
          <p:cNvCxnSpPr>
            <a:stCxn id="56" idx="3"/>
            <a:endCxn id="104" idx="2"/>
          </p:cNvCxnSpPr>
          <p:nvPr/>
        </p:nvCxnSpPr>
        <p:spPr>
          <a:xfrm>
            <a:off x="5233065" y="3534534"/>
            <a:ext cx="548219" cy="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/>
          <p:cNvCxnSpPr>
            <a:stCxn id="4" idx="0"/>
            <a:endCxn id="113" idx="5"/>
          </p:cNvCxnSpPr>
          <p:nvPr/>
        </p:nvCxnSpPr>
        <p:spPr>
          <a:xfrm rot="16200000" flipV="1">
            <a:off x="2823679" y="1769714"/>
            <a:ext cx="379376" cy="52403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192588" y="3230347"/>
            <a:ext cx="62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Theme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49456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System Overview cont. </a:t>
            </a:r>
            <a:endParaRPr lang="pt-PT" dirty="0"/>
          </a:p>
        </p:txBody>
      </p:sp>
      <p:sp>
        <p:nvSpPr>
          <p:cNvPr id="4" name="Rounded Rectangle 3"/>
          <p:cNvSpPr/>
          <p:nvPr/>
        </p:nvSpPr>
        <p:spPr>
          <a:xfrm>
            <a:off x="4150196" y="2636911"/>
            <a:ext cx="3168352" cy="9361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Theme is transformed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5859" y="2656031"/>
            <a:ext cx="1728192" cy="804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Theme is presented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8758708" y="2436888"/>
            <a:ext cx="1728192" cy="113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Theme is reintroduced after transformation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1256730" y="2030968"/>
            <a:ext cx="146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Introduction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4870275" y="20309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Development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8936194" y="20309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Conclusion</a:t>
            </a:r>
          </a:p>
        </p:txBody>
      </p:sp>
      <p:cxnSp>
        <p:nvCxnSpPr>
          <p:cNvPr id="13" name="Straight Arrow Connector 12"/>
          <p:cNvCxnSpPr>
            <a:stCxn id="7" idx="3"/>
            <a:endCxn id="4" idx="1"/>
          </p:cNvCxnSpPr>
          <p:nvPr/>
        </p:nvCxnSpPr>
        <p:spPr>
          <a:xfrm>
            <a:off x="2854051" y="3058084"/>
            <a:ext cx="1296145" cy="46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8" idx="1"/>
          </p:cNvCxnSpPr>
          <p:nvPr/>
        </p:nvCxnSpPr>
        <p:spPr>
          <a:xfrm flipV="1">
            <a:off x="7318548" y="3004952"/>
            <a:ext cx="1440160" cy="100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</p:cNvCxnSpPr>
          <p:nvPr/>
        </p:nvCxnSpPr>
        <p:spPr>
          <a:xfrm>
            <a:off x="5734372" y="357301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35455" y="428842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original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060550" y="4251388"/>
            <a:ext cx="0" cy="183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854051" y="5259500"/>
            <a:ext cx="2502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422" y="4618680"/>
            <a:ext cx="977083" cy="50582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595" y="4649430"/>
            <a:ext cx="946409" cy="48994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422" y="5453633"/>
            <a:ext cx="977083" cy="50582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595" y="5453633"/>
            <a:ext cx="980170" cy="507419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171761" y="4302488"/>
            <a:ext cx="1008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/>
              <a:t>retrograde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930505" y="5989447"/>
            <a:ext cx="17347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/>
              <a:t>retrograde inversed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934119" y="5978268"/>
            <a:ext cx="861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/>
              <a:t>inversed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21814" y="4967112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/>
              <a:t>+</a:t>
            </a:r>
            <a:endParaRPr lang="pt-PT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312" y="5006588"/>
            <a:ext cx="977083" cy="505821"/>
          </a:xfrm>
          <a:prstGeom prst="rect">
            <a:avLst/>
          </a:prstGeom>
        </p:spPr>
      </p:pic>
      <p:cxnSp>
        <p:nvCxnSpPr>
          <p:cNvPr id="50" name="Straight Arrow Connector 49"/>
          <p:cNvCxnSpPr>
            <a:stCxn id="48" idx="3"/>
          </p:cNvCxnSpPr>
          <p:nvPr/>
        </p:nvCxnSpPr>
        <p:spPr>
          <a:xfrm>
            <a:off x="6942395" y="5259499"/>
            <a:ext cx="376153" cy="3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530787" y="4637558"/>
            <a:ext cx="1199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/>
              <a:t>transposition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9313" y="5028698"/>
            <a:ext cx="934372" cy="4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Choices– Agent POV</a:t>
            </a:r>
            <a:endParaRPr lang="en-US" dirty="0"/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r>
              <a:rPr lang="tr-TR" dirty="0"/>
              <a:t>Why not direct interaction between Composer Agents?</a:t>
            </a:r>
          </a:p>
          <a:p>
            <a:pPr lvl="1"/>
            <a:r>
              <a:rPr lang="tr-TR" dirty="0"/>
              <a:t>Themes, style, harmony may be DIFFERENT</a:t>
            </a:r>
          </a:p>
          <a:p>
            <a:pPr lvl="1"/>
            <a:r>
              <a:rPr lang="tr-TR" dirty="0"/>
              <a:t>Leads to </a:t>
            </a:r>
            <a:r>
              <a:rPr lang="tr-TR" b="1" dirty="0"/>
              <a:t>Cacophony Generator</a:t>
            </a:r>
          </a:p>
          <a:p>
            <a:r>
              <a:rPr lang="tr-TR" dirty="0"/>
              <a:t>Instead, </a:t>
            </a:r>
            <a:r>
              <a:rPr lang="tr-TR" u="sng" dirty="0"/>
              <a:t>indirect interaction </a:t>
            </a:r>
            <a:r>
              <a:rPr lang="tr-TR" dirty="0"/>
              <a:t>while voting</a:t>
            </a:r>
          </a:p>
          <a:p>
            <a:r>
              <a:rPr lang="tr-TR" dirty="0"/>
              <a:t>Why Audience Agent?</a:t>
            </a:r>
          </a:p>
          <a:p>
            <a:pPr lvl="1"/>
            <a:r>
              <a:rPr lang="tr-TR" dirty="0"/>
              <a:t>What we wanted to do</a:t>
            </a:r>
          </a:p>
          <a:p>
            <a:pPr lvl="1"/>
            <a:r>
              <a:rPr lang="tr-TR" dirty="0"/>
              <a:t>What we have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3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Choices – Artefact Evaluation</a:t>
            </a:r>
            <a:endParaRPr lang="en-US" dirty="0"/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r>
              <a:rPr lang="tr-TR" dirty="0"/>
              <a:t>Value of the artefact</a:t>
            </a:r>
          </a:p>
          <a:p>
            <a:pPr lvl="1"/>
            <a:r>
              <a:rPr lang="tr-TR" b="1" dirty="0"/>
              <a:t>Zipf’s Law</a:t>
            </a:r>
          </a:p>
          <a:p>
            <a:pPr lvl="1"/>
            <a:r>
              <a:rPr lang="tr-TR" dirty="0"/>
              <a:t>Introduced in the lecture slides (thank you </a:t>
            </a:r>
            <a:r>
              <a:rPr lang="tr-TR" dirty="0">
                <a:sym typeface="Wingdings" panose="05000000000000000000" pitchFamily="2" charset="2"/>
              </a:rPr>
              <a:t> )</a:t>
            </a:r>
            <a:endParaRPr lang="tr-TR" dirty="0"/>
          </a:p>
          <a:p>
            <a:pPr lvl="2"/>
            <a:r>
              <a:rPr lang="tr-TR" dirty="0"/>
              <a:t>Monterey Mirror, Manaris et al.</a:t>
            </a:r>
          </a:p>
          <a:p>
            <a:r>
              <a:rPr lang="tr-TR" dirty="0"/>
              <a:t>Novelty of the artefact</a:t>
            </a:r>
          </a:p>
          <a:p>
            <a:pPr lvl="1"/>
            <a:r>
              <a:rPr lang="tr-TR" b="1" dirty="0"/>
              <a:t>Levenshtein</a:t>
            </a:r>
            <a:r>
              <a:rPr lang="tr-TR" dirty="0"/>
              <a:t> distance</a:t>
            </a:r>
          </a:p>
          <a:p>
            <a:pPr lvl="1"/>
            <a:r>
              <a:rPr lang="tr-TR" dirty="0"/>
              <a:t>Edit distance of the </a:t>
            </a:r>
            <a:r>
              <a:rPr lang="tr-TR" b="1" dirty="0"/>
              <a:t>steps between notes</a:t>
            </a:r>
          </a:p>
          <a:p>
            <a:r>
              <a:rPr lang="tr-TR" dirty="0"/>
              <a:t>Surprisingness of the artefact</a:t>
            </a:r>
          </a:p>
          <a:p>
            <a:pPr lvl="1"/>
            <a:r>
              <a:rPr lang="tr-TR" dirty="0"/>
              <a:t>Based on the pseudo-likelihood</a:t>
            </a:r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Choices – Song Generation</a:t>
            </a:r>
            <a:endParaRPr lang="en-US" dirty="0"/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  <a:p>
            <a:r>
              <a:rPr lang="tr-TR" dirty="0"/>
              <a:t>Selection of the best themes in the artefact set</a:t>
            </a:r>
          </a:p>
          <a:p>
            <a:pPr lvl="1"/>
            <a:r>
              <a:rPr lang="tr-TR" b="1" dirty="0"/>
              <a:t>Self similarity </a:t>
            </a:r>
            <a:r>
              <a:rPr lang="tr-TR" dirty="0"/>
              <a:t>measure, Murray and Ventura (2012)</a:t>
            </a:r>
          </a:p>
          <a:p>
            <a:pPr lvl="1"/>
            <a:r>
              <a:rPr lang="tr-TR" dirty="0"/>
              <a:t>Simple, Complex melody</a:t>
            </a:r>
          </a:p>
          <a:p>
            <a:r>
              <a:rPr lang="tr-TR" dirty="0"/>
              <a:t>Forming the theme into a song</a:t>
            </a:r>
          </a:p>
          <a:p>
            <a:pPr lvl="1"/>
            <a:r>
              <a:rPr lang="tr-TR" dirty="0"/>
              <a:t>Transpose</a:t>
            </a:r>
          </a:p>
          <a:p>
            <a:pPr lvl="1"/>
            <a:r>
              <a:rPr lang="tr-TR" dirty="0"/>
              <a:t>Retrograde</a:t>
            </a:r>
          </a:p>
          <a:p>
            <a:pPr lvl="1"/>
            <a:r>
              <a:rPr lang="tr-TR" dirty="0"/>
              <a:t>Inverse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Possible Improvements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/>
          </a:p>
          <a:p>
            <a:r>
              <a:rPr lang="tr-TR" dirty="0"/>
              <a:t>Make</a:t>
            </a:r>
            <a:r>
              <a:rPr lang="en-US" dirty="0"/>
              <a:t> a song in every iteration now</a:t>
            </a:r>
            <a:endParaRPr lang="tr-TR" dirty="0"/>
          </a:p>
          <a:p>
            <a:pPr lvl="1"/>
            <a:r>
              <a:rPr lang="tr-TR" dirty="0"/>
              <a:t>NOT at the end of the program</a:t>
            </a:r>
          </a:p>
          <a:p>
            <a:r>
              <a:rPr lang="tr-TR" dirty="0"/>
              <a:t>Possibly evaluate the whole song at each iteration</a:t>
            </a:r>
          </a:p>
          <a:p>
            <a:r>
              <a:rPr lang="pt-PT" dirty="0"/>
              <a:t>Improve ties between both voices of the generated song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388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few comments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Music21 is NOT the greatest library ever made</a:t>
            </a:r>
          </a:p>
          <a:p>
            <a:pPr lvl="1"/>
            <a:r>
              <a:rPr lang="tr-TR" b="1" dirty="0"/>
              <a:t>Poor </a:t>
            </a:r>
            <a:r>
              <a:rPr lang="tr-TR" dirty="0"/>
              <a:t>documentation</a:t>
            </a:r>
          </a:p>
          <a:p>
            <a:r>
              <a:rPr lang="tr-TR" dirty="0"/>
              <a:t>Forming the song is </a:t>
            </a:r>
            <a:r>
              <a:rPr lang="tr-TR" b="1" dirty="0"/>
              <a:t>HARD</a:t>
            </a:r>
            <a:endParaRPr lang="tr-TR" dirty="0"/>
          </a:p>
          <a:p>
            <a:r>
              <a:rPr lang="tr-TR" dirty="0"/>
              <a:t>Maybe the Markov Chain is not the best option for this system?</a:t>
            </a:r>
          </a:p>
          <a:p>
            <a:pPr lvl="1"/>
            <a:r>
              <a:rPr lang="tr-TR" dirty="0"/>
              <a:t>Answer Set Programming (ASP) , Boenn et al. 2010, ANTON</a:t>
            </a:r>
          </a:p>
          <a:p>
            <a:pPr lvl="1"/>
            <a:endParaRPr lang="tr-TR" dirty="0"/>
          </a:p>
          <a:p>
            <a:r>
              <a:rPr lang="tr-TR" dirty="0"/>
              <a:t>We actually learned lots of things</a:t>
            </a:r>
          </a:p>
          <a:p>
            <a:pPr lvl="1"/>
            <a:r>
              <a:rPr lang="tr-TR" dirty="0"/>
              <a:t>All things that matter -&gt; Learning for Good</a:t>
            </a:r>
          </a:p>
          <a:p>
            <a:pPr lvl="1"/>
            <a:endParaRPr lang="tr-TR" dirty="0"/>
          </a:p>
          <a:p>
            <a:pPr marL="279082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16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rves 16x9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31E73-3400-43EB-B8BB-CAAED88672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Musical curves presentation (widescreen)</Template>
  <TotalTime>0</TotalTime>
  <Words>321</Words>
  <Application>Microsoft Office PowerPoint</Application>
  <PresentationFormat>Custom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Euphemia</vt:lpstr>
      <vt:lpstr>Wingdings</vt:lpstr>
      <vt:lpstr>Curves 16x9</vt:lpstr>
      <vt:lpstr>Melodic Chains      Music Generation using Markov Chains</vt:lpstr>
      <vt:lpstr>Goal of the project</vt:lpstr>
      <vt:lpstr>System Overview</vt:lpstr>
      <vt:lpstr>System Overview cont. </vt:lpstr>
      <vt:lpstr>Design Choices– Agent POV</vt:lpstr>
      <vt:lpstr>Design Choices – Artefact Evaluation</vt:lpstr>
      <vt:lpstr>Design Choices – Song Generation</vt:lpstr>
      <vt:lpstr>Possible Improvements</vt:lpstr>
      <vt:lpstr>A few comments</vt:lpstr>
      <vt:lpstr>Any questions?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2016-12-04T09:51:35Z</dcterms:created>
  <dcterms:modified xsi:type="dcterms:W3CDTF">2016-12-13T19:50:13Z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</Properties>
</file>