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11" r:id="rId1"/>
  </p:sldMasterIdLst>
  <p:notesMasterIdLst>
    <p:notesMasterId r:id="rId10"/>
  </p:notesMasterIdLst>
  <p:sldIdLst>
    <p:sldId id="256" r:id="rId2"/>
    <p:sldId id="1042" r:id="rId3"/>
    <p:sldId id="1048" r:id="rId4"/>
    <p:sldId id="1049" r:id="rId5"/>
    <p:sldId id="1046" r:id="rId6"/>
    <p:sldId id="1047" r:id="rId7"/>
    <p:sldId id="257" r:id="rId8"/>
    <p:sldId id="1051" r:id="rId9"/>
  </p:sldIdLst>
  <p:sldSz cx="12599988" cy="8459788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1D64B9"/>
    <a:srgbClr val="3180DF"/>
    <a:srgbClr val="164B8C"/>
    <a:srgbClr val="0000FF"/>
    <a:srgbClr val="FF9900"/>
    <a:srgbClr val="2F528F"/>
    <a:srgbClr val="498FE3"/>
    <a:srgbClr val="DBDBDB"/>
    <a:srgbClr val="FFF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2174F-2B71-4B1C-AD36-E5135B594D04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1241425"/>
            <a:ext cx="49879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33D2B-82D6-49A1-B2B2-913B3F6C0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058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800"/>
              <a:t>발표를 시작하겠습니다</a:t>
            </a:r>
            <a:r>
              <a:rPr lang="en-US" altLang="ko-KR" sz="8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D5AC0D-7F46-4433-BB92-C22CC5F770D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448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44999" y="2628032"/>
            <a:ext cx="10709990" cy="18133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70222" y="4793880"/>
            <a:ext cx="8819992" cy="21619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2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5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7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62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35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07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80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85220" y="7840985"/>
            <a:ext cx="3989996" cy="450405"/>
          </a:xfrm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D09EB-F082-4601-AC7A-76659BF817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그림 6" descr="0015_표지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599988" cy="8459788"/>
          </a:xfrm>
          <a:prstGeom prst="rect">
            <a:avLst/>
          </a:prstGeom>
        </p:spPr>
      </p:pic>
      <p:pic>
        <p:nvPicPr>
          <p:cNvPr id="16" name="Picture 16" descr="wordmark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053" y="232700"/>
            <a:ext cx="1630385" cy="376879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A7A7D2E-98A1-4343-8B89-864600A863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834" t="29942"/>
          <a:stretch/>
        </p:blipFill>
        <p:spPr>
          <a:xfrm>
            <a:off x="-197187" y="2364066"/>
            <a:ext cx="4646558" cy="592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6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9960" y="337285"/>
            <a:ext cx="11338836" cy="141197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5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9960" y="1979130"/>
            <a:ext cx="11338836" cy="49056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848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9960" y="337285"/>
            <a:ext cx="11338836" cy="141197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5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9960" y="1979130"/>
            <a:ext cx="11338836" cy="490566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542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015_컨텐츠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6178" y="705962"/>
            <a:ext cx="12599988" cy="845978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7F4286-076A-4BA1-A5C1-7BB7529786B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2022-08-09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1" y="927200"/>
            <a:ext cx="1261377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 userDrawn="1"/>
        </p:nvSpPr>
        <p:spPr>
          <a:xfrm>
            <a:off x="0" y="13"/>
            <a:ext cx="12599988" cy="927187"/>
          </a:xfrm>
          <a:prstGeom prst="rect">
            <a:avLst/>
          </a:prstGeom>
          <a:solidFill>
            <a:srgbClr val="00206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4500" tIns="47250" rIns="94500" bIns="4725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496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337470" y="12"/>
            <a:ext cx="1262519" cy="2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40" dirty="0">
                <a:solidFill>
                  <a:srgbClr val="0070C0"/>
                </a:solidFill>
                <a:latin typeface="Arial Black" panose="020B0A04020102020204" pitchFamily="34" charset="0"/>
              </a:rPr>
              <a:t>ET</a:t>
            </a:r>
            <a:r>
              <a:rPr lang="en-US" altLang="ko-KR" sz="1240" dirty="0">
                <a:solidFill>
                  <a:srgbClr val="FF0000"/>
                </a:solidFill>
                <a:latin typeface="Arial Black" panose="020B0A04020102020204" pitchFamily="34" charset="0"/>
              </a:rPr>
              <a:t>R</a:t>
            </a:r>
            <a:r>
              <a:rPr lang="en-US" altLang="ko-KR" sz="1240" dirty="0">
                <a:solidFill>
                  <a:srgbClr val="0070C0"/>
                </a:solidFill>
                <a:latin typeface="Arial Black" panose="020B0A04020102020204" pitchFamily="34" charset="0"/>
              </a:rPr>
              <a:t>I</a:t>
            </a:r>
            <a:r>
              <a:rPr lang="en-US" altLang="ko-KR" sz="1240" dirty="0">
                <a:solidFill>
                  <a:schemeClr val="bg1"/>
                </a:solidFill>
                <a:latin typeface="Arial Narrow" panose="020B0606020202030204" pitchFamily="34" charset="0"/>
              </a:rPr>
              <a:t> proprietary</a:t>
            </a:r>
            <a:endParaRPr lang="ko-KR" altLang="en-US" sz="124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5627" y="13"/>
            <a:ext cx="12190488" cy="999334"/>
          </a:xfrm>
        </p:spPr>
        <p:txBody>
          <a:bodyPr>
            <a:normAutofit/>
          </a:bodyPr>
          <a:lstStyle>
            <a:lvl1pPr algn="l">
              <a:defRPr sz="3721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1928647" y="8008681"/>
            <a:ext cx="685124" cy="378960"/>
          </a:xfrm>
        </p:spPr>
        <p:txBody>
          <a:bodyPr/>
          <a:lstStyle/>
          <a:p>
            <a:pPr>
              <a:defRPr/>
            </a:pPr>
            <a:fld id="{EBA5851E-6416-4BB0-9F1F-2D7B761F20A8}" type="slidenum">
              <a:rPr lang="en-US" altLang="ko-KR" sz="1447" b="1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0015_표지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599988" cy="845978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1337470" y="12"/>
            <a:ext cx="1262519" cy="2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40" dirty="0">
                <a:solidFill>
                  <a:srgbClr val="0070C0"/>
                </a:solidFill>
                <a:latin typeface="Arial Black" panose="020B0A04020102020204" pitchFamily="34" charset="0"/>
              </a:rPr>
              <a:t>ET</a:t>
            </a:r>
            <a:r>
              <a:rPr lang="en-US" altLang="ko-KR" sz="1240" dirty="0">
                <a:solidFill>
                  <a:srgbClr val="FF0000"/>
                </a:solidFill>
                <a:latin typeface="Arial Black" panose="020B0A04020102020204" pitchFamily="34" charset="0"/>
              </a:rPr>
              <a:t>R</a:t>
            </a:r>
            <a:r>
              <a:rPr lang="en-US" altLang="ko-KR" sz="1240" dirty="0">
                <a:solidFill>
                  <a:srgbClr val="0070C0"/>
                </a:solidFill>
                <a:latin typeface="Arial Black" panose="020B0A04020102020204" pitchFamily="34" charset="0"/>
              </a:rPr>
              <a:t>I</a:t>
            </a:r>
            <a:r>
              <a:rPr lang="en-US" altLang="ko-KR" sz="1240" dirty="0">
                <a:latin typeface="Arial Narrow" panose="020B0606020202030204" pitchFamily="34" charset="0"/>
              </a:rPr>
              <a:t> proprietary</a:t>
            </a:r>
            <a:endParaRPr lang="ko-KR" altLang="en-US" sz="1240" dirty="0">
              <a:latin typeface="Arial Narrow" panose="020B0606020202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39525D-6B84-4CF1-A0FE-43B117E33B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834" t="29942"/>
          <a:stretch/>
        </p:blipFill>
        <p:spPr>
          <a:xfrm>
            <a:off x="0" y="2532479"/>
            <a:ext cx="4646558" cy="592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5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9999" y="1973959"/>
            <a:ext cx="5564995" cy="5583069"/>
          </a:xfrm>
        </p:spPr>
        <p:txBody>
          <a:bodyPr/>
          <a:lstStyle>
            <a:lvl1pPr>
              <a:defRPr sz="2894"/>
            </a:lvl1pPr>
            <a:lvl2pPr>
              <a:defRPr sz="2480"/>
            </a:lvl2pPr>
            <a:lvl3pPr>
              <a:defRPr sz="2067"/>
            </a:lvl3pPr>
            <a:lvl4pPr>
              <a:defRPr sz="1860"/>
            </a:lvl4pPr>
            <a:lvl5pPr>
              <a:defRPr sz="1860"/>
            </a:lvl5pPr>
            <a:lvl6pPr>
              <a:defRPr sz="1860"/>
            </a:lvl6pPr>
            <a:lvl7pPr>
              <a:defRPr sz="1860"/>
            </a:lvl7pPr>
            <a:lvl8pPr>
              <a:defRPr sz="1860"/>
            </a:lvl8pPr>
            <a:lvl9pPr>
              <a:defRPr sz="18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4994" y="1973959"/>
            <a:ext cx="5564995" cy="5583069"/>
          </a:xfrm>
        </p:spPr>
        <p:txBody>
          <a:bodyPr/>
          <a:lstStyle>
            <a:lvl1pPr>
              <a:defRPr sz="2894"/>
            </a:lvl1pPr>
            <a:lvl2pPr>
              <a:defRPr sz="2480"/>
            </a:lvl2pPr>
            <a:lvl3pPr>
              <a:defRPr sz="2067"/>
            </a:lvl3pPr>
            <a:lvl4pPr>
              <a:defRPr sz="1860"/>
            </a:lvl4pPr>
            <a:lvl5pPr>
              <a:defRPr sz="1860"/>
            </a:lvl5pPr>
            <a:lvl6pPr>
              <a:defRPr sz="1860"/>
            </a:lvl6pPr>
            <a:lvl7pPr>
              <a:defRPr sz="1860"/>
            </a:lvl7pPr>
            <a:lvl8pPr>
              <a:defRPr sz="1860"/>
            </a:lvl8pPr>
            <a:lvl9pPr>
              <a:defRPr sz="18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1DC03E-4C79-415F-8B83-68383676EE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2022-08-09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D09EB-F082-4601-AC7A-76659BF817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78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000" y="1893661"/>
            <a:ext cx="5567183" cy="789188"/>
          </a:xfrm>
        </p:spPr>
        <p:txBody>
          <a:bodyPr anchor="b"/>
          <a:lstStyle>
            <a:lvl1pPr marL="0" indent="0">
              <a:buNone/>
              <a:defRPr sz="2480" b="1"/>
            </a:lvl1pPr>
            <a:lvl2pPr marL="472516" indent="0">
              <a:buNone/>
              <a:defRPr sz="2067" b="1"/>
            </a:lvl2pPr>
            <a:lvl3pPr marL="945032" indent="0">
              <a:buNone/>
              <a:defRPr sz="1860" b="1"/>
            </a:lvl3pPr>
            <a:lvl4pPr marL="1417549" indent="0">
              <a:buNone/>
              <a:defRPr sz="1654" b="1"/>
            </a:lvl4pPr>
            <a:lvl5pPr marL="1890065" indent="0">
              <a:buNone/>
              <a:defRPr sz="1654" b="1"/>
            </a:lvl5pPr>
            <a:lvl6pPr marL="2362581" indent="0">
              <a:buNone/>
              <a:defRPr sz="1654" b="1"/>
            </a:lvl6pPr>
            <a:lvl7pPr marL="2835097" indent="0">
              <a:buNone/>
              <a:defRPr sz="1654" b="1"/>
            </a:lvl7pPr>
            <a:lvl8pPr marL="3307613" indent="0">
              <a:buNone/>
              <a:defRPr sz="1654" b="1"/>
            </a:lvl8pPr>
            <a:lvl9pPr marL="3780130" indent="0">
              <a:buNone/>
              <a:defRPr sz="1654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000" y="2682850"/>
            <a:ext cx="5567183" cy="4874170"/>
          </a:xfrm>
        </p:spPr>
        <p:txBody>
          <a:bodyPr/>
          <a:lstStyle>
            <a:lvl1pPr>
              <a:defRPr sz="2480"/>
            </a:lvl1pPr>
            <a:lvl2pPr>
              <a:defRPr sz="2067"/>
            </a:lvl2pPr>
            <a:lvl3pPr>
              <a:defRPr sz="1860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00627" y="1893661"/>
            <a:ext cx="5569369" cy="789188"/>
          </a:xfrm>
        </p:spPr>
        <p:txBody>
          <a:bodyPr anchor="b"/>
          <a:lstStyle>
            <a:lvl1pPr marL="0" indent="0">
              <a:buNone/>
              <a:defRPr sz="2480" b="1"/>
            </a:lvl1pPr>
            <a:lvl2pPr marL="472516" indent="0">
              <a:buNone/>
              <a:defRPr sz="2067" b="1"/>
            </a:lvl2pPr>
            <a:lvl3pPr marL="945032" indent="0">
              <a:buNone/>
              <a:defRPr sz="1860" b="1"/>
            </a:lvl3pPr>
            <a:lvl4pPr marL="1417549" indent="0">
              <a:buNone/>
              <a:defRPr sz="1654" b="1"/>
            </a:lvl4pPr>
            <a:lvl5pPr marL="1890065" indent="0">
              <a:buNone/>
              <a:defRPr sz="1654" b="1"/>
            </a:lvl5pPr>
            <a:lvl6pPr marL="2362581" indent="0">
              <a:buNone/>
              <a:defRPr sz="1654" b="1"/>
            </a:lvl6pPr>
            <a:lvl7pPr marL="2835097" indent="0">
              <a:buNone/>
              <a:defRPr sz="1654" b="1"/>
            </a:lvl7pPr>
            <a:lvl8pPr marL="3307613" indent="0">
              <a:buNone/>
              <a:defRPr sz="1654" b="1"/>
            </a:lvl8pPr>
            <a:lvl9pPr marL="3780130" indent="0">
              <a:buNone/>
              <a:defRPr sz="1654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00627" y="2682850"/>
            <a:ext cx="5569369" cy="4874170"/>
          </a:xfrm>
        </p:spPr>
        <p:txBody>
          <a:bodyPr/>
          <a:lstStyle>
            <a:lvl1pPr>
              <a:defRPr sz="2480"/>
            </a:lvl1pPr>
            <a:lvl2pPr>
              <a:defRPr sz="2067"/>
            </a:lvl2pPr>
            <a:lvl3pPr>
              <a:defRPr sz="1860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4888FF-1D20-4ABD-A38B-DE16E9C89B5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2022-08-09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11285976" y="7840971"/>
            <a:ext cx="447763" cy="450405"/>
          </a:xfrm>
        </p:spPr>
        <p:txBody>
          <a:bodyPr/>
          <a:lstStyle/>
          <a:p>
            <a:pPr>
              <a:defRPr/>
            </a:pPr>
            <a:fld id="{0FAD09EB-F082-4601-AC7A-76659BF817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9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0015_간지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599988" cy="845978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1337470" y="12"/>
            <a:ext cx="1262519" cy="2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40" dirty="0">
                <a:solidFill>
                  <a:srgbClr val="0070C0"/>
                </a:solidFill>
                <a:latin typeface="Arial Black" panose="020B0A04020102020204" pitchFamily="34" charset="0"/>
              </a:rPr>
              <a:t>ET</a:t>
            </a:r>
            <a:r>
              <a:rPr lang="en-US" altLang="ko-KR" sz="1240" dirty="0">
                <a:solidFill>
                  <a:srgbClr val="FF0000"/>
                </a:solidFill>
                <a:latin typeface="Arial Black" panose="020B0A04020102020204" pitchFamily="34" charset="0"/>
              </a:rPr>
              <a:t>R</a:t>
            </a:r>
            <a:r>
              <a:rPr lang="en-US" altLang="ko-KR" sz="1240" dirty="0">
                <a:solidFill>
                  <a:srgbClr val="0070C0"/>
                </a:solidFill>
                <a:latin typeface="Arial Black" panose="020B0A04020102020204" pitchFamily="34" charset="0"/>
              </a:rPr>
              <a:t>I</a:t>
            </a:r>
            <a:r>
              <a:rPr lang="en-US" altLang="ko-KR" sz="1240" dirty="0">
                <a:latin typeface="Arial Narrow" panose="020B0606020202030204" pitchFamily="34" charset="0"/>
              </a:rPr>
              <a:t> proprietary</a:t>
            </a:r>
            <a:endParaRPr lang="ko-KR" altLang="en-US" sz="124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31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3F9D7-5E6D-4D87-A02D-AB373E10401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2022-08-09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D09EB-F082-4601-AC7A-76659BF817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0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6019" y="1193182"/>
            <a:ext cx="11339989" cy="6347228"/>
          </a:xfrm>
        </p:spPr>
        <p:txBody>
          <a:bodyPr>
            <a:normAutofit/>
          </a:bodyPr>
          <a:lstStyle>
            <a:lvl1pPr>
              <a:defRPr sz="2480"/>
            </a:lvl1pPr>
            <a:lvl2pPr>
              <a:defRPr sz="2067"/>
            </a:lvl2pPr>
            <a:lvl3pPr>
              <a:defRPr sz="1860"/>
            </a:lvl3pPr>
            <a:lvl4pPr>
              <a:defRPr sz="1654"/>
            </a:lvl4pPr>
            <a:lvl5pPr>
              <a:defRPr sz="1654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6AB4-C78F-4786-B7C8-7B5475620D42}" type="datetime1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2"/>
            <a:ext cx="12599988" cy="92693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4E4E4"/>
              </a:gs>
              <a:gs pos="32000">
                <a:schemeClr val="bg1"/>
              </a:gs>
              <a:gs pos="92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60"/>
          </a:p>
        </p:txBody>
      </p:sp>
      <p:sp>
        <p:nvSpPr>
          <p:cNvPr id="8" name="직사각형 7"/>
          <p:cNvSpPr/>
          <p:nvPr userDrawn="1"/>
        </p:nvSpPr>
        <p:spPr>
          <a:xfrm>
            <a:off x="0" y="7"/>
            <a:ext cx="12599988" cy="563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0">
              <a:solidFill>
                <a:schemeClr val="accent3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358" y="114538"/>
            <a:ext cx="9885228" cy="781355"/>
          </a:xfrm>
        </p:spPr>
        <p:txBody>
          <a:bodyPr>
            <a:noAutofit/>
          </a:bodyPr>
          <a:lstStyle>
            <a:lvl1pPr algn="l">
              <a:defRPr sz="3307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337470" y="12"/>
            <a:ext cx="1262519" cy="2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40" dirty="0">
                <a:solidFill>
                  <a:srgbClr val="0070C0"/>
                </a:solidFill>
                <a:latin typeface="Arial Black" panose="020B0A04020102020204" pitchFamily="34" charset="0"/>
              </a:rPr>
              <a:t>ET</a:t>
            </a:r>
            <a:r>
              <a:rPr lang="en-US" altLang="ko-KR" sz="1240" dirty="0">
                <a:solidFill>
                  <a:srgbClr val="FF0000"/>
                </a:solidFill>
                <a:latin typeface="Arial Black" panose="020B0A04020102020204" pitchFamily="34" charset="0"/>
              </a:rPr>
              <a:t>R</a:t>
            </a:r>
            <a:r>
              <a:rPr lang="en-US" altLang="ko-KR" sz="1240" dirty="0">
                <a:solidFill>
                  <a:srgbClr val="0070C0"/>
                </a:solidFill>
                <a:latin typeface="Arial Black" panose="020B0A04020102020204" pitchFamily="34" charset="0"/>
              </a:rPr>
              <a:t>I</a:t>
            </a:r>
            <a:r>
              <a:rPr lang="en-US" altLang="ko-KR" sz="1240" dirty="0">
                <a:latin typeface="Arial Narrow" panose="020B0606020202030204" pitchFamily="34" charset="0"/>
              </a:rPr>
              <a:t> proprietary</a:t>
            </a:r>
            <a:endParaRPr lang="ko-KR" altLang="en-US" sz="1240" dirty="0">
              <a:latin typeface="Arial Narrow" panose="020B0606020202030204" pitchFamily="34" charset="0"/>
            </a:endParaRPr>
          </a:p>
        </p:txBody>
      </p:sp>
      <p:sp>
        <p:nvSpPr>
          <p:cNvPr id="9" name="양쪽 모서리가 둥근 사각형 8"/>
          <p:cNvSpPr/>
          <p:nvPr userDrawn="1"/>
        </p:nvSpPr>
        <p:spPr>
          <a:xfrm flipV="1">
            <a:off x="0" y="8138262"/>
            <a:ext cx="12599988" cy="321531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rgbClr val="E1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974090" y="8131990"/>
            <a:ext cx="651404" cy="450405"/>
          </a:xfrm>
        </p:spPr>
        <p:txBody>
          <a:bodyPr/>
          <a:lstStyle>
            <a:lvl1pPr>
              <a:defRPr sz="1034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D7B2B64C-DA4D-4D8C-B56F-CE829867EE74}" type="slidenum">
              <a:rPr lang="ko-KR" altLang="en-US" smtClean="0"/>
              <a:pPr/>
              <a:t>‹#›</a:t>
            </a:fld>
            <a:r>
              <a:rPr lang="en-US" altLang="ko-KR"/>
              <a:t>/50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8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752" y="139836"/>
            <a:ext cx="11840758" cy="667161"/>
          </a:xfrm>
        </p:spPr>
        <p:txBody>
          <a:bodyPr lIns="36000" tIns="72000" rIns="36000" bIns="0">
            <a:no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3EB46E-4F0A-4E93-BFA9-B58BD6233BD9}"/>
              </a:ext>
            </a:extLst>
          </p:cNvPr>
          <p:cNvSpPr/>
          <p:nvPr userDrawn="1"/>
        </p:nvSpPr>
        <p:spPr>
          <a:xfrm>
            <a:off x="-1" y="807080"/>
            <a:ext cx="12600000" cy="54000"/>
          </a:xfrm>
          <a:prstGeom prst="rect">
            <a:avLst/>
          </a:prstGeom>
          <a:gradFill>
            <a:gsLst>
              <a:gs pos="0">
                <a:srgbClr val="0000FF"/>
              </a:gs>
              <a:gs pos="40000">
                <a:srgbClr val="7575FF"/>
              </a:gs>
              <a:gs pos="80000">
                <a:srgbClr val="00B0F0"/>
              </a:gs>
              <a:gs pos="100000">
                <a:schemeClr val="bg1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77897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BFFA948-404A-4AE7-939D-DBAD4871F0E5}"/>
              </a:ext>
            </a:extLst>
          </p:cNvPr>
          <p:cNvSpPr/>
          <p:nvPr userDrawn="1"/>
        </p:nvSpPr>
        <p:spPr>
          <a:xfrm flipH="1">
            <a:off x="12023988" y="8063788"/>
            <a:ext cx="576000" cy="396000"/>
          </a:xfrm>
          <a:prstGeom prst="rtTriangle">
            <a:avLst/>
          </a:prstGeom>
          <a:solidFill>
            <a:srgbClr val="215968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72000" rtlCol="0" anchor="ctr"/>
          <a:lstStyle/>
          <a:p>
            <a:pPr marL="0" marR="0" lvl="0" indent="0" algn="r" defTabSz="482163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2E195B-7E03-482C-A9EF-DFE995EE8896}" type="slidenum">
              <a:rPr kumimoji="0" lang="ko-KR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482163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542196-1069-413C-8E8A-78A768167F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3" y="8279607"/>
            <a:ext cx="829119" cy="17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4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66249" y="450406"/>
            <a:ext cx="10867490" cy="1635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6249" y="2252027"/>
            <a:ext cx="10867490" cy="5367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6249" y="7840971"/>
            <a:ext cx="2834997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B95D5-513D-4EEE-B06F-53CE2CF54EC1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73746" y="7840971"/>
            <a:ext cx="4252496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98742" y="7840971"/>
            <a:ext cx="2834997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93CF-433C-47AB-A320-A4FDD4519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6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45032" rtl="0" eaLnBrk="1" latinLnBrk="1" hangingPunct="1">
        <a:lnSpc>
          <a:spcPct val="90000"/>
        </a:lnSpc>
        <a:spcBef>
          <a:spcPct val="0"/>
        </a:spcBef>
        <a:buNone/>
        <a:defRPr sz="45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258" indent="-236258" algn="l" defTabSz="945032" rtl="0" eaLnBrk="1" latinLnBrk="1" hangingPunct="1">
        <a:lnSpc>
          <a:spcPct val="90000"/>
        </a:lnSpc>
        <a:spcBef>
          <a:spcPts val="1034"/>
        </a:spcBef>
        <a:buFont typeface="Arial" panose="020B0604020202020204" pitchFamily="34" charset="0"/>
        <a:buChar char="•"/>
        <a:defRPr sz="2894" kern="1200">
          <a:solidFill>
            <a:schemeClr val="tx1"/>
          </a:solidFill>
          <a:latin typeface="+mn-lt"/>
          <a:ea typeface="+mn-ea"/>
          <a:cs typeface="+mn-cs"/>
        </a:defRPr>
      </a:lvl1pPr>
      <a:lvl2pPr marL="708774" indent="-236258" algn="l" defTabSz="945032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181291" indent="-236258" algn="l" defTabSz="945032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3pPr>
      <a:lvl4pPr marL="1653807" indent="-236258" algn="l" defTabSz="945032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4pPr>
      <a:lvl5pPr marL="2126323" indent="-236258" algn="l" defTabSz="945032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5pPr>
      <a:lvl6pPr marL="2598839" indent="-236258" algn="l" defTabSz="945032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6pPr>
      <a:lvl7pPr marL="3071355" indent="-236258" algn="l" defTabSz="945032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7pPr>
      <a:lvl8pPr marL="3543872" indent="-236258" algn="l" defTabSz="945032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8pPr>
      <a:lvl9pPr marL="4016388" indent="-236258" algn="l" defTabSz="945032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45032" rtl="0" eaLnBrk="1" latinLnBrk="1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72516" algn="l" defTabSz="945032" rtl="0" eaLnBrk="1" latinLnBrk="1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algn="l" defTabSz="945032" rtl="0" eaLnBrk="1" latinLnBrk="1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3pPr>
      <a:lvl4pPr marL="1417549" algn="l" defTabSz="945032" rtl="0" eaLnBrk="1" latinLnBrk="1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4pPr>
      <a:lvl5pPr marL="1890065" algn="l" defTabSz="945032" rtl="0" eaLnBrk="1" latinLnBrk="1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5pPr>
      <a:lvl6pPr marL="2362581" algn="l" defTabSz="945032" rtl="0" eaLnBrk="1" latinLnBrk="1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6pPr>
      <a:lvl7pPr marL="2835097" algn="l" defTabSz="945032" rtl="0" eaLnBrk="1" latinLnBrk="1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7pPr>
      <a:lvl8pPr marL="3307613" algn="l" defTabSz="945032" rtl="0" eaLnBrk="1" latinLnBrk="1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8pPr>
      <a:lvl9pPr marL="3780130" algn="l" defTabSz="945032" rtl="0" eaLnBrk="1" latinLnBrk="1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67583" y="2150341"/>
            <a:ext cx="10567305" cy="81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60012" latinLnBrk="1"/>
            <a:r>
              <a:rPr lang="en-US" altLang="ko-KR" sz="4547" b="1" spc="103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6G </a:t>
            </a:r>
            <a:r>
              <a:rPr lang="ko-KR" altLang="en-US" sz="4547" b="1" spc="103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원천기술 후보</a:t>
            </a:r>
            <a:endParaRPr lang="en-US" altLang="ko-KR" sz="4547" b="1" spc="103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AA594-32DA-48D9-9396-025DFBE9A6A6}"/>
              </a:ext>
            </a:extLst>
          </p:cNvPr>
          <p:cNvSpPr txBox="1"/>
          <p:nvPr/>
        </p:nvSpPr>
        <p:spPr>
          <a:xfrm>
            <a:off x="429980" y="1029936"/>
            <a:ext cx="5893702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60012" latinLnBrk="1"/>
            <a:r>
              <a:rPr lang="en-US" altLang="ko-KR" sz="186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ETRI 6G </a:t>
            </a:r>
            <a:r>
              <a:rPr lang="ko-KR" altLang="en-US" sz="186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운영위원회</a:t>
            </a:r>
            <a:r>
              <a:rPr lang="en-US" altLang="ko-KR" sz="186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(5</a:t>
            </a:r>
            <a:r>
              <a:rPr lang="ko-KR" altLang="en-US" sz="186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차</a:t>
            </a:r>
            <a:r>
              <a:rPr lang="en-US" altLang="ko-KR" sz="186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22</a:t>
            </a:r>
            <a:r>
              <a:rPr lang="ko-KR" altLang="en-US" sz="186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년 </a:t>
            </a:r>
            <a:r>
              <a:rPr lang="en-US" altLang="ko-KR" sz="186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ko-KR" altLang="en-US" sz="186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차</a:t>
            </a:r>
            <a:r>
              <a:rPr lang="en-US" altLang="ko-KR" sz="186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lang="ko-KR" altLang="en-US" sz="186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3E70B4-1A48-4F85-8E9C-9D20FAD7FE08}"/>
              </a:ext>
            </a:extLst>
          </p:cNvPr>
          <p:cNvSpPr txBox="1"/>
          <p:nvPr/>
        </p:nvSpPr>
        <p:spPr>
          <a:xfrm>
            <a:off x="4513971" y="3666275"/>
            <a:ext cx="5776048" cy="147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defTabSz="914400">
              <a:defRPr b="1">
                <a:solidFill>
                  <a:srgbClr val="1F497D"/>
                </a:solidFill>
                <a:latin typeface="+mj-ea"/>
                <a:ea typeface="+mj-ea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defTabSz="945032" latinLnBrk="1"/>
            <a:r>
              <a:rPr lang="en-US" altLang="ko-KR" sz="2894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2022. 7. 14.</a:t>
            </a:r>
          </a:p>
          <a:p>
            <a:pPr defTabSz="945032" latinLnBrk="1"/>
            <a:endParaRPr lang="en-US" altLang="ko-KR" sz="2894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945032" latinLnBrk="1"/>
            <a:r>
              <a:rPr lang="ko-KR" altLang="en-US" sz="2894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네트워크연구본부</a:t>
            </a:r>
            <a:endParaRPr lang="en-US" altLang="ko-KR" sz="2894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55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4"/>
    </mc:Choice>
    <mc:Fallback xmlns="">
      <p:transition spd="slow" advTm="2324"/>
    </mc:Fallback>
  </mc:AlternateContent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8DE30-6782-49C0-976E-13A84E93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6G </a:t>
            </a:r>
            <a:r>
              <a:rPr lang="ko-KR" altLang="en-US" dirty="0"/>
              <a:t>원천기술 목록 개요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B5F59A-5899-4B4F-B110-011CCFEF4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908879"/>
              </p:ext>
            </p:extLst>
          </p:nvPr>
        </p:nvGraphicFramePr>
        <p:xfrm>
          <a:off x="497109" y="1150197"/>
          <a:ext cx="1187418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735">
                  <a:extLst>
                    <a:ext uri="{9D8B030D-6E8A-4147-A177-3AD203B41FA5}">
                      <a16:colId xmlns:a16="http://schemas.microsoft.com/office/drawing/2014/main" val="2124085269"/>
                    </a:ext>
                  </a:extLst>
                </a:gridCol>
                <a:gridCol w="1051334">
                  <a:extLst>
                    <a:ext uri="{9D8B030D-6E8A-4147-A177-3AD203B41FA5}">
                      <a16:colId xmlns:a16="http://schemas.microsoft.com/office/drawing/2014/main" val="3054382875"/>
                    </a:ext>
                  </a:extLst>
                </a:gridCol>
                <a:gridCol w="2091116">
                  <a:extLst>
                    <a:ext uri="{9D8B030D-6E8A-4147-A177-3AD203B41FA5}">
                      <a16:colId xmlns:a16="http://schemas.microsoft.com/office/drawing/2014/main" val="34739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원천기술명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제안자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특허 출원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08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400" b="1" i="0" u="none" strike="noStrike" kern="1200" cap="none" spc="-4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Gill Sans Light"/>
                        </a:rPr>
                        <a:t>종단간 초정밀 네트워크 기술 개발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8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0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563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77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4503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kern="1200" cap="none" spc="-4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Gill Sans Light"/>
                        </a:rPr>
                        <a:t>Tbps</a:t>
                      </a:r>
                      <a:r>
                        <a:rPr kumimoji="1" lang="ko-KR" altLang="en-US" sz="1400" b="1" i="0" u="none" strike="noStrike" kern="1200" cap="none" spc="-4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  <a:sym typeface="Gill Sans Light"/>
                        </a:rPr>
                        <a:t>급 광통신 인프라 기술 개발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3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81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67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13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400" b="1" i="0" u="none" strike="noStrike" kern="1200" cap="none" spc="-4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Gill Sans"/>
                        </a:rPr>
                        <a:t>지능형 </a:t>
                      </a:r>
                      <a:r>
                        <a:rPr kumimoji="1" lang="en-US" altLang="ko-KR" sz="1400" b="1" i="0" u="none" strike="noStrike" kern="1200" cap="none" spc="-4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Gill Sans"/>
                        </a:rPr>
                        <a:t>6G </a:t>
                      </a:r>
                      <a:r>
                        <a:rPr kumimoji="1" lang="ko-KR" altLang="en-US" sz="1400" b="1" i="0" u="none" strike="noStrike" kern="1200" cap="none" spc="-4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Gill Sans"/>
                        </a:rPr>
                        <a:t>모바일 코어 네트워크 기술 개발 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28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Cloud-Native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6G </a:t>
                      </a:r>
                      <a:r>
                        <a:rPr lang="ko-KR" altLang="en-US" sz="1400" dirty="0"/>
                        <a:t>모바일 코어 네트워크 기술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타이광퉁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월 예정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29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881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06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33BB0-D840-47D5-AB06-3BC62861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Cloud-Native</a:t>
            </a:r>
            <a:r>
              <a:rPr lang="ko-KR" altLang="en-US" dirty="0"/>
              <a:t> </a:t>
            </a:r>
            <a:r>
              <a:rPr lang="en-US" altLang="ko-KR" dirty="0"/>
              <a:t>6G </a:t>
            </a:r>
            <a:r>
              <a:rPr lang="ko-KR" altLang="en-US" dirty="0"/>
              <a:t>모바일 코어 네트워크 기술</a:t>
            </a:r>
            <a:r>
              <a:rPr lang="en-US" altLang="ko-KR" dirty="0"/>
              <a:t>(1/4)</a:t>
            </a:r>
            <a:endParaRPr lang="en-US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288CD10-9D75-4318-A2A2-2FBBCE66CCF8}"/>
              </a:ext>
            </a:extLst>
          </p:cNvPr>
          <p:cNvSpPr/>
          <p:nvPr/>
        </p:nvSpPr>
        <p:spPr>
          <a:xfrm>
            <a:off x="5486400" y="1292769"/>
            <a:ext cx="6437014" cy="4009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+mn-ea"/>
              </a:rPr>
              <a:t>Our solution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Clear separation between data plane and control plane in signaling network</a:t>
            </a:r>
          </a:p>
          <a:p>
            <a:pPr marL="1657350" lvl="3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Data plane: service – service interactions</a:t>
            </a:r>
          </a:p>
          <a:p>
            <a:pPr marL="1657350" lvl="3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Control plane: configuring routes among services</a:t>
            </a:r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Service discovery/routing is implemented in a </a:t>
            </a:r>
            <a:r>
              <a:rPr lang="en-US" altLang="ko-KR" sz="1600" dirty="0" err="1">
                <a:latin typeface="+mn-ea"/>
              </a:rPr>
              <a:t>blackbox</a:t>
            </a:r>
            <a:r>
              <a:rPr lang="en-US" altLang="ko-KR" sz="1600" dirty="0">
                <a:latin typeface="+mn-ea"/>
              </a:rPr>
              <a:t> (integration fabric/service mesh) with  simple APIs toward the network functions.</a:t>
            </a:r>
          </a:p>
          <a:p>
            <a:pPr marL="1657350" lvl="3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Simplify signaling procedures within network functions</a:t>
            </a:r>
          </a:p>
          <a:p>
            <a:pPr marL="1657350" lvl="3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Enable different kinds of service discovery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0249D5-3FE3-43B2-81C2-CF85447BC2EA}"/>
              </a:ext>
            </a:extLst>
          </p:cNvPr>
          <p:cNvSpPr/>
          <p:nvPr/>
        </p:nvSpPr>
        <p:spPr>
          <a:xfrm>
            <a:off x="202140" y="1292769"/>
            <a:ext cx="5130351" cy="5347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+mn-ea"/>
              </a:rPr>
              <a:t>Cloud-native 5G issues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Current architecture includes both mobile application network functions and service discovery/routing functions in the signaling network</a:t>
            </a:r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Complex signaling procedures within network functions due to the mixing of service discovery/service selection</a:t>
            </a:r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Centralized service discovery (bottleneck at NRF), high latency</a:t>
            </a:r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Prevent innovative approaches for service discovery</a:t>
            </a:r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4F9622-581C-48AD-A884-499A041FE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11" y="5845789"/>
            <a:ext cx="4659789" cy="130554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AA4923F-91FB-4379-A411-4A73E9811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209" y="5211917"/>
            <a:ext cx="3095704" cy="20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0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C4A90-B5EB-4549-B938-6E489D68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Cloud-Native</a:t>
            </a:r>
            <a:r>
              <a:rPr lang="ko-KR" altLang="en-US" dirty="0"/>
              <a:t> </a:t>
            </a:r>
            <a:r>
              <a:rPr lang="en-US" altLang="ko-KR" dirty="0"/>
              <a:t>6G </a:t>
            </a:r>
            <a:r>
              <a:rPr lang="ko-KR" altLang="en-US" dirty="0"/>
              <a:t>모바일 코어 네트워크 기술</a:t>
            </a:r>
            <a:r>
              <a:rPr lang="en-US" altLang="ko-KR" dirty="0"/>
              <a:t>(2/4)</a:t>
            </a:r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33713F-CF15-43CA-A8EE-833C22E02D5E}"/>
              </a:ext>
            </a:extLst>
          </p:cNvPr>
          <p:cNvSpPr/>
          <p:nvPr/>
        </p:nvSpPr>
        <p:spPr>
          <a:xfrm>
            <a:off x="1263722" y="977557"/>
            <a:ext cx="6437014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+mn-ea"/>
              </a:rPr>
              <a:t>Current service mesh solution</a:t>
            </a:r>
            <a:endParaRPr lang="en-US" altLang="ko-KR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Sidecar proxy is an independent application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051E02-D996-4253-BF63-6E35F58C57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9"/>
          <a:stretch/>
        </p:blipFill>
        <p:spPr>
          <a:xfrm>
            <a:off x="3487942" y="1767725"/>
            <a:ext cx="4762910" cy="195213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94BCC4A-0A70-4D15-89D7-ADD1B5C9A834}"/>
              </a:ext>
            </a:extLst>
          </p:cNvPr>
          <p:cNvSpPr/>
          <p:nvPr/>
        </p:nvSpPr>
        <p:spPr>
          <a:xfrm>
            <a:off x="1263722" y="3647941"/>
            <a:ext cx="64370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Incur latency due to more processing hops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217E05-B4CD-444C-8B5E-880098A73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184" y="4130758"/>
            <a:ext cx="5238028" cy="177206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EC946B-F18E-47B3-BE02-B57DE2042CD3}"/>
              </a:ext>
            </a:extLst>
          </p:cNvPr>
          <p:cNvSpPr/>
          <p:nvPr/>
        </p:nvSpPr>
        <p:spPr>
          <a:xfrm>
            <a:off x="1263722" y="5830361"/>
            <a:ext cx="9566952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In current service mesh: service routing by names:</a:t>
            </a:r>
          </a:p>
          <a:p>
            <a:pPr marL="1657350" lvl="3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find an  instance of a service named http://example.com/web/backend</a:t>
            </a:r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In 5G:</a:t>
            </a:r>
          </a:p>
          <a:p>
            <a:pPr marL="1657350" lvl="3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find and AMF that can serve slices A,B and C (difficult to realize with current service mesh)</a:t>
            </a:r>
          </a:p>
          <a:p>
            <a:pPr marL="1657350" lvl="3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767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3F182-222A-4CEC-83FE-FA755B93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Cloud-Native</a:t>
            </a:r>
            <a:r>
              <a:rPr lang="ko-KR" altLang="en-US" dirty="0"/>
              <a:t> </a:t>
            </a:r>
            <a:r>
              <a:rPr lang="en-US" altLang="ko-KR" dirty="0"/>
              <a:t>6G </a:t>
            </a:r>
            <a:r>
              <a:rPr lang="ko-KR" altLang="en-US" dirty="0"/>
              <a:t>모바일 코어 네트워크 기술</a:t>
            </a:r>
            <a:r>
              <a:rPr lang="en-US" altLang="ko-KR" dirty="0"/>
              <a:t>(3/4)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62C20-F1B3-4753-924A-60CDEC27A9A6}"/>
              </a:ext>
            </a:extLst>
          </p:cNvPr>
          <p:cNvSpPr txBox="1"/>
          <p:nvPr/>
        </p:nvSpPr>
        <p:spPr>
          <a:xfrm>
            <a:off x="316940" y="962956"/>
            <a:ext cx="11771504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Invention description :</a:t>
            </a:r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The invention creates a service mesh of mobile core network functions. The mesh allows a network function can request a service from another network function by its name  and description without knowing its location. The two network functions can be either in the same domain or in a different domain.</a:t>
            </a:r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The service mesh consists of a service controller and service agents. A service agent lives within a network function. Through the controller, agents learn each other locations which help them to direct service requests/responses to appropriate destinations.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D9574EF-614B-48F2-B642-65F112FC7E37}"/>
              </a:ext>
            </a:extLst>
          </p:cNvPr>
          <p:cNvCxnSpPr/>
          <p:nvPr/>
        </p:nvCxnSpPr>
        <p:spPr>
          <a:xfrm flipH="1">
            <a:off x="3251637" y="5578737"/>
            <a:ext cx="5887" cy="364529"/>
          </a:xfrm>
          <a:prstGeom prst="line">
            <a:avLst/>
          </a:prstGeom>
          <a:ln w="19050">
            <a:solidFill>
              <a:srgbClr val="164B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00C082B2-8F2E-4CE5-BA97-54EB9EE4F809}"/>
              </a:ext>
            </a:extLst>
          </p:cNvPr>
          <p:cNvGrpSpPr/>
          <p:nvPr/>
        </p:nvGrpSpPr>
        <p:grpSpPr>
          <a:xfrm>
            <a:off x="1135958" y="4229894"/>
            <a:ext cx="9890792" cy="3519841"/>
            <a:chOff x="598395" y="2506384"/>
            <a:chExt cx="9890792" cy="351984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D06A42-14A3-4BE8-96B3-44DEE1714BEA}"/>
                </a:ext>
              </a:extLst>
            </p:cNvPr>
            <p:cNvSpPr txBox="1"/>
            <p:nvPr/>
          </p:nvSpPr>
          <p:spPr>
            <a:xfrm>
              <a:off x="3973685" y="4462683"/>
              <a:ext cx="1133040" cy="13408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CB8A70D-D13F-422E-A8C9-0FBEEE05F8BC}"/>
                </a:ext>
              </a:extLst>
            </p:cNvPr>
            <p:cNvSpPr/>
            <p:nvPr/>
          </p:nvSpPr>
          <p:spPr>
            <a:xfrm>
              <a:off x="1371753" y="3039744"/>
              <a:ext cx="3825535" cy="65434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D0CAA2B-ED3B-4D6F-AA37-E46CFE61CECF}"/>
                </a:ext>
              </a:extLst>
            </p:cNvPr>
            <p:cNvSpPr/>
            <p:nvPr/>
          </p:nvSpPr>
          <p:spPr>
            <a:xfrm>
              <a:off x="1371753" y="4098154"/>
              <a:ext cx="3825535" cy="192807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BD0695-4828-4DE0-8C3E-43F4D3E5A411}"/>
                </a:ext>
              </a:extLst>
            </p:cNvPr>
            <p:cNvSpPr txBox="1"/>
            <p:nvPr/>
          </p:nvSpPr>
          <p:spPr>
            <a:xfrm>
              <a:off x="1434671" y="4165266"/>
              <a:ext cx="2248249" cy="13408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BAA6E7-2F5F-4129-BC5C-F7C1791D53D7}"/>
                </a:ext>
              </a:extLst>
            </p:cNvPr>
            <p:cNvSpPr txBox="1"/>
            <p:nvPr/>
          </p:nvSpPr>
          <p:spPr>
            <a:xfrm>
              <a:off x="1522052" y="4310586"/>
              <a:ext cx="2248249" cy="13408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EAF21B-EDCF-4056-9C28-336523FFF9DB}"/>
                </a:ext>
              </a:extLst>
            </p:cNvPr>
            <p:cNvSpPr txBox="1"/>
            <p:nvPr/>
          </p:nvSpPr>
          <p:spPr>
            <a:xfrm>
              <a:off x="4289846" y="4115133"/>
              <a:ext cx="7736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Cluster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0E0623-06C3-4824-965F-53907D617B67}"/>
                </a:ext>
              </a:extLst>
            </p:cNvPr>
            <p:cNvSpPr txBox="1"/>
            <p:nvPr/>
          </p:nvSpPr>
          <p:spPr>
            <a:xfrm>
              <a:off x="1381539" y="4120618"/>
              <a:ext cx="550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644642-4376-4914-92D8-F1A89F086DD2}"/>
                </a:ext>
              </a:extLst>
            </p:cNvPr>
            <p:cNvSpPr txBox="1"/>
            <p:nvPr/>
          </p:nvSpPr>
          <p:spPr>
            <a:xfrm>
              <a:off x="1457739" y="4254696"/>
              <a:ext cx="550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0FC7A9A-FFC0-48C9-B66C-F625C558752F}"/>
                </a:ext>
              </a:extLst>
            </p:cNvPr>
            <p:cNvGrpSpPr/>
            <p:nvPr/>
          </p:nvGrpSpPr>
          <p:grpSpPr>
            <a:xfrm>
              <a:off x="1522052" y="4411487"/>
              <a:ext cx="2319908" cy="1403475"/>
              <a:chOff x="6098271" y="3271202"/>
              <a:chExt cx="2319908" cy="1403475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74828EF-CE59-4375-B683-84B18D965584}"/>
                  </a:ext>
                </a:extLst>
              </p:cNvPr>
              <p:cNvSpPr txBox="1"/>
              <p:nvPr/>
            </p:nvSpPr>
            <p:spPr>
              <a:xfrm>
                <a:off x="6169930" y="3333835"/>
                <a:ext cx="2248249" cy="134084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3FD880E8-64E4-4F59-9F28-F5E8FA4FCEAD}"/>
                  </a:ext>
                </a:extLst>
              </p:cNvPr>
              <p:cNvSpPr/>
              <p:nvPr/>
            </p:nvSpPr>
            <p:spPr>
              <a:xfrm>
                <a:off x="6246128" y="3495833"/>
                <a:ext cx="1050021" cy="11147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5CB85FD3-E4A8-4FB8-A4D9-E5F520C3B4B4}"/>
                  </a:ext>
                </a:extLst>
              </p:cNvPr>
              <p:cNvSpPr/>
              <p:nvPr/>
            </p:nvSpPr>
            <p:spPr>
              <a:xfrm>
                <a:off x="7326213" y="3495832"/>
                <a:ext cx="1050021" cy="11147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0F983D96-76A6-4038-80EC-72B9C3C43FC7}"/>
                  </a:ext>
                </a:extLst>
              </p:cNvPr>
              <p:cNvSpPr/>
              <p:nvPr/>
            </p:nvSpPr>
            <p:spPr>
              <a:xfrm>
                <a:off x="6349591" y="3684714"/>
                <a:ext cx="868262" cy="75373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C08A1D2-6918-4754-9C8E-8A76C2459534}"/>
                  </a:ext>
                </a:extLst>
              </p:cNvPr>
              <p:cNvSpPr/>
              <p:nvPr/>
            </p:nvSpPr>
            <p:spPr>
              <a:xfrm>
                <a:off x="7399612" y="3684714"/>
                <a:ext cx="868262" cy="75373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E5BD6E2-B042-43AA-8D11-45D9C69C843F}"/>
                  </a:ext>
                </a:extLst>
              </p:cNvPr>
              <p:cNvSpPr txBox="1"/>
              <p:nvPr/>
            </p:nvSpPr>
            <p:spPr>
              <a:xfrm>
                <a:off x="6425092" y="3663815"/>
                <a:ext cx="704673" cy="335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AMF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D1BF9C0-394C-44D7-A091-9A589ABFF3D1}"/>
                  </a:ext>
                </a:extLst>
              </p:cNvPr>
              <p:cNvSpPr txBox="1"/>
              <p:nvPr/>
            </p:nvSpPr>
            <p:spPr>
              <a:xfrm>
                <a:off x="6376770" y="3947114"/>
                <a:ext cx="813732" cy="430887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Service agent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1848894-6E1E-4D20-96B3-631F8C4706BF}"/>
                  </a:ext>
                </a:extLst>
              </p:cNvPr>
              <p:cNvSpPr txBox="1"/>
              <p:nvPr/>
            </p:nvSpPr>
            <p:spPr>
              <a:xfrm>
                <a:off x="7420990" y="3941812"/>
                <a:ext cx="813732" cy="430887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Service Agent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CCE1266-9CD7-43AB-8372-9275F8D30DBD}"/>
                  </a:ext>
                </a:extLst>
              </p:cNvPr>
              <p:cNvSpPr txBox="1"/>
              <p:nvPr/>
            </p:nvSpPr>
            <p:spPr>
              <a:xfrm>
                <a:off x="7464981" y="3657063"/>
                <a:ext cx="7046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SMF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981B65E-CCFD-47F3-94C5-B3EED4DCE545}"/>
                  </a:ext>
                </a:extLst>
              </p:cNvPr>
              <p:cNvSpPr txBox="1"/>
              <p:nvPr/>
            </p:nvSpPr>
            <p:spPr>
              <a:xfrm>
                <a:off x="6098271" y="3271202"/>
                <a:ext cx="5508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node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20B7C89-9B5C-4593-8F88-E740C7955980}"/>
                  </a:ext>
                </a:extLst>
              </p:cNvPr>
              <p:cNvSpPr txBox="1"/>
              <p:nvPr/>
            </p:nvSpPr>
            <p:spPr>
              <a:xfrm>
                <a:off x="6209251" y="3456945"/>
                <a:ext cx="5508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pod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EE887F0-D6C8-4525-9672-3B45C4BD7605}"/>
                  </a:ext>
                </a:extLst>
              </p:cNvPr>
              <p:cNvSpPr txBox="1"/>
              <p:nvPr/>
            </p:nvSpPr>
            <p:spPr>
              <a:xfrm>
                <a:off x="7324992" y="3456945"/>
                <a:ext cx="5508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pod</a:t>
                </a:r>
              </a:p>
            </p:txBody>
          </p:sp>
        </p:grp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F6F94343-5B7D-4F8B-8522-6A75F100B19E}"/>
                </a:ext>
              </a:extLst>
            </p:cNvPr>
            <p:cNvCxnSpPr>
              <a:cxnSpLocks/>
              <a:endCxn id="72" idx="3"/>
            </p:cNvCxnSpPr>
            <p:nvPr/>
          </p:nvCxnSpPr>
          <p:spPr>
            <a:xfrm rot="5400000">
              <a:off x="2965550" y="4358418"/>
              <a:ext cx="1632076" cy="246170"/>
            </a:xfrm>
            <a:prstGeom prst="bentConnector2">
              <a:avLst/>
            </a:prstGeom>
            <a:ln w="28575">
              <a:solidFill>
                <a:srgbClr val="FF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2D46D61-3C5D-41D8-8CFB-2A1875ECF5EA}"/>
                </a:ext>
              </a:extLst>
            </p:cNvPr>
            <p:cNvSpPr txBox="1"/>
            <p:nvPr/>
          </p:nvSpPr>
          <p:spPr>
            <a:xfrm>
              <a:off x="598395" y="3104315"/>
              <a:ext cx="7263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Control plane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D3D797-78CC-4CC5-8175-1B5C1E111BD5}"/>
                </a:ext>
              </a:extLst>
            </p:cNvPr>
            <p:cNvSpPr txBox="1"/>
            <p:nvPr/>
          </p:nvSpPr>
          <p:spPr>
            <a:xfrm>
              <a:off x="659565" y="4790377"/>
              <a:ext cx="641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Data plane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A86DB7-7FD9-4FDC-B55C-E43F62CCB893}"/>
                </a:ext>
              </a:extLst>
            </p:cNvPr>
            <p:cNvSpPr txBox="1"/>
            <p:nvPr/>
          </p:nvSpPr>
          <p:spPr>
            <a:xfrm>
              <a:off x="1848603" y="2506384"/>
              <a:ext cx="2430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Domain 1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39C82F-F5D3-4A72-A40F-CE8127730740}"/>
                </a:ext>
              </a:extLst>
            </p:cNvPr>
            <p:cNvSpPr/>
            <p:nvPr/>
          </p:nvSpPr>
          <p:spPr>
            <a:xfrm>
              <a:off x="4013469" y="4621264"/>
              <a:ext cx="1050021" cy="1114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76B7D7B-CEFA-4E67-AE01-9DA0128DE2B7}"/>
                </a:ext>
              </a:extLst>
            </p:cNvPr>
            <p:cNvSpPr/>
            <p:nvPr/>
          </p:nvSpPr>
          <p:spPr>
            <a:xfrm>
              <a:off x="4111308" y="4807235"/>
              <a:ext cx="868262" cy="7715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2A297A-A680-434C-AFC8-593440B596B4}"/>
                </a:ext>
              </a:extLst>
            </p:cNvPr>
            <p:cNvSpPr txBox="1"/>
            <p:nvPr/>
          </p:nvSpPr>
          <p:spPr>
            <a:xfrm>
              <a:off x="4095562" y="4807235"/>
              <a:ext cx="9530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Gateway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602816-8EA1-45E0-8C56-21B58D8C3C92}"/>
                </a:ext>
              </a:extLst>
            </p:cNvPr>
            <p:cNvSpPr txBox="1"/>
            <p:nvPr/>
          </p:nvSpPr>
          <p:spPr>
            <a:xfrm>
              <a:off x="4138573" y="5089653"/>
              <a:ext cx="813732" cy="430887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Service Agent</a:t>
              </a: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0A649C4D-44D7-4762-A2B7-02CF7DD42942}"/>
                </a:ext>
              </a:extLst>
            </p:cNvPr>
            <p:cNvCxnSpPr>
              <a:cxnSpLocks/>
              <a:stCxn id="68" idx="2"/>
              <a:endCxn id="21" idx="2"/>
            </p:cNvCxnSpPr>
            <p:nvPr/>
          </p:nvCxnSpPr>
          <p:spPr>
            <a:xfrm rot="16200000" flipH="1">
              <a:off x="3376471" y="4409769"/>
              <a:ext cx="12700" cy="2337936"/>
            </a:xfrm>
            <a:prstGeom prst="bentConnector3">
              <a:avLst>
                <a:gd name="adj1" fmla="val 2911764"/>
              </a:avLst>
            </a:prstGeom>
            <a:ln w="38100">
              <a:solidFill>
                <a:schemeClr val="accent5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FD83ED8-4B42-4657-ACA2-CF8457EA7E0B}"/>
                </a:ext>
              </a:extLst>
            </p:cNvPr>
            <p:cNvCxnSpPr>
              <a:stCxn id="69" idx="2"/>
            </p:cNvCxnSpPr>
            <p:nvPr/>
          </p:nvCxnSpPr>
          <p:spPr>
            <a:xfrm flipH="1">
              <a:off x="3251637" y="5578737"/>
              <a:ext cx="5887" cy="364529"/>
            </a:xfrm>
            <a:prstGeom prst="line">
              <a:avLst/>
            </a:prstGeom>
            <a:ln w="38100">
              <a:solidFill>
                <a:srgbClr val="164B8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84D4B0C-DB63-4D7D-81B2-48E36AC58637}"/>
                </a:ext>
              </a:extLst>
            </p:cNvPr>
            <p:cNvSpPr txBox="1"/>
            <p:nvPr/>
          </p:nvSpPr>
          <p:spPr>
            <a:xfrm>
              <a:off x="3932401" y="4408820"/>
              <a:ext cx="550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C6E157-CCCC-45B9-9C42-F5B196EB1F01}"/>
                </a:ext>
              </a:extLst>
            </p:cNvPr>
            <p:cNvSpPr txBox="1"/>
            <p:nvPr/>
          </p:nvSpPr>
          <p:spPr>
            <a:xfrm>
              <a:off x="3958591" y="4577360"/>
              <a:ext cx="550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pod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C2C5CB9-8374-414B-BF1E-7E29115B6E1E}"/>
                </a:ext>
              </a:extLst>
            </p:cNvPr>
            <p:cNvSpPr txBox="1"/>
            <p:nvPr/>
          </p:nvSpPr>
          <p:spPr>
            <a:xfrm>
              <a:off x="2451906" y="3207150"/>
              <a:ext cx="18618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Service Controller</a:t>
              </a:r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B0AFC16D-F534-41B8-AC43-FECCBF127E5B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rot="16200000" flipH="1">
              <a:off x="3819311" y="4172102"/>
              <a:ext cx="1611009" cy="654980"/>
            </a:xfrm>
            <a:prstGeom prst="bentConnector4">
              <a:avLst>
                <a:gd name="adj1" fmla="val 43313"/>
                <a:gd name="adj2" fmla="val 134902"/>
              </a:avLst>
            </a:prstGeom>
            <a:ln w="28575">
              <a:solidFill>
                <a:srgbClr val="FF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BE57B0-89AC-496C-A8B7-F9ED8E9293C7}"/>
                </a:ext>
              </a:extLst>
            </p:cNvPr>
            <p:cNvSpPr txBox="1"/>
            <p:nvPr/>
          </p:nvSpPr>
          <p:spPr>
            <a:xfrm>
              <a:off x="6739324" y="4462683"/>
              <a:ext cx="1133040" cy="13408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6AFA9A9-BB22-412F-8B94-73AF056C673B}"/>
                </a:ext>
              </a:extLst>
            </p:cNvPr>
            <p:cNvSpPr/>
            <p:nvPr/>
          </p:nvSpPr>
          <p:spPr>
            <a:xfrm>
              <a:off x="6663652" y="3054286"/>
              <a:ext cx="3825535" cy="65434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86F5282-15B5-43A1-BDBB-3F45EBE96B7F}"/>
                </a:ext>
              </a:extLst>
            </p:cNvPr>
            <p:cNvSpPr/>
            <p:nvPr/>
          </p:nvSpPr>
          <p:spPr>
            <a:xfrm>
              <a:off x="6663652" y="4082872"/>
              <a:ext cx="3825535" cy="192807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44988A-D04B-47C3-9006-7F082AFDE8EB}"/>
                </a:ext>
              </a:extLst>
            </p:cNvPr>
            <p:cNvSpPr txBox="1"/>
            <p:nvPr/>
          </p:nvSpPr>
          <p:spPr>
            <a:xfrm>
              <a:off x="7985854" y="4165266"/>
              <a:ext cx="2248249" cy="13408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3FAEE3-8929-4DEC-92BF-B169DB234375}"/>
                </a:ext>
              </a:extLst>
            </p:cNvPr>
            <p:cNvSpPr txBox="1"/>
            <p:nvPr/>
          </p:nvSpPr>
          <p:spPr>
            <a:xfrm>
              <a:off x="8073235" y="4310586"/>
              <a:ext cx="2248249" cy="13408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1DC0715-9842-42E1-B6BF-F5CE85D6A17D}"/>
                </a:ext>
              </a:extLst>
            </p:cNvPr>
            <p:cNvSpPr txBox="1"/>
            <p:nvPr/>
          </p:nvSpPr>
          <p:spPr>
            <a:xfrm>
              <a:off x="6920081" y="4128345"/>
              <a:ext cx="7736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Cluster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829466-0A4D-4FBC-B4AB-F58A657349B8}"/>
                </a:ext>
              </a:extLst>
            </p:cNvPr>
            <p:cNvSpPr txBox="1"/>
            <p:nvPr/>
          </p:nvSpPr>
          <p:spPr>
            <a:xfrm>
              <a:off x="7932722" y="4120618"/>
              <a:ext cx="550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E34F1CF-36DA-49F3-911B-A296D636BDC2}"/>
                </a:ext>
              </a:extLst>
            </p:cNvPr>
            <p:cNvSpPr txBox="1"/>
            <p:nvPr/>
          </p:nvSpPr>
          <p:spPr>
            <a:xfrm>
              <a:off x="8008922" y="4254696"/>
              <a:ext cx="550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F95EA54-39BC-4EF6-9579-6E7C15631C58}"/>
                </a:ext>
              </a:extLst>
            </p:cNvPr>
            <p:cNvSpPr txBox="1"/>
            <p:nvPr/>
          </p:nvSpPr>
          <p:spPr>
            <a:xfrm>
              <a:off x="8144894" y="4474120"/>
              <a:ext cx="2248249" cy="13408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0A61B4E-3506-4287-BF9A-9C9822A5D000}"/>
                </a:ext>
              </a:extLst>
            </p:cNvPr>
            <p:cNvSpPr/>
            <p:nvPr/>
          </p:nvSpPr>
          <p:spPr>
            <a:xfrm>
              <a:off x="8221092" y="4636118"/>
              <a:ext cx="1050021" cy="1114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B319B6E-D2BC-498B-9E11-DBD561C877D5}"/>
                </a:ext>
              </a:extLst>
            </p:cNvPr>
            <p:cNvSpPr/>
            <p:nvPr/>
          </p:nvSpPr>
          <p:spPr>
            <a:xfrm>
              <a:off x="9301177" y="4636117"/>
              <a:ext cx="1050021" cy="1114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F69A069-9400-413F-9419-D082E9EE2866}"/>
                </a:ext>
              </a:extLst>
            </p:cNvPr>
            <p:cNvSpPr/>
            <p:nvPr/>
          </p:nvSpPr>
          <p:spPr>
            <a:xfrm>
              <a:off x="8324555" y="4824999"/>
              <a:ext cx="868262" cy="7537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1158D24-44AF-4228-8B23-E90200D74EB8}"/>
                </a:ext>
              </a:extLst>
            </p:cNvPr>
            <p:cNvSpPr/>
            <p:nvPr/>
          </p:nvSpPr>
          <p:spPr>
            <a:xfrm>
              <a:off x="9374576" y="4824999"/>
              <a:ext cx="868262" cy="7537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993583-D4DE-4C43-92CF-58AA60865A53}"/>
                </a:ext>
              </a:extLst>
            </p:cNvPr>
            <p:cNvSpPr txBox="1"/>
            <p:nvPr/>
          </p:nvSpPr>
          <p:spPr>
            <a:xfrm>
              <a:off x="8400056" y="4804100"/>
              <a:ext cx="7046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UDM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DB41889-8649-4A7F-B727-A83F8530B01C}"/>
                </a:ext>
              </a:extLst>
            </p:cNvPr>
            <p:cNvSpPr txBox="1"/>
            <p:nvPr/>
          </p:nvSpPr>
          <p:spPr>
            <a:xfrm>
              <a:off x="8351734" y="5087399"/>
              <a:ext cx="813732" cy="430887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Service agent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656C093-9E03-4237-BB41-66EE9AA5CA29}"/>
                </a:ext>
              </a:extLst>
            </p:cNvPr>
            <p:cNvSpPr txBox="1"/>
            <p:nvPr/>
          </p:nvSpPr>
          <p:spPr>
            <a:xfrm>
              <a:off x="9395954" y="5082097"/>
              <a:ext cx="813732" cy="430887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Service Agent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A22A550-56A2-4F12-A0FE-03A5BC214036}"/>
                </a:ext>
              </a:extLst>
            </p:cNvPr>
            <p:cNvSpPr txBox="1"/>
            <p:nvPr/>
          </p:nvSpPr>
          <p:spPr>
            <a:xfrm>
              <a:off x="9439945" y="4797348"/>
              <a:ext cx="7046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UDR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77F7594-47AD-4D12-A788-45A258BFA799}"/>
                </a:ext>
              </a:extLst>
            </p:cNvPr>
            <p:cNvSpPr txBox="1"/>
            <p:nvPr/>
          </p:nvSpPr>
          <p:spPr>
            <a:xfrm>
              <a:off x="8073235" y="4411487"/>
              <a:ext cx="550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B53977-D2FB-42F7-B3A2-2C444AE3234C}"/>
                </a:ext>
              </a:extLst>
            </p:cNvPr>
            <p:cNvSpPr txBox="1"/>
            <p:nvPr/>
          </p:nvSpPr>
          <p:spPr>
            <a:xfrm>
              <a:off x="8184215" y="4597230"/>
              <a:ext cx="550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pod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04816BB-2838-4671-9D3D-DB56F82AB3F2}"/>
                </a:ext>
              </a:extLst>
            </p:cNvPr>
            <p:cNvSpPr txBox="1"/>
            <p:nvPr/>
          </p:nvSpPr>
          <p:spPr>
            <a:xfrm>
              <a:off x="9299956" y="4597230"/>
              <a:ext cx="550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pod</a:t>
              </a:r>
            </a:p>
          </p:txBody>
        </p: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525A1610-2519-4060-9A5B-621B344CA1E0}"/>
                </a:ext>
              </a:extLst>
            </p:cNvPr>
            <p:cNvCxnSpPr>
              <a:cxnSpLocks/>
              <a:stCxn id="31" idx="2"/>
              <a:endCxn id="44" idx="1"/>
            </p:cNvCxnSpPr>
            <p:nvPr/>
          </p:nvCxnSpPr>
          <p:spPr>
            <a:xfrm rot="5400000">
              <a:off x="7666970" y="4393392"/>
              <a:ext cx="1594215" cy="224686"/>
            </a:xfrm>
            <a:prstGeom prst="bentConnector4">
              <a:avLst>
                <a:gd name="adj1" fmla="val 43243"/>
                <a:gd name="adj2" fmla="val 201742"/>
              </a:avLst>
            </a:prstGeom>
            <a:ln w="28575">
              <a:solidFill>
                <a:srgbClr val="FF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983E6FB4-F762-47DD-AF31-C768D9AE89D6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rot="16200000" flipH="1">
              <a:off x="9105282" y="4193136"/>
              <a:ext cx="1620615" cy="588194"/>
            </a:xfrm>
            <a:prstGeom prst="bentConnector4">
              <a:avLst>
                <a:gd name="adj1" fmla="val 12652"/>
                <a:gd name="adj2" fmla="val 138865"/>
              </a:avLst>
            </a:prstGeom>
            <a:ln w="28575">
              <a:solidFill>
                <a:srgbClr val="FF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8664489-95E9-49A7-B4A9-C0C55748EBCF}"/>
                </a:ext>
              </a:extLst>
            </p:cNvPr>
            <p:cNvSpPr txBox="1"/>
            <p:nvPr/>
          </p:nvSpPr>
          <p:spPr>
            <a:xfrm>
              <a:off x="7268417" y="2518696"/>
              <a:ext cx="2430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Domain 2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7BD1FD7-CF7D-4BDA-9B58-5ECB5334BAE0}"/>
                </a:ext>
              </a:extLst>
            </p:cNvPr>
            <p:cNvSpPr/>
            <p:nvPr/>
          </p:nvSpPr>
          <p:spPr>
            <a:xfrm>
              <a:off x="6779108" y="4621264"/>
              <a:ext cx="1050021" cy="1114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AEBA1DE-2886-4BDA-9D6F-F24A799C1F30}"/>
                </a:ext>
              </a:extLst>
            </p:cNvPr>
            <p:cNvSpPr/>
            <p:nvPr/>
          </p:nvSpPr>
          <p:spPr>
            <a:xfrm>
              <a:off x="6876947" y="4807235"/>
              <a:ext cx="868262" cy="7715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854579A-35BD-4660-9323-DC4045E48AF5}"/>
                </a:ext>
              </a:extLst>
            </p:cNvPr>
            <p:cNvSpPr txBox="1"/>
            <p:nvPr/>
          </p:nvSpPr>
          <p:spPr>
            <a:xfrm>
              <a:off x="6861201" y="4807235"/>
              <a:ext cx="9530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Gateway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4444C2A-A772-43DD-92C7-3F3A03EF186C}"/>
                </a:ext>
              </a:extLst>
            </p:cNvPr>
            <p:cNvSpPr txBox="1"/>
            <p:nvPr/>
          </p:nvSpPr>
          <p:spPr>
            <a:xfrm>
              <a:off x="6904212" y="5089653"/>
              <a:ext cx="813732" cy="430887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Service Agent</a:t>
              </a: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7C68B188-1791-4FB6-89B8-8CD9D5A19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2713" y="5573321"/>
              <a:ext cx="5887" cy="364529"/>
            </a:xfrm>
            <a:prstGeom prst="line">
              <a:avLst/>
            </a:prstGeom>
            <a:ln w="38100">
              <a:solidFill>
                <a:srgbClr val="164B8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872F625-9F41-4C85-881F-18CE6CE5363D}"/>
                </a:ext>
              </a:extLst>
            </p:cNvPr>
            <p:cNvSpPr txBox="1"/>
            <p:nvPr/>
          </p:nvSpPr>
          <p:spPr>
            <a:xfrm>
              <a:off x="6698040" y="4408820"/>
              <a:ext cx="550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8C9C1A4-8551-417A-8C78-60AC0BDD7B34}"/>
                </a:ext>
              </a:extLst>
            </p:cNvPr>
            <p:cNvSpPr txBox="1"/>
            <p:nvPr/>
          </p:nvSpPr>
          <p:spPr>
            <a:xfrm>
              <a:off x="6724230" y="4577360"/>
              <a:ext cx="5508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pod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2DB6E8C-EC26-4447-985E-EE121100A7C8}"/>
                </a:ext>
              </a:extLst>
            </p:cNvPr>
            <p:cNvSpPr txBox="1"/>
            <p:nvPr/>
          </p:nvSpPr>
          <p:spPr>
            <a:xfrm>
              <a:off x="7693198" y="3165982"/>
              <a:ext cx="18618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Service Controller</a:t>
              </a:r>
            </a:p>
          </p:txBody>
        </p: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E80D10C2-E156-49B9-8C96-B298649E66AA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 rot="5400000">
              <a:off x="6478552" y="4119747"/>
              <a:ext cx="1611010" cy="759690"/>
            </a:xfrm>
            <a:prstGeom prst="bentConnector4">
              <a:avLst>
                <a:gd name="adj1" fmla="val 14516"/>
                <a:gd name="adj2" fmla="val 126551"/>
              </a:avLst>
            </a:prstGeom>
            <a:ln w="28575">
              <a:solidFill>
                <a:srgbClr val="FF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092B1641-BBA9-4F68-9E9C-176C181B872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549327" y="4407463"/>
              <a:ext cx="12700" cy="2337936"/>
            </a:xfrm>
            <a:prstGeom prst="bentConnector3">
              <a:avLst>
                <a:gd name="adj1" fmla="val 2911764"/>
              </a:avLst>
            </a:prstGeom>
            <a:ln w="38100">
              <a:solidFill>
                <a:schemeClr val="accent5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FFF53F4F-5089-42BA-BFDC-65247DECE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1790" y="5937850"/>
              <a:ext cx="2850912" cy="15556"/>
            </a:xfrm>
            <a:prstGeom prst="line">
              <a:avLst/>
            </a:prstGeom>
            <a:ln w="38100">
              <a:solidFill>
                <a:srgbClr val="164B8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4B9163F5-840D-4893-BE08-D2F05073F5DB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 rot="5400000">
              <a:off x="1158437" y="4302362"/>
              <a:ext cx="1642596" cy="358367"/>
            </a:xfrm>
            <a:prstGeom prst="bentConnector4">
              <a:avLst>
                <a:gd name="adj1" fmla="val 16836"/>
                <a:gd name="adj2" fmla="val 186303"/>
              </a:avLst>
            </a:prstGeom>
            <a:ln w="28575">
              <a:solidFill>
                <a:srgbClr val="FF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14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DDA10DA-E030-4175-910F-9A4859606BCB}"/>
              </a:ext>
            </a:extLst>
          </p:cNvPr>
          <p:cNvSpPr/>
          <p:nvPr/>
        </p:nvSpPr>
        <p:spPr>
          <a:xfrm>
            <a:off x="7372357" y="1993187"/>
            <a:ext cx="3998950" cy="5871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033BB0-D840-47D5-AB06-3BC62861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Cloud-Native</a:t>
            </a:r>
            <a:r>
              <a:rPr lang="ko-KR" altLang="en-US" dirty="0"/>
              <a:t> </a:t>
            </a:r>
            <a:r>
              <a:rPr lang="en-US" altLang="ko-KR" dirty="0"/>
              <a:t>6G </a:t>
            </a:r>
            <a:r>
              <a:rPr lang="ko-KR" altLang="en-US" dirty="0"/>
              <a:t>모바일 코어 네트워크 기술</a:t>
            </a:r>
            <a:r>
              <a:rPr lang="en-US" altLang="ko-KR" dirty="0"/>
              <a:t>(4/4)</a:t>
            </a:r>
            <a:endParaRPr lang="en-US" dirty="0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2E6CA3FE-4BE4-4948-9A0B-61E83DECA368}"/>
              </a:ext>
            </a:extLst>
          </p:cNvPr>
          <p:cNvGrpSpPr/>
          <p:nvPr/>
        </p:nvGrpSpPr>
        <p:grpSpPr>
          <a:xfrm>
            <a:off x="6962146" y="2066581"/>
            <a:ext cx="5525902" cy="4797982"/>
            <a:chOff x="6299994" y="2182194"/>
            <a:chExt cx="5525902" cy="4797982"/>
          </a:xfrm>
        </p:grpSpPr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EA97377E-3926-41CC-83E7-2BEC6CB63AB1}"/>
                </a:ext>
              </a:extLst>
            </p:cNvPr>
            <p:cNvGrpSpPr/>
            <p:nvPr/>
          </p:nvGrpSpPr>
          <p:grpSpPr>
            <a:xfrm>
              <a:off x="6299994" y="2182194"/>
              <a:ext cx="5525902" cy="4797982"/>
              <a:chOff x="3641777" y="2546627"/>
              <a:chExt cx="5525902" cy="4797982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1997964-BEE6-413B-9E27-9C99DDADBDE7}"/>
                  </a:ext>
                </a:extLst>
              </p:cNvPr>
              <p:cNvSpPr/>
              <p:nvPr/>
            </p:nvSpPr>
            <p:spPr>
              <a:xfrm>
                <a:off x="4681508" y="3923343"/>
                <a:ext cx="3236971" cy="34212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A3376CD-07B5-43D8-962C-ACC613DD461C}"/>
                  </a:ext>
                </a:extLst>
              </p:cNvPr>
              <p:cNvSpPr/>
              <p:nvPr/>
            </p:nvSpPr>
            <p:spPr>
              <a:xfrm>
                <a:off x="4607880" y="3808614"/>
                <a:ext cx="3236971" cy="34212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381FD6F-2CF6-4D01-93DC-A8E61ADD6C12}"/>
                  </a:ext>
                </a:extLst>
              </p:cNvPr>
              <p:cNvSpPr/>
              <p:nvPr/>
            </p:nvSpPr>
            <p:spPr>
              <a:xfrm>
                <a:off x="4506850" y="3697310"/>
                <a:ext cx="3236971" cy="34212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F9C8A81-C4EE-4CDF-9AA3-4B9AD3AD252B}"/>
                  </a:ext>
                </a:extLst>
              </p:cNvPr>
              <p:cNvSpPr/>
              <p:nvPr/>
            </p:nvSpPr>
            <p:spPr>
              <a:xfrm>
                <a:off x="4428803" y="3601402"/>
                <a:ext cx="3236971" cy="34212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B4417FE-6337-456B-98F9-45216D6307C1}"/>
                  </a:ext>
                </a:extLst>
              </p:cNvPr>
              <p:cNvSpPr/>
              <p:nvPr/>
            </p:nvSpPr>
            <p:spPr>
              <a:xfrm>
                <a:off x="4526714" y="3856544"/>
                <a:ext cx="3041150" cy="161304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8BAF68-304D-4454-909A-E73E8134A6B7}"/>
                  </a:ext>
                </a:extLst>
              </p:cNvPr>
              <p:cNvSpPr txBox="1"/>
              <p:nvPr/>
            </p:nvSpPr>
            <p:spPr>
              <a:xfrm>
                <a:off x="6049400" y="5037408"/>
                <a:ext cx="1051731" cy="2616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Forwarder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571CEF-C76A-4D00-896B-D1D38F4379A5}"/>
                  </a:ext>
                </a:extLst>
              </p:cNvPr>
              <p:cNvSpPr txBox="1"/>
              <p:nvPr/>
            </p:nvSpPr>
            <p:spPr>
              <a:xfrm>
                <a:off x="5432426" y="4540156"/>
                <a:ext cx="762483" cy="26161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Selection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FA216F-86F7-4AD9-BA79-B98ECAC45679}"/>
                  </a:ext>
                </a:extLst>
              </p:cNvPr>
              <p:cNvSpPr txBox="1"/>
              <p:nvPr/>
            </p:nvSpPr>
            <p:spPr>
              <a:xfrm>
                <a:off x="4727745" y="3971703"/>
                <a:ext cx="1027416" cy="43088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Local Registry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511048-BDC4-4D8B-9A1D-6DD79D0BC57C}"/>
                  </a:ext>
                </a:extLst>
              </p:cNvPr>
              <p:cNvSpPr txBox="1"/>
              <p:nvPr/>
            </p:nvSpPr>
            <p:spPr>
              <a:xfrm>
                <a:off x="6269303" y="3929282"/>
                <a:ext cx="919992" cy="43088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Secure connection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1727BB-2412-4328-8F71-1CF6AE8DE666}"/>
                  </a:ext>
                </a:extLst>
              </p:cNvPr>
              <p:cNvSpPr txBox="1"/>
              <p:nvPr/>
            </p:nvSpPr>
            <p:spPr>
              <a:xfrm>
                <a:off x="6624860" y="4500868"/>
                <a:ext cx="832464" cy="26161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Telemetry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6B9C8F-A685-4C07-9862-6D29E166EC63}"/>
                  </a:ext>
                </a:extLst>
              </p:cNvPr>
              <p:cNvSpPr txBox="1"/>
              <p:nvPr/>
            </p:nvSpPr>
            <p:spPr>
              <a:xfrm>
                <a:off x="4109368" y="2546627"/>
                <a:ext cx="744169" cy="43088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Service Broker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2812FA-8D15-4991-87E0-1D115A34AD43}"/>
                  </a:ext>
                </a:extLst>
              </p:cNvPr>
              <p:cNvSpPr txBox="1"/>
              <p:nvPr/>
            </p:nvSpPr>
            <p:spPr>
              <a:xfrm>
                <a:off x="6096367" y="2563522"/>
                <a:ext cx="862276" cy="43088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Security Manager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08F334-8CDD-479B-A04E-4C491908078B}"/>
                  </a:ext>
                </a:extLst>
              </p:cNvPr>
              <p:cNvSpPr txBox="1"/>
              <p:nvPr/>
            </p:nvSpPr>
            <p:spPr>
              <a:xfrm>
                <a:off x="7102643" y="2563521"/>
                <a:ext cx="862276" cy="43088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Telemetry Manager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808646-3670-498D-A400-A45FFB6D3CA8}"/>
                  </a:ext>
                </a:extLst>
              </p:cNvPr>
              <p:cNvSpPr txBox="1"/>
              <p:nvPr/>
            </p:nvSpPr>
            <p:spPr>
              <a:xfrm>
                <a:off x="4982959" y="2557826"/>
                <a:ext cx="955418" cy="43088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Policy Manager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3FD7C35-D895-4D05-80EB-679A9D8A7381}"/>
                  </a:ext>
                </a:extLst>
              </p:cNvPr>
              <p:cNvSpPr/>
              <p:nvPr/>
            </p:nvSpPr>
            <p:spPr>
              <a:xfrm>
                <a:off x="4531335" y="5770772"/>
                <a:ext cx="3041150" cy="10328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6G Network Function Business Logic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(AMF, SMF, UDM, etc.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Or Service Gateway)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CB6538-48C8-409F-9506-31E7C101CC18}"/>
                  </a:ext>
                </a:extLst>
              </p:cNvPr>
              <p:cNvSpPr txBox="1"/>
              <p:nvPr/>
            </p:nvSpPr>
            <p:spPr>
              <a:xfrm rot="16200000">
                <a:off x="3896434" y="4462724"/>
                <a:ext cx="14216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7030A0"/>
                    </a:solidFill>
                  </a:rPr>
                  <a:t>Service Agents</a:t>
                </a: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1795ADD4-BE3D-4EE3-A2F7-02E596310D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1777" y="4899943"/>
                <a:ext cx="4446210" cy="12120"/>
              </a:xfrm>
              <a:prstGeom prst="line">
                <a:avLst/>
              </a:prstGeom>
              <a:ln w="381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56D9B4-0FD1-4696-8D49-43746C0BDC4C}"/>
                  </a:ext>
                </a:extLst>
              </p:cNvPr>
              <p:cNvSpPr txBox="1"/>
              <p:nvPr/>
            </p:nvSpPr>
            <p:spPr>
              <a:xfrm rot="16200000">
                <a:off x="3026165" y="3763476"/>
                <a:ext cx="1682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2"/>
                    </a:solidFill>
                  </a:rPr>
                  <a:t>Control Plane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709ABB-9A75-4293-BAFE-82D36112FA51}"/>
                  </a:ext>
                </a:extLst>
              </p:cNvPr>
              <p:cNvSpPr txBox="1"/>
              <p:nvPr/>
            </p:nvSpPr>
            <p:spPr>
              <a:xfrm rot="5400000">
                <a:off x="3180901" y="5441584"/>
                <a:ext cx="1452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Data Plane</a:t>
                </a:r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3B19AAAC-9A8B-413D-91CB-D4ED6B01EE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2960" y="5299018"/>
                <a:ext cx="0" cy="458738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719DB8E4-A03C-4935-9AC2-2305DAC575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8827" y="5312034"/>
                <a:ext cx="0" cy="458738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연결선: 꺾임 43">
                <a:extLst>
                  <a:ext uri="{FF2B5EF4-FFF2-40B4-BE49-F238E27FC236}">
                    <a16:creationId xmlns:a16="http://schemas.microsoft.com/office/drawing/2014/main" id="{58527D61-C1C9-4975-9B73-D6810D54172E}"/>
                  </a:ext>
                </a:extLst>
              </p:cNvPr>
              <p:cNvCxnSpPr>
                <a:cxnSpLocks/>
                <a:stCxn id="17" idx="2"/>
                <a:endCxn id="10" idx="0"/>
              </p:cNvCxnSpPr>
              <p:nvPr/>
            </p:nvCxnSpPr>
            <p:spPr>
              <a:xfrm rot="16200000" flipH="1">
                <a:off x="4861447" y="3587934"/>
                <a:ext cx="1551443" cy="3530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2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연결선: 꺾임 47">
                <a:extLst>
                  <a:ext uri="{FF2B5EF4-FFF2-40B4-BE49-F238E27FC236}">
                    <a16:creationId xmlns:a16="http://schemas.microsoft.com/office/drawing/2014/main" id="{C80448E1-9FAA-4A1C-AAB3-8CBA6F26F40A}"/>
                  </a:ext>
                </a:extLst>
              </p:cNvPr>
              <p:cNvCxnSpPr>
                <a:cxnSpLocks/>
                <a:stCxn id="16" idx="2"/>
                <a:endCxn id="13" idx="3"/>
              </p:cNvCxnSpPr>
              <p:nvPr/>
            </p:nvCxnSpPr>
            <p:spPr>
              <a:xfrm rot="5400000">
                <a:off x="6676921" y="3774812"/>
                <a:ext cx="1637265" cy="76457"/>
              </a:xfrm>
              <a:prstGeom prst="bentConnector2">
                <a:avLst/>
              </a:prstGeom>
              <a:ln w="19050">
                <a:solidFill>
                  <a:schemeClr val="accent2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연결선: 꺾임 65">
                <a:extLst>
                  <a:ext uri="{FF2B5EF4-FFF2-40B4-BE49-F238E27FC236}">
                    <a16:creationId xmlns:a16="http://schemas.microsoft.com/office/drawing/2014/main" id="{F1EC4C36-1871-4C18-A81B-FF9FD5097A4A}"/>
                  </a:ext>
                </a:extLst>
              </p:cNvPr>
              <p:cNvCxnSpPr>
                <a:stCxn id="14" idx="2"/>
                <a:endCxn id="11" idx="0"/>
              </p:cNvCxnSpPr>
              <p:nvPr/>
            </p:nvCxnSpPr>
            <p:spPr>
              <a:xfrm rot="16200000" flipH="1">
                <a:off x="4364359" y="3094608"/>
                <a:ext cx="994189" cy="7600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2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3AB04704-49A7-4403-9E30-09823C21A431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7101131" y="5168213"/>
                <a:ext cx="1076818" cy="0"/>
              </a:xfrm>
              <a:prstGeom prst="line">
                <a:avLst/>
              </a:prstGeom>
              <a:ln w="57150"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F4B093-F395-433C-9EB7-1B98DA41F194}"/>
                  </a:ext>
                </a:extLst>
              </p:cNvPr>
              <p:cNvSpPr txBox="1"/>
              <p:nvPr/>
            </p:nvSpPr>
            <p:spPr>
              <a:xfrm>
                <a:off x="8050938" y="4789299"/>
                <a:ext cx="111674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Other Network Functions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B6FD9D5-A9F0-48DA-9DAE-B4B8EC8F9B25}"/>
                  </a:ext>
                </a:extLst>
              </p:cNvPr>
              <p:cNvSpPr txBox="1"/>
              <p:nvPr/>
            </p:nvSpPr>
            <p:spPr>
              <a:xfrm>
                <a:off x="4717594" y="5034685"/>
                <a:ext cx="1051731" cy="26161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Configuration</a:t>
                </a:r>
              </a:p>
            </p:txBody>
          </p:sp>
          <p:cxnSp>
            <p:nvCxnSpPr>
              <p:cNvPr id="87" name="연결선: 꺾임 86">
                <a:extLst>
                  <a:ext uri="{FF2B5EF4-FFF2-40B4-BE49-F238E27FC236}">
                    <a16:creationId xmlns:a16="http://schemas.microsoft.com/office/drawing/2014/main" id="{9D279537-1CF0-4491-A7C6-126F65052A34}"/>
                  </a:ext>
                </a:extLst>
              </p:cNvPr>
              <p:cNvCxnSpPr>
                <a:cxnSpLocks/>
                <a:stCxn id="15" idx="2"/>
              </p:cNvCxnSpPr>
              <p:nvPr/>
            </p:nvCxnSpPr>
            <p:spPr>
              <a:xfrm rot="16200000" flipH="1">
                <a:off x="6175807" y="3346107"/>
                <a:ext cx="928936" cy="225540"/>
              </a:xfrm>
              <a:prstGeom prst="bentConnector3">
                <a:avLst>
                  <a:gd name="adj1" fmla="val 35622"/>
                </a:avLst>
              </a:prstGeom>
              <a:ln w="19050">
                <a:solidFill>
                  <a:schemeClr val="accent2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화살표 연결선 110">
                <a:extLst>
                  <a:ext uri="{FF2B5EF4-FFF2-40B4-BE49-F238E27FC236}">
                    <a16:creationId xmlns:a16="http://schemas.microsoft.com/office/drawing/2014/main" id="{851D3A3D-8B59-4288-B889-91100C85AF2B}"/>
                  </a:ext>
                </a:extLst>
              </p:cNvPr>
              <p:cNvCxnSpPr>
                <a:cxnSpLocks/>
                <a:stCxn id="10" idx="2"/>
                <a:endCxn id="9" idx="0"/>
              </p:cNvCxnSpPr>
              <p:nvPr/>
            </p:nvCxnSpPr>
            <p:spPr>
              <a:xfrm>
                <a:off x="5813668" y="4801766"/>
                <a:ext cx="761598" cy="235642"/>
              </a:xfrm>
              <a:prstGeom prst="straightConnector1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화살표 연결선 111">
                <a:extLst>
                  <a:ext uri="{FF2B5EF4-FFF2-40B4-BE49-F238E27FC236}">
                    <a16:creationId xmlns:a16="http://schemas.microsoft.com/office/drawing/2014/main" id="{C6E6782B-D9B2-42A7-ABF9-F75AB24168E1}"/>
                  </a:ext>
                </a:extLst>
              </p:cNvPr>
              <p:cNvCxnSpPr>
                <a:cxnSpLocks/>
                <a:stCxn id="13" idx="2"/>
                <a:endCxn id="9" idx="0"/>
              </p:cNvCxnSpPr>
              <p:nvPr/>
            </p:nvCxnSpPr>
            <p:spPr>
              <a:xfrm flipH="1">
                <a:off x="6575266" y="4762478"/>
                <a:ext cx="465826" cy="274930"/>
              </a:xfrm>
              <a:prstGeom prst="straightConnector1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화살표 연결선 115">
                <a:extLst>
                  <a:ext uri="{FF2B5EF4-FFF2-40B4-BE49-F238E27FC236}">
                    <a16:creationId xmlns:a16="http://schemas.microsoft.com/office/drawing/2014/main" id="{C2246321-CEA4-47B5-A130-B2F55F6728A0}"/>
                  </a:ext>
                </a:extLst>
              </p:cNvPr>
              <p:cNvCxnSpPr>
                <a:cxnSpLocks/>
                <a:stCxn id="11" idx="2"/>
                <a:endCxn id="75" idx="0"/>
              </p:cNvCxnSpPr>
              <p:nvPr/>
            </p:nvCxnSpPr>
            <p:spPr>
              <a:xfrm>
                <a:off x="5241453" y="4402590"/>
                <a:ext cx="2007" cy="632095"/>
              </a:xfrm>
              <a:prstGeom prst="straightConnector1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연결선: 꺾임 118">
                <a:extLst>
                  <a:ext uri="{FF2B5EF4-FFF2-40B4-BE49-F238E27FC236}">
                    <a16:creationId xmlns:a16="http://schemas.microsoft.com/office/drawing/2014/main" id="{9F776A3E-EEF2-4CFD-90A9-0BA4411C933D}"/>
                  </a:ext>
                </a:extLst>
              </p:cNvPr>
              <p:cNvCxnSpPr>
                <a:cxnSpLocks/>
                <a:stCxn id="12" idx="2"/>
                <a:endCxn id="9" idx="0"/>
              </p:cNvCxnSpPr>
              <p:nvPr/>
            </p:nvCxnSpPr>
            <p:spPr>
              <a:xfrm rot="5400000">
                <a:off x="6313664" y="4621772"/>
                <a:ext cx="677239" cy="154033"/>
              </a:xfrm>
              <a:prstGeom prst="bentConnector3">
                <a:avLst>
                  <a:gd name="adj1" fmla="val 15857"/>
                </a:avLst>
              </a:prstGeom>
              <a:ln>
                <a:solidFill>
                  <a:schemeClr val="accent6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화살표 연결선 120">
                <a:extLst>
                  <a:ext uri="{FF2B5EF4-FFF2-40B4-BE49-F238E27FC236}">
                    <a16:creationId xmlns:a16="http://schemas.microsoft.com/office/drawing/2014/main" id="{019B5EAE-AB0F-44EA-A48B-E08937D56BF0}"/>
                  </a:ext>
                </a:extLst>
              </p:cNvPr>
              <p:cNvCxnSpPr>
                <a:cxnSpLocks/>
                <a:stCxn id="11" idx="2"/>
                <a:endCxn id="10" idx="1"/>
              </p:cNvCxnSpPr>
              <p:nvPr/>
            </p:nvCxnSpPr>
            <p:spPr>
              <a:xfrm>
                <a:off x="5241453" y="4402590"/>
                <a:ext cx="190973" cy="268371"/>
              </a:xfrm>
              <a:prstGeom prst="straightConnector1">
                <a:avLst/>
              </a:prstGeom>
              <a:ln>
                <a:solidFill>
                  <a:schemeClr val="accent6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8F6D2535-0383-4E01-B843-AEED18F3357F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8427542" y="4803780"/>
              <a:ext cx="280075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288CD10-9D75-4318-A2A2-2FBBCE66CCF8}"/>
              </a:ext>
            </a:extLst>
          </p:cNvPr>
          <p:cNvSpPr/>
          <p:nvPr/>
        </p:nvSpPr>
        <p:spPr>
          <a:xfrm>
            <a:off x="682265" y="1482892"/>
            <a:ext cx="6169341" cy="7240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n-ea"/>
              </a:rPr>
              <a:t>독창성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A clear separation of control plane and data plane in mobile core signaling network</a:t>
            </a:r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Distributed service registry</a:t>
            </a:r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Essential complementary features (security, policy enforcement, telemetry) for the mobile core network can be implemented at the service agents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 err="1">
                <a:latin typeface="+mn-ea"/>
              </a:rPr>
              <a:t>핵심성</a:t>
            </a:r>
            <a:r>
              <a:rPr lang="en-US" altLang="ko-KR" b="1" dirty="0">
                <a:latin typeface="+mn-ea"/>
              </a:rPr>
              <a:t>)</a:t>
            </a:r>
            <a:r>
              <a:rPr lang="en-US" altLang="ko-KR" dirty="0">
                <a:latin typeface="+mn-ea"/>
              </a:rPr>
              <a:t> Enables reliability, scalability, secured deployment of multi-domain network slicing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 err="1">
                <a:latin typeface="+mn-ea"/>
              </a:rPr>
              <a:t>혁신성</a:t>
            </a:r>
            <a:r>
              <a:rPr lang="en-US" altLang="ko-KR" b="1" dirty="0">
                <a:latin typeface="+mn-ea"/>
              </a:rPr>
              <a:t>) </a:t>
            </a:r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Moving operational related features to service agent can simplify network function business logic which fosters the quick development of new applications.</a:t>
            </a:r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Service mesh and network functions can be developed independently</a:t>
            </a:r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DD6B9-1229-41D5-A7FD-9FF9C2F20F1C}"/>
              </a:ext>
            </a:extLst>
          </p:cNvPr>
          <p:cNvSpPr txBox="1"/>
          <p:nvPr/>
        </p:nvSpPr>
        <p:spPr>
          <a:xfrm>
            <a:off x="11348439" y="2038648"/>
            <a:ext cx="8527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Service Controller</a:t>
            </a:r>
          </a:p>
        </p:txBody>
      </p:sp>
    </p:spTree>
    <p:extLst>
      <p:ext uri="{BB962C8B-B14F-4D97-AF65-F5344CB8AC3E}">
        <p14:creationId xmlns:p14="http://schemas.microsoft.com/office/powerpoint/2010/main" val="354209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1"/>
          <p:cNvSpPr txBox="1"/>
          <p:nvPr/>
        </p:nvSpPr>
        <p:spPr>
          <a:xfrm>
            <a:off x="6754149" y="4857169"/>
            <a:ext cx="4000248" cy="855936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txBody>
          <a:bodyPr lIns="112493" tIns="56246" rIns="112493" bIns="56246">
            <a:noAutofit/>
          </a:bodyPr>
          <a:lstStyle/>
          <a:p>
            <a:pPr algn="ctr"/>
            <a:r>
              <a:rPr lang="en-US" sz="1200" b="1" spc="-1" dirty="0">
                <a:latin typeface="Arial"/>
              </a:rPr>
              <a:t>)</a:t>
            </a:r>
          </a:p>
        </p:txBody>
      </p:sp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606113" y="1363184"/>
            <a:ext cx="4606360" cy="2377200"/>
          </a:xfrm>
          <a:prstGeom prst="rect">
            <a:avLst/>
          </a:prstGeom>
          <a:ln w="0">
            <a:noFill/>
          </a:ln>
        </p:spPr>
      </p:pic>
      <p:pic>
        <p:nvPicPr>
          <p:cNvPr id="108" name="Picture 107"/>
          <p:cNvPicPr/>
          <p:nvPr/>
        </p:nvPicPr>
        <p:blipFill>
          <a:blip r:embed="rId3"/>
          <a:stretch/>
        </p:blipFill>
        <p:spPr>
          <a:xfrm>
            <a:off x="606113" y="4507856"/>
            <a:ext cx="4571712" cy="2363251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108"/>
          <p:cNvPicPr/>
          <p:nvPr/>
        </p:nvPicPr>
        <p:blipFill>
          <a:blip r:embed="rId4"/>
          <a:stretch/>
        </p:blipFill>
        <p:spPr>
          <a:xfrm>
            <a:off x="6651409" y="1363184"/>
            <a:ext cx="4379124" cy="2427147"/>
          </a:xfrm>
          <a:prstGeom prst="rect">
            <a:avLst/>
          </a:prstGeom>
          <a:ln w="0"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6754150" y="4322920"/>
            <a:ext cx="571464" cy="285732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12493" tIns="56246" rIns="112493" bIns="56246" anchor="ctr">
            <a:noAutofit/>
          </a:bodyPr>
          <a:lstStyle/>
          <a:p>
            <a:pPr algn="ctr"/>
            <a:r>
              <a:rPr lang="en-US" sz="1000" spc="-1">
                <a:latin typeface="Arial"/>
              </a:rPr>
              <a:t>AMF1</a:t>
            </a:r>
          </a:p>
        </p:txBody>
      </p:sp>
      <p:sp>
        <p:nvSpPr>
          <p:cNvPr id="111" name="CustomShape 2"/>
          <p:cNvSpPr/>
          <p:nvPr/>
        </p:nvSpPr>
        <p:spPr>
          <a:xfrm>
            <a:off x="7611346" y="4322920"/>
            <a:ext cx="571464" cy="285732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12493" tIns="56246" rIns="112493" bIns="56246" anchor="ctr">
            <a:noAutofit/>
          </a:bodyPr>
          <a:lstStyle/>
          <a:p>
            <a:pPr algn="ctr"/>
            <a:r>
              <a:rPr lang="en-US" sz="1000" spc="-1">
                <a:latin typeface="Arial"/>
              </a:rPr>
              <a:t>PCF1</a:t>
            </a:r>
          </a:p>
        </p:txBody>
      </p:sp>
      <p:sp>
        <p:nvSpPr>
          <p:cNvPr id="112" name="CustomShape 3"/>
          <p:cNvSpPr/>
          <p:nvPr/>
        </p:nvSpPr>
        <p:spPr>
          <a:xfrm>
            <a:off x="8468542" y="4322920"/>
            <a:ext cx="571464" cy="285732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12493" tIns="56246" rIns="112493" bIns="56246" anchor="ctr">
            <a:noAutofit/>
          </a:bodyPr>
          <a:lstStyle/>
          <a:p>
            <a:pPr algn="ctr"/>
            <a:r>
              <a:rPr lang="en-US" sz="1000" spc="-1">
                <a:latin typeface="Arial"/>
              </a:rPr>
              <a:t>SMF1</a:t>
            </a:r>
          </a:p>
        </p:txBody>
      </p:sp>
      <p:sp>
        <p:nvSpPr>
          <p:cNvPr id="113" name="CustomShape 4"/>
          <p:cNvSpPr/>
          <p:nvPr/>
        </p:nvSpPr>
        <p:spPr>
          <a:xfrm>
            <a:off x="9325738" y="4322920"/>
            <a:ext cx="571464" cy="285732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12493" tIns="56246" rIns="112493" bIns="56246" anchor="ctr">
            <a:noAutofit/>
          </a:bodyPr>
          <a:lstStyle/>
          <a:p>
            <a:pPr algn="ctr"/>
            <a:r>
              <a:rPr lang="en-US" sz="1000" spc="-1">
                <a:latin typeface="Arial"/>
              </a:rPr>
              <a:t>SMF2</a:t>
            </a:r>
          </a:p>
        </p:txBody>
      </p:sp>
      <p:sp>
        <p:nvSpPr>
          <p:cNvPr id="114" name="CustomShape 5"/>
          <p:cNvSpPr/>
          <p:nvPr/>
        </p:nvSpPr>
        <p:spPr>
          <a:xfrm>
            <a:off x="10182934" y="4322920"/>
            <a:ext cx="571464" cy="285732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12493" tIns="56246" rIns="112493" bIns="56246" anchor="ctr">
            <a:noAutofit/>
          </a:bodyPr>
          <a:lstStyle/>
          <a:p>
            <a:pPr algn="ctr"/>
            <a:r>
              <a:rPr lang="en-US" sz="1000" spc="-1">
                <a:latin typeface="Arial"/>
              </a:rPr>
              <a:t>PCFn</a:t>
            </a:r>
          </a:p>
        </p:txBody>
      </p:sp>
      <p:sp>
        <p:nvSpPr>
          <p:cNvPr id="115" name="CustomShape 6"/>
          <p:cNvSpPr/>
          <p:nvPr/>
        </p:nvSpPr>
        <p:spPr>
          <a:xfrm>
            <a:off x="6754150" y="5936516"/>
            <a:ext cx="571464" cy="285732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12493" tIns="56246" rIns="112493" bIns="56246" anchor="ctr">
            <a:noAutofit/>
          </a:bodyPr>
          <a:lstStyle/>
          <a:p>
            <a:pPr algn="ctr"/>
            <a:r>
              <a:rPr lang="en-US" sz="1000" spc="-1">
                <a:latin typeface="Arial"/>
              </a:rPr>
              <a:t>AMFn</a:t>
            </a:r>
          </a:p>
        </p:txBody>
      </p:sp>
      <p:sp>
        <p:nvSpPr>
          <p:cNvPr id="116" name="CustomShape 7"/>
          <p:cNvSpPr/>
          <p:nvPr/>
        </p:nvSpPr>
        <p:spPr>
          <a:xfrm>
            <a:off x="7611346" y="5936516"/>
            <a:ext cx="571464" cy="285732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12493" tIns="56246" rIns="112493" bIns="56246" anchor="ctr">
            <a:noAutofit/>
          </a:bodyPr>
          <a:lstStyle/>
          <a:p>
            <a:pPr algn="ctr"/>
            <a:r>
              <a:rPr lang="en-US" sz="1000" spc="-1">
                <a:latin typeface="Arial"/>
              </a:rPr>
              <a:t>UDM1</a:t>
            </a:r>
          </a:p>
        </p:txBody>
      </p:sp>
      <p:sp>
        <p:nvSpPr>
          <p:cNvPr id="117" name="CustomShape 8"/>
          <p:cNvSpPr/>
          <p:nvPr/>
        </p:nvSpPr>
        <p:spPr>
          <a:xfrm>
            <a:off x="8468542" y="5936516"/>
            <a:ext cx="571464" cy="285732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12493" tIns="56246" rIns="112493" bIns="56246" anchor="ctr">
            <a:noAutofit/>
          </a:bodyPr>
          <a:lstStyle/>
          <a:p>
            <a:pPr algn="ctr"/>
            <a:r>
              <a:rPr lang="en-US" sz="1000" spc="-1">
                <a:latin typeface="Arial"/>
              </a:rPr>
              <a:t>UDMn</a:t>
            </a:r>
          </a:p>
        </p:txBody>
      </p:sp>
      <p:sp>
        <p:nvSpPr>
          <p:cNvPr id="118" name="CustomShape 9"/>
          <p:cNvSpPr/>
          <p:nvPr/>
        </p:nvSpPr>
        <p:spPr>
          <a:xfrm>
            <a:off x="9325738" y="5936516"/>
            <a:ext cx="571464" cy="2857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12493" tIns="56246" rIns="112493" bIns="56246" anchor="ctr">
            <a:noAutofit/>
          </a:bodyPr>
          <a:lstStyle/>
          <a:p>
            <a:pPr algn="ctr"/>
            <a:r>
              <a:rPr lang="en-US" sz="1000" spc="-1" dirty="0">
                <a:latin typeface="Arial"/>
              </a:rPr>
              <a:t>New NF</a:t>
            </a:r>
          </a:p>
        </p:txBody>
      </p:sp>
      <p:sp>
        <p:nvSpPr>
          <p:cNvPr id="119" name="CustomShape 10"/>
          <p:cNvSpPr/>
          <p:nvPr/>
        </p:nvSpPr>
        <p:spPr>
          <a:xfrm>
            <a:off x="10182934" y="5936516"/>
            <a:ext cx="571464" cy="2857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12493" tIns="56246" rIns="112493" bIns="56246" anchor="ctr">
            <a:noAutofit/>
          </a:bodyPr>
          <a:lstStyle/>
          <a:p>
            <a:pPr algn="ctr"/>
            <a:r>
              <a:rPr lang="en-US" sz="1000" spc="-1" dirty="0">
                <a:latin typeface="Arial"/>
              </a:rPr>
              <a:t>New NF</a:t>
            </a:r>
          </a:p>
        </p:txBody>
      </p:sp>
      <p:sp>
        <p:nvSpPr>
          <p:cNvPr id="121" name="TextShape 12"/>
          <p:cNvSpPr txBox="1"/>
          <p:nvPr/>
        </p:nvSpPr>
        <p:spPr>
          <a:xfrm>
            <a:off x="6754149" y="6384910"/>
            <a:ext cx="4000247" cy="9031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noFill/>
          </a:ln>
        </p:spPr>
        <p:txBody>
          <a:bodyPr lIns="112493" tIns="56246" rIns="112493" bIns="56246">
            <a:noAutofit/>
          </a:bodyPr>
          <a:lstStyle/>
          <a:p>
            <a:r>
              <a:rPr lang="en-US" sz="1200" b="1" spc="-1" dirty="0">
                <a:latin typeface="Arial"/>
              </a:rPr>
              <a:t>-unified APIs interface</a:t>
            </a:r>
          </a:p>
          <a:p>
            <a:r>
              <a:rPr lang="en-US" sz="1200" b="1" spc="-1" dirty="0">
                <a:latin typeface="Arial"/>
              </a:rPr>
              <a:t>- alternative service discovery methods</a:t>
            </a:r>
          </a:p>
          <a:p>
            <a:r>
              <a:rPr lang="en-US" sz="1200" b="1" spc="-1" dirty="0">
                <a:latin typeface="Arial"/>
              </a:rPr>
              <a:t>- no centralized NRF → no bottleneck</a:t>
            </a:r>
          </a:p>
          <a:p>
            <a:r>
              <a:rPr lang="en-US" sz="1200" b="1" spc="-1" dirty="0">
                <a:latin typeface="Arial"/>
              </a:rPr>
              <a:t>- no NRF-bound → free to add new NFs</a:t>
            </a:r>
          </a:p>
        </p:txBody>
      </p:sp>
      <p:sp>
        <p:nvSpPr>
          <p:cNvPr id="2" name="다이아몬드 1">
            <a:extLst>
              <a:ext uri="{FF2B5EF4-FFF2-40B4-BE49-F238E27FC236}">
                <a16:creationId xmlns:a16="http://schemas.microsoft.com/office/drawing/2014/main" id="{B551934B-9B20-4472-B20C-EC2A860EC3F3}"/>
              </a:ext>
            </a:extLst>
          </p:cNvPr>
          <p:cNvSpPr/>
          <p:nvPr/>
        </p:nvSpPr>
        <p:spPr>
          <a:xfrm>
            <a:off x="6957689" y="4875320"/>
            <a:ext cx="164386" cy="164386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BA1E882-CCBB-4CB3-9AFF-E22C8C808D88}"/>
              </a:ext>
            </a:extLst>
          </p:cNvPr>
          <p:cNvCxnSpPr>
            <a:stCxn id="2" idx="0"/>
            <a:endCxn id="110" idx="2"/>
          </p:cNvCxnSpPr>
          <p:nvPr/>
        </p:nvCxnSpPr>
        <p:spPr>
          <a:xfrm flipV="1">
            <a:off x="7039882" y="4608652"/>
            <a:ext cx="0" cy="2666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E9A93B83-4800-450E-B80F-A9755613B98B}"/>
              </a:ext>
            </a:extLst>
          </p:cNvPr>
          <p:cNvSpPr/>
          <p:nvPr/>
        </p:nvSpPr>
        <p:spPr>
          <a:xfrm>
            <a:off x="7829280" y="4862361"/>
            <a:ext cx="164386" cy="164386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33DB66A-52EA-4A47-BCE8-1A669E61C423}"/>
              </a:ext>
            </a:extLst>
          </p:cNvPr>
          <p:cNvCxnSpPr>
            <a:stCxn id="21" idx="0"/>
          </p:cNvCxnSpPr>
          <p:nvPr/>
        </p:nvCxnSpPr>
        <p:spPr>
          <a:xfrm flipV="1">
            <a:off x="7911473" y="4595693"/>
            <a:ext cx="0" cy="2666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7AACBAD1-67FE-43FF-8DF3-3DB4B97C023B}"/>
              </a:ext>
            </a:extLst>
          </p:cNvPr>
          <p:cNvSpPr/>
          <p:nvPr/>
        </p:nvSpPr>
        <p:spPr>
          <a:xfrm>
            <a:off x="8669335" y="4875320"/>
            <a:ext cx="164386" cy="164386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996C285-DE87-4944-BF77-2BB397D0AF2F}"/>
              </a:ext>
            </a:extLst>
          </p:cNvPr>
          <p:cNvCxnSpPr>
            <a:stCxn id="23" idx="0"/>
          </p:cNvCxnSpPr>
          <p:nvPr/>
        </p:nvCxnSpPr>
        <p:spPr>
          <a:xfrm flipV="1">
            <a:off x="8751528" y="4608652"/>
            <a:ext cx="0" cy="2666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96F6EB6F-B03E-43A9-B8E6-08768539DB52}"/>
              </a:ext>
            </a:extLst>
          </p:cNvPr>
          <p:cNvSpPr/>
          <p:nvPr/>
        </p:nvSpPr>
        <p:spPr>
          <a:xfrm>
            <a:off x="9528878" y="4862361"/>
            <a:ext cx="164386" cy="164386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5FF402B-4194-410D-9472-6B79F31D0D20}"/>
              </a:ext>
            </a:extLst>
          </p:cNvPr>
          <p:cNvCxnSpPr>
            <a:stCxn id="25" idx="0"/>
          </p:cNvCxnSpPr>
          <p:nvPr/>
        </p:nvCxnSpPr>
        <p:spPr>
          <a:xfrm flipV="1">
            <a:off x="9611071" y="4595693"/>
            <a:ext cx="0" cy="2666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B551776D-27D3-45E0-A7AC-E59BAB43DF4D}"/>
              </a:ext>
            </a:extLst>
          </p:cNvPr>
          <p:cNvSpPr/>
          <p:nvPr/>
        </p:nvSpPr>
        <p:spPr>
          <a:xfrm>
            <a:off x="10410045" y="4875320"/>
            <a:ext cx="164386" cy="164386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139BE94-65F6-41D0-9C1A-4E18C6929412}"/>
              </a:ext>
            </a:extLst>
          </p:cNvPr>
          <p:cNvCxnSpPr>
            <a:stCxn id="27" idx="0"/>
          </p:cNvCxnSpPr>
          <p:nvPr/>
        </p:nvCxnSpPr>
        <p:spPr>
          <a:xfrm flipV="1">
            <a:off x="10492238" y="4608652"/>
            <a:ext cx="0" cy="2666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88951C17-5484-46E4-9A7F-8D30442786F0}"/>
              </a:ext>
            </a:extLst>
          </p:cNvPr>
          <p:cNvSpPr/>
          <p:nvPr/>
        </p:nvSpPr>
        <p:spPr>
          <a:xfrm>
            <a:off x="6957689" y="5495757"/>
            <a:ext cx="164386" cy="164386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FA84FF4-7819-49E7-9296-41ECA3F8294E}"/>
              </a:ext>
            </a:extLst>
          </p:cNvPr>
          <p:cNvCxnSpPr>
            <a:stCxn id="29" idx="2"/>
            <a:endCxn id="115" idx="0"/>
          </p:cNvCxnSpPr>
          <p:nvPr/>
        </p:nvCxnSpPr>
        <p:spPr>
          <a:xfrm>
            <a:off x="7039882" y="5660143"/>
            <a:ext cx="0" cy="276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A36DB54D-D7D0-4A30-B4C9-54A5131DC0D8}"/>
              </a:ext>
            </a:extLst>
          </p:cNvPr>
          <p:cNvSpPr/>
          <p:nvPr/>
        </p:nvSpPr>
        <p:spPr>
          <a:xfrm>
            <a:off x="8652645" y="5496487"/>
            <a:ext cx="164386" cy="164386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8185411-CAC2-40D7-BE8D-893E8D7B489B}"/>
              </a:ext>
            </a:extLst>
          </p:cNvPr>
          <p:cNvCxnSpPr>
            <a:stCxn id="34" idx="2"/>
          </p:cNvCxnSpPr>
          <p:nvPr/>
        </p:nvCxnSpPr>
        <p:spPr>
          <a:xfrm>
            <a:off x="8734838" y="5660873"/>
            <a:ext cx="0" cy="276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다이아몬드 35">
            <a:extLst>
              <a:ext uri="{FF2B5EF4-FFF2-40B4-BE49-F238E27FC236}">
                <a16:creationId xmlns:a16="http://schemas.microsoft.com/office/drawing/2014/main" id="{863DDB4A-CA43-445E-A340-0F6F65A6613A}"/>
              </a:ext>
            </a:extLst>
          </p:cNvPr>
          <p:cNvSpPr/>
          <p:nvPr/>
        </p:nvSpPr>
        <p:spPr>
          <a:xfrm>
            <a:off x="9496265" y="5500839"/>
            <a:ext cx="164386" cy="164386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0AB156E-09A1-43D9-A40E-E5D702E96203}"/>
              </a:ext>
            </a:extLst>
          </p:cNvPr>
          <p:cNvCxnSpPr>
            <a:stCxn id="36" idx="2"/>
          </p:cNvCxnSpPr>
          <p:nvPr/>
        </p:nvCxnSpPr>
        <p:spPr>
          <a:xfrm>
            <a:off x="9578458" y="5665225"/>
            <a:ext cx="0" cy="276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5F6069EA-BBB4-416C-8AD9-6D77E0700CCD}"/>
              </a:ext>
            </a:extLst>
          </p:cNvPr>
          <p:cNvSpPr/>
          <p:nvPr/>
        </p:nvSpPr>
        <p:spPr>
          <a:xfrm>
            <a:off x="10392939" y="5495120"/>
            <a:ext cx="164386" cy="164386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14178B8-2D3E-4D30-B837-FDF5ACF544DD}"/>
              </a:ext>
            </a:extLst>
          </p:cNvPr>
          <p:cNvCxnSpPr>
            <a:stCxn id="38" idx="2"/>
          </p:cNvCxnSpPr>
          <p:nvPr/>
        </p:nvCxnSpPr>
        <p:spPr>
          <a:xfrm>
            <a:off x="10475132" y="5659506"/>
            <a:ext cx="0" cy="276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다이아몬드 39">
            <a:extLst>
              <a:ext uri="{FF2B5EF4-FFF2-40B4-BE49-F238E27FC236}">
                <a16:creationId xmlns:a16="http://schemas.microsoft.com/office/drawing/2014/main" id="{D200D61A-C0A1-4D12-AC5F-A1CEA6455EC1}"/>
              </a:ext>
            </a:extLst>
          </p:cNvPr>
          <p:cNvSpPr/>
          <p:nvPr/>
        </p:nvSpPr>
        <p:spPr>
          <a:xfrm>
            <a:off x="7829280" y="5490565"/>
            <a:ext cx="164386" cy="164386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C4C9BAA-DA5D-4414-9AD5-DE87023A886A}"/>
              </a:ext>
            </a:extLst>
          </p:cNvPr>
          <p:cNvCxnSpPr>
            <a:stCxn id="40" idx="2"/>
          </p:cNvCxnSpPr>
          <p:nvPr/>
        </p:nvCxnSpPr>
        <p:spPr>
          <a:xfrm>
            <a:off x="7911473" y="5654951"/>
            <a:ext cx="0" cy="276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51B158-8E79-46A8-8CF4-539E086547D6}"/>
              </a:ext>
            </a:extLst>
          </p:cNvPr>
          <p:cNvSpPr/>
          <p:nvPr/>
        </p:nvSpPr>
        <p:spPr>
          <a:xfrm>
            <a:off x="6651409" y="4229894"/>
            <a:ext cx="4187827" cy="3157225"/>
          </a:xfrm>
          <a:prstGeom prst="rect">
            <a:avLst/>
          </a:prstGeom>
          <a:noFill/>
          <a:ln>
            <a:solidFill>
              <a:srgbClr val="3180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904C84-0A8E-4821-BF40-2E66EDAF84D8}"/>
              </a:ext>
            </a:extLst>
          </p:cNvPr>
          <p:cNvSpPr/>
          <p:nvPr/>
        </p:nvSpPr>
        <p:spPr>
          <a:xfrm>
            <a:off x="6772052" y="5039706"/>
            <a:ext cx="4085085" cy="45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-1" dirty="0">
                <a:latin typeface="Arial"/>
              </a:rPr>
              <a:t>Integration fabric</a:t>
            </a:r>
          </a:p>
          <a:p>
            <a:pPr algn="ctr"/>
            <a:r>
              <a:rPr lang="en-US" sz="1400" b="1" spc="-1" dirty="0">
                <a:latin typeface="Arial"/>
              </a:rPr>
              <a:t>(service registration, discovery, selection, fault detection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F26576B9-062A-C5D9-1572-6C39F7396936}"/>
              </a:ext>
            </a:extLst>
          </p:cNvPr>
          <p:cNvSpPr/>
          <p:nvPr/>
        </p:nvSpPr>
        <p:spPr>
          <a:xfrm>
            <a:off x="9556721" y="1200505"/>
            <a:ext cx="2656185" cy="38181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5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A3ACB17-ACDF-0149-5312-B7846F8DE93A}"/>
              </a:ext>
            </a:extLst>
          </p:cNvPr>
          <p:cNvSpPr/>
          <p:nvPr/>
        </p:nvSpPr>
        <p:spPr>
          <a:xfrm>
            <a:off x="8237187" y="1200507"/>
            <a:ext cx="1036376" cy="3818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5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9FDCD73-763E-7388-CAAA-A777CCD9D945}"/>
              </a:ext>
            </a:extLst>
          </p:cNvPr>
          <p:cNvSpPr/>
          <p:nvPr/>
        </p:nvSpPr>
        <p:spPr>
          <a:xfrm>
            <a:off x="3971696" y="1211469"/>
            <a:ext cx="4098918" cy="38181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A14A76-90B7-793B-AB2C-6A7F76E50337}"/>
              </a:ext>
            </a:extLst>
          </p:cNvPr>
          <p:cNvSpPr/>
          <p:nvPr/>
        </p:nvSpPr>
        <p:spPr>
          <a:xfrm>
            <a:off x="480741" y="1211470"/>
            <a:ext cx="3173228" cy="38181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BCDB54-10C9-0774-4426-863B726CD39F}"/>
              </a:ext>
            </a:extLst>
          </p:cNvPr>
          <p:cNvGrpSpPr/>
          <p:nvPr/>
        </p:nvGrpSpPr>
        <p:grpSpPr>
          <a:xfrm>
            <a:off x="407926" y="1164408"/>
            <a:ext cx="3134119" cy="3405622"/>
            <a:chOff x="3162022" y="893174"/>
            <a:chExt cx="2507453" cy="2724669"/>
          </a:xfrm>
        </p:grpSpPr>
        <p:sp>
          <p:nvSpPr>
            <p:cNvPr id="59" name="Line 19"/>
            <p:cNvSpPr/>
            <p:nvPr/>
          </p:nvSpPr>
          <p:spPr>
            <a:xfrm>
              <a:off x="3397793" y="1403547"/>
              <a:ext cx="1371600" cy="0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TextShape 20"/>
            <p:cNvSpPr txBox="1"/>
            <p:nvPr/>
          </p:nvSpPr>
          <p:spPr>
            <a:xfrm>
              <a:off x="3854993" y="1174947"/>
              <a:ext cx="685800" cy="228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112493" tIns="56246" rIns="112493" bIns="56246">
              <a:noAutofit/>
            </a:bodyPr>
            <a:lstStyle/>
            <a:p>
              <a:pPr algn="ctr"/>
              <a:r>
                <a:rPr lang="en-US" sz="1250" spc="-1" dirty="0">
                  <a:latin typeface="Arial"/>
                </a:rPr>
                <a:t>register</a:t>
              </a:r>
            </a:p>
          </p:txBody>
        </p:sp>
        <p:sp>
          <p:nvSpPr>
            <p:cNvPr id="61" name="Line 21"/>
            <p:cNvSpPr/>
            <p:nvPr/>
          </p:nvSpPr>
          <p:spPr>
            <a:xfrm>
              <a:off x="3397793" y="1860747"/>
              <a:ext cx="1371600" cy="0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TextShape 22"/>
            <p:cNvSpPr txBox="1"/>
            <p:nvPr/>
          </p:nvSpPr>
          <p:spPr>
            <a:xfrm>
              <a:off x="3397793" y="1632147"/>
              <a:ext cx="1371600" cy="176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112493" tIns="56246" rIns="112493" bIns="56246">
              <a:noAutofit/>
            </a:bodyPr>
            <a:lstStyle/>
            <a:p>
              <a:pPr algn="ctr"/>
              <a:r>
                <a:rPr lang="en-US" altLang="ko-KR" sz="1250" spc="-1" dirty="0" err="1">
                  <a:latin typeface="Arial"/>
                </a:rPr>
                <a:t>n</a:t>
              </a:r>
              <a:r>
                <a:rPr lang="en-US" sz="1250" spc="-1" dirty="0" err="1">
                  <a:latin typeface="Arial"/>
                </a:rPr>
                <a:t>f</a:t>
              </a:r>
              <a:r>
                <a:rPr lang="en-US" sz="1250" spc="-1" dirty="0">
                  <a:latin typeface="Arial"/>
                </a:rPr>
                <a:t>-query</a:t>
              </a:r>
            </a:p>
          </p:txBody>
        </p:sp>
        <p:sp>
          <p:nvSpPr>
            <p:cNvPr id="63" name="Line 23"/>
            <p:cNvSpPr/>
            <p:nvPr/>
          </p:nvSpPr>
          <p:spPr>
            <a:xfrm flipH="1">
              <a:off x="3397793" y="3257994"/>
              <a:ext cx="1969292" cy="0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TextShape 24"/>
            <p:cNvSpPr txBox="1"/>
            <p:nvPr/>
          </p:nvSpPr>
          <p:spPr>
            <a:xfrm>
              <a:off x="3784512" y="2239617"/>
              <a:ext cx="685800" cy="228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112493" tIns="56246" rIns="112493" bIns="56246">
              <a:noAutofit/>
            </a:bodyPr>
            <a:lstStyle/>
            <a:p>
              <a:pPr algn="ctr"/>
              <a:r>
                <a:rPr lang="en-US" sz="1250" spc="-1" dirty="0">
                  <a:latin typeface="Arial"/>
                </a:rPr>
                <a:t>request</a:t>
              </a:r>
            </a:p>
          </p:txBody>
        </p:sp>
        <p:sp>
          <p:nvSpPr>
            <p:cNvPr id="66" name="Line 26"/>
            <p:cNvSpPr/>
            <p:nvPr/>
          </p:nvSpPr>
          <p:spPr>
            <a:xfrm flipV="1">
              <a:off x="3397793" y="2916427"/>
              <a:ext cx="1969292" cy="2488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Line 28"/>
            <p:cNvSpPr/>
            <p:nvPr/>
          </p:nvSpPr>
          <p:spPr>
            <a:xfrm flipH="1">
              <a:off x="3404606" y="2099462"/>
              <a:ext cx="1371600" cy="0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TextShape 29"/>
            <p:cNvSpPr txBox="1"/>
            <p:nvPr/>
          </p:nvSpPr>
          <p:spPr>
            <a:xfrm>
              <a:off x="3397793" y="1913307"/>
              <a:ext cx="1371600" cy="176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112493" tIns="56246" rIns="112493" bIns="56246">
              <a:noAutofit/>
            </a:bodyPr>
            <a:lstStyle/>
            <a:p>
              <a:pPr algn="ctr"/>
              <a:r>
                <a:rPr lang="en-US" sz="1250" spc="-1" dirty="0">
                  <a:latin typeface="Arial"/>
                </a:rPr>
                <a:t>NF profiles</a:t>
              </a:r>
            </a:p>
          </p:txBody>
        </p:sp>
        <p:sp>
          <p:nvSpPr>
            <p:cNvPr id="57" name="Line 17"/>
            <p:cNvSpPr/>
            <p:nvPr/>
          </p:nvSpPr>
          <p:spPr>
            <a:xfrm>
              <a:off x="3397793" y="1168162"/>
              <a:ext cx="0" cy="24496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Line 18"/>
            <p:cNvSpPr/>
            <p:nvPr/>
          </p:nvSpPr>
          <p:spPr>
            <a:xfrm>
              <a:off x="4769393" y="1168162"/>
              <a:ext cx="0" cy="24496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TextShape 47"/>
            <p:cNvSpPr txBox="1"/>
            <p:nvPr/>
          </p:nvSpPr>
          <p:spPr>
            <a:xfrm>
              <a:off x="4540793" y="946347"/>
              <a:ext cx="457200" cy="347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112493" tIns="56246" rIns="112493" bIns="56246">
              <a:noAutofit/>
            </a:bodyPr>
            <a:lstStyle/>
            <a:p>
              <a:pPr algn="ctr"/>
              <a:r>
                <a:rPr lang="en-US" sz="1250" spc="-1">
                  <a:latin typeface="Arial"/>
                </a:rPr>
                <a:t>NRF</a:t>
              </a:r>
            </a:p>
          </p:txBody>
        </p:sp>
        <p:sp>
          <p:nvSpPr>
            <p:cNvPr id="90" name="TextShape 50"/>
            <p:cNvSpPr txBox="1"/>
            <p:nvPr/>
          </p:nvSpPr>
          <p:spPr>
            <a:xfrm>
              <a:off x="5212275" y="2347565"/>
              <a:ext cx="457200" cy="347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112493" tIns="56246" rIns="112493" bIns="56246">
              <a:noAutofit/>
            </a:bodyPr>
            <a:lstStyle/>
            <a:p>
              <a:pPr algn="ctr"/>
              <a:r>
                <a:rPr lang="en-US" sz="1250" spc="-1" dirty="0">
                  <a:latin typeface="Arial"/>
                </a:rPr>
                <a:t>NF1</a:t>
              </a:r>
            </a:p>
          </p:txBody>
        </p:sp>
        <p:sp>
          <p:nvSpPr>
            <p:cNvPr id="91" name="TextShape 51"/>
            <p:cNvSpPr txBox="1"/>
            <p:nvPr/>
          </p:nvSpPr>
          <p:spPr>
            <a:xfrm>
              <a:off x="5182541" y="3002164"/>
              <a:ext cx="457200" cy="347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112493" tIns="56246" rIns="112493" bIns="56246">
              <a:noAutofit/>
            </a:bodyPr>
            <a:lstStyle/>
            <a:p>
              <a:pPr algn="ctr"/>
              <a:r>
                <a:rPr lang="en-US" sz="1250" spc="-1" dirty="0">
                  <a:latin typeface="Arial"/>
                </a:rPr>
                <a:t>NF2</a:t>
              </a:r>
            </a:p>
          </p:txBody>
        </p:sp>
        <p:sp>
          <p:nvSpPr>
            <p:cNvPr id="92" name="TextShape 52"/>
            <p:cNvSpPr txBox="1"/>
            <p:nvPr/>
          </p:nvSpPr>
          <p:spPr>
            <a:xfrm>
              <a:off x="3784512" y="2623013"/>
              <a:ext cx="685800" cy="228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112493" tIns="56246" rIns="112493" bIns="56246">
              <a:noAutofit/>
            </a:bodyPr>
            <a:lstStyle/>
            <a:p>
              <a:pPr algn="ctr"/>
              <a:r>
                <a:rPr lang="en-US" sz="1250" spc="-1" dirty="0">
                  <a:latin typeface="Arial"/>
                </a:rPr>
                <a:t>request</a:t>
              </a:r>
            </a:p>
          </p:txBody>
        </p:sp>
        <p:sp>
          <p:nvSpPr>
            <p:cNvPr id="97" name="TextShape 57"/>
            <p:cNvSpPr txBox="1"/>
            <p:nvPr/>
          </p:nvSpPr>
          <p:spPr>
            <a:xfrm>
              <a:off x="3162022" y="893174"/>
              <a:ext cx="457200" cy="347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112493" tIns="56246" rIns="112493" bIns="56246">
              <a:noAutofit/>
            </a:bodyPr>
            <a:lstStyle/>
            <a:p>
              <a:pPr algn="ctr"/>
              <a:r>
                <a:rPr lang="en-US" sz="1250" spc="-1" dirty="0">
                  <a:latin typeface="Arial"/>
                </a:rPr>
                <a:t>NF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1D67CFE-B978-409B-6A6B-03EDE98ADC7A}"/>
                </a:ext>
              </a:extLst>
            </p:cNvPr>
            <p:cNvSpPr txBox="1"/>
            <p:nvPr/>
          </p:nvSpPr>
          <p:spPr>
            <a:xfrm>
              <a:off x="5104654" y="2325192"/>
              <a:ext cx="206376" cy="258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8" name="TextShape 37">
              <a:extLst>
                <a:ext uri="{FF2B5EF4-FFF2-40B4-BE49-F238E27FC236}">
                  <a16:creationId xmlns:a16="http://schemas.microsoft.com/office/drawing/2014/main" id="{BDA4387B-3336-AD8E-20ED-597E33117454}"/>
                </a:ext>
              </a:extLst>
            </p:cNvPr>
            <p:cNvSpPr txBox="1"/>
            <p:nvPr/>
          </p:nvSpPr>
          <p:spPr>
            <a:xfrm>
              <a:off x="3616613" y="3030488"/>
              <a:ext cx="967751" cy="195481"/>
            </a:xfrm>
            <a:prstGeom prst="rect">
              <a:avLst/>
            </a:prstGeom>
            <a:noFill/>
            <a:ln w="0">
              <a:noFill/>
            </a:ln>
          </p:spPr>
          <p:txBody>
            <a:bodyPr lIns="112493" tIns="56246" rIns="112493" bIns="56246">
              <a:noAutofit/>
            </a:bodyPr>
            <a:lstStyle/>
            <a:p>
              <a:pPr algn="ctr"/>
              <a:r>
                <a:rPr lang="en-US" sz="1250" spc="-1" dirty="0">
                  <a:latin typeface="Arial"/>
                </a:rPr>
                <a:t>response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7255A9D-9BD2-6BF2-F065-A2E792D6CC69}"/>
                </a:ext>
              </a:extLst>
            </p:cNvPr>
            <p:cNvGrpSpPr/>
            <p:nvPr/>
          </p:nvGrpSpPr>
          <p:grpSpPr>
            <a:xfrm>
              <a:off x="3411163" y="2092017"/>
              <a:ext cx="364304" cy="879783"/>
              <a:chOff x="1804088" y="2156997"/>
              <a:chExt cx="364304" cy="797054"/>
            </a:xfrm>
          </p:grpSpPr>
          <p:sp>
            <p:nvSpPr>
              <p:cNvPr id="120" name="Arrow: Down 119">
                <a:extLst>
                  <a:ext uri="{FF2B5EF4-FFF2-40B4-BE49-F238E27FC236}">
                    <a16:creationId xmlns:a16="http://schemas.microsoft.com/office/drawing/2014/main" id="{C19068A2-3489-6C4D-534E-839611E75AA2}"/>
                  </a:ext>
                </a:extLst>
              </p:cNvPr>
              <p:cNvSpPr/>
              <p:nvPr/>
            </p:nvSpPr>
            <p:spPr>
              <a:xfrm>
                <a:off x="1804088" y="2244494"/>
                <a:ext cx="364304" cy="709557"/>
              </a:xfrm>
              <a:prstGeom prst="down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/>
              </a:p>
            </p:txBody>
          </p:sp>
          <p:sp>
            <p:nvSpPr>
              <p:cNvPr id="121" name="TextShape 53">
                <a:extLst>
                  <a:ext uri="{FF2B5EF4-FFF2-40B4-BE49-F238E27FC236}">
                    <a16:creationId xmlns:a16="http://schemas.microsoft.com/office/drawing/2014/main" id="{283CD730-1F52-1BB2-66F1-D54D28B13F05}"/>
                  </a:ext>
                </a:extLst>
              </p:cNvPr>
              <p:cNvSpPr txBox="1"/>
              <p:nvPr/>
            </p:nvSpPr>
            <p:spPr>
              <a:xfrm rot="5400000">
                <a:off x="1607584" y="2393947"/>
                <a:ext cx="750101" cy="276202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112493" tIns="56246" rIns="112493" bIns="56246">
                <a:noAutofit/>
              </a:bodyPr>
              <a:lstStyle/>
              <a:p>
                <a:pPr algn="ctr"/>
                <a:r>
                  <a:rPr lang="en-US" sz="1250" spc="-1" dirty="0">
                    <a:latin typeface="Arial"/>
                  </a:rPr>
                  <a:t>Select NF</a:t>
                </a:r>
              </a:p>
            </p:txBody>
          </p:sp>
        </p:grpSp>
        <p:sp>
          <p:nvSpPr>
            <p:cNvPr id="123" name="Line 26">
              <a:extLst>
                <a:ext uri="{FF2B5EF4-FFF2-40B4-BE49-F238E27FC236}">
                  <a16:creationId xmlns:a16="http://schemas.microsoft.com/office/drawing/2014/main" id="{6C2F42C6-CE97-9480-2371-BCD5257D3584}"/>
                </a:ext>
              </a:extLst>
            </p:cNvPr>
            <p:cNvSpPr/>
            <p:nvPr/>
          </p:nvSpPr>
          <p:spPr>
            <a:xfrm flipV="1">
              <a:off x="3414683" y="2470566"/>
              <a:ext cx="1789649" cy="0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4071A7B-1BA8-EC8B-259E-66AF06665809}"/>
              </a:ext>
            </a:extLst>
          </p:cNvPr>
          <p:cNvGrpSpPr/>
          <p:nvPr/>
        </p:nvGrpSpPr>
        <p:grpSpPr>
          <a:xfrm>
            <a:off x="8177395" y="1163067"/>
            <a:ext cx="4047703" cy="3510716"/>
            <a:chOff x="-28212" y="780564"/>
            <a:chExt cx="3238366" cy="2808750"/>
          </a:xfrm>
        </p:grpSpPr>
        <p:sp>
          <p:nvSpPr>
            <p:cNvPr id="84" name="TextShape 44"/>
            <p:cNvSpPr txBox="1"/>
            <p:nvPr/>
          </p:nvSpPr>
          <p:spPr>
            <a:xfrm>
              <a:off x="-28212" y="780564"/>
              <a:ext cx="1002557" cy="531726"/>
            </a:xfrm>
            <a:prstGeom prst="rect">
              <a:avLst/>
            </a:prstGeom>
            <a:noFill/>
            <a:ln w="0">
              <a:noFill/>
            </a:ln>
          </p:spPr>
          <p:txBody>
            <a:bodyPr lIns="112493" tIns="56246" rIns="112493" bIns="56246">
              <a:noAutofit/>
            </a:bodyPr>
            <a:lstStyle/>
            <a:p>
              <a:pPr algn="ctr"/>
              <a:r>
                <a:rPr lang="en-US" sz="1250" spc="-1" dirty="0">
                  <a:latin typeface="Arial"/>
                </a:rPr>
                <a:t>NF signaling logic</a:t>
              </a:r>
            </a:p>
          </p:txBody>
        </p:sp>
        <p:sp>
          <p:nvSpPr>
            <p:cNvPr id="44" name="Line 4"/>
            <p:cNvSpPr/>
            <p:nvPr/>
          </p:nvSpPr>
          <p:spPr>
            <a:xfrm>
              <a:off x="457200" y="1371600"/>
              <a:ext cx="137160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TextShape 5"/>
            <p:cNvSpPr txBox="1"/>
            <p:nvPr/>
          </p:nvSpPr>
          <p:spPr>
            <a:xfrm>
              <a:off x="708024" y="1088100"/>
              <a:ext cx="914397" cy="173694"/>
            </a:xfrm>
            <a:prstGeom prst="rect">
              <a:avLst/>
            </a:prstGeom>
            <a:noFill/>
            <a:ln w="0">
              <a:noFill/>
            </a:ln>
          </p:spPr>
          <p:txBody>
            <a:bodyPr lIns="112493" tIns="56246" rIns="112493" bIns="56246">
              <a:noAutofit/>
            </a:bodyPr>
            <a:lstStyle/>
            <a:p>
              <a:pPr algn="ctr"/>
              <a:r>
                <a:rPr lang="en-US" sz="1250" spc="-1" dirty="0">
                  <a:latin typeface="Arial"/>
                </a:rPr>
                <a:t>start agent</a:t>
              </a:r>
            </a:p>
          </p:txBody>
        </p:sp>
        <p:sp>
          <p:nvSpPr>
            <p:cNvPr id="46" name="Line 6"/>
            <p:cNvSpPr/>
            <p:nvPr/>
          </p:nvSpPr>
          <p:spPr>
            <a:xfrm flipH="1">
              <a:off x="457200" y="1594235"/>
              <a:ext cx="137160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TextShape 7"/>
            <p:cNvSpPr txBox="1"/>
            <p:nvPr/>
          </p:nvSpPr>
          <p:spPr>
            <a:xfrm>
              <a:off x="663580" y="1371599"/>
              <a:ext cx="1011803" cy="228599"/>
            </a:xfrm>
            <a:prstGeom prst="rect">
              <a:avLst/>
            </a:prstGeom>
            <a:noFill/>
            <a:ln w="0">
              <a:noFill/>
            </a:ln>
          </p:spPr>
          <p:txBody>
            <a:bodyPr lIns="112493" tIns="56246" rIns="112493" bIns="56246">
              <a:noAutofit/>
            </a:bodyPr>
            <a:lstStyle/>
            <a:p>
              <a:pPr algn="ctr"/>
              <a:r>
                <a:rPr lang="en-US" sz="1250" spc="-1" dirty="0">
                  <a:latin typeface="Arial"/>
                </a:rPr>
                <a:t>agent object</a:t>
              </a:r>
            </a:p>
          </p:txBody>
        </p:sp>
        <p:sp>
          <p:nvSpPr>
            <p:cNvPr id="50" name="Line 10"/>
            <p:cNvSpPr/>
            <p:nvPr/>
          </p:nvSpPr>
          <p:spPr>
            <a:xfrm>
              <a:off x="457200" y="2057400"/>
              <a:ext cx="137160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TextShape 11"/>
            <p:cNvSpPr txBox="1"/>
            <p:nvPr/>
          </p:nvSpPr>
          <p:spPr>
            <a:xfrm>
              <a:off x="457200" y="1794240"/>
              <a:ext cx="1371600" cy="176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112493" tIns="56246" rIns="112493" bIns="56246">
              <a:noAutofit/>
            </a:bodyPr>
            <a:lstStyle/>
            <a:p>
              <a:pPr algn="ctr"/>
              <a:r>
                <a:rPr lang="en-US" sz="1250" spc="-1" dirty="0">
                  <a:latin typeface="Arial"/>
                </a:rPr>
                <a:t>request + </a:t>
              </a:r>
              <a:r>
                <a:rPr lang="en-US" sz="1250" spc="-1" dirty="0" err="1">
                  <a:latin typeface="Arial"/>
                </a:rPr>
                <a:t>nf</a:t>
              </a:r>
              <a:r>
                <a:rPr lang="en-US" sz="1250" spc="-1" dirty="0">
                  <a:latin typeface="Arial"/>
                </a:rPr>
                <a:t>-query</a:t>
              </a:r>
            </a:p>
          </p:txBody>
        </p:sp>
        <p:sp>
          <p:nvSpPr>
            <p:cNvPr id="42" name="Line 2"/>
            <p:cNvSpPr/>
            <p:nvPr/>
          </p:nvSpPr>
          <p:spPr>
            <a:xfrm>
              <a:off x="457200" y="1139633"/>
              <a:ext cx="0" cy="24496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Line 3"/>
            <p:cNvSpPr/>
            <p:nvPr/>
          </p:nvSpPr>
          <p:spPr>
            <a:xfrm>
              <a:off x="1828800" y="1139633"/>
              <a:ext cx="0" cy="244968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TextShape 45"/>
            <p:cNvSpPr txBox="1"/>
            <p:nvPr/>
          </p:nvSpPr>
          <p:spPr>
            <a:xfrm>
              <a:off x="1371600" y="874499"/>
              <a:ext cx="914400" cy="347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112493" tIns="56246" rIns="112493" bIns="56246">
              <a:noAutofit/>
            </a:bodyPr>
            <a:lstStyle/>
            <a:p>
              <a:pPr algn="ctr"/>
              <a:r>
                <a:rPr lang="en-US" sz="1250" spc="-1" dirty="0">
                  <a:latin typeface="Arial"/>
                </a:rPr>
                <a:t>Agent</a:t>
              </a:r>
            </a:p>
          </p:txBody>
        </p:sp>
        <p:sp>
          <p:nvSpPr>
            <p:cNvPr id="52" name="Line 12"/>
            <p:cNvSpPr/>
            <p:nvPr/>
          </p:nvSpPr>
          <p:spPr>
            <a:xfrm flipH="1">
              <a:off x="439561" y="3071037"/>
              <a:ext cx="137160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TextShape 13"/>
            <p:cNvSpPr txBox="1"/>
            <p:nvPr/>
          </p:nvSpPr>
          <p:spPr>
            <a:xfrm>
              <a:off x="599163" y="2776443"/>
              <a:ext cx="899315" cy="181046"/>
            </a:xfrm>
            <a:prstGeom prst="rect">
              <a:avLst/>
            </a:prstGeom>
            <a:noFill/>
            <a:ln w="0">
              <a:noFill/>
            </a:ln>
          </p:spPr>
          <p:txBody>
            <a:bodyPr lIns="112493" tIns="56246" rIns="112493" bIns="56246">
              <a:noAutofit/>
            </a:bodyPr>
            <a:lstStyle/>
            <a:p>
              <a:pPr algn="ctr"/>
              <a:r>
                <a:rPr lang="en-US" sz="1250" spc="-1" dirty="0">
                  <a:latin typeface="Arial"/>
                </a:rPr>
                <a:t>response</a:t>
              </a:r>
            </a:p>
          </p:txBody>
        </p:sp>
        <p:sp>
          <p:nvSpPr>
            <p:cNvPr id="55" name="Line 15"/>
            <p:cNvSpPr/>
            <p:nvPr/>
          </p:nvSpPr>
          <p:spPr>
            <a:xfrm>
              <a:off x="1817804" y="2776443"/>
              <a:ext cx="914400" cy="0"/>
            </a:xfrm>
            <a:prstGeom prst="line">
              <a:avLst/>
            </a:prstGeom>
            <a:ln w="12700">
              <a:solidFill>
                <a:srgbClr val="0070C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Line 16"/>
            <p:cNvSpPr/>
            <p:nvPr/>
          </p:nvSpPr>
          <p:spPr>
            <a:xfrm flipH="1">
              <a:off x="1811161" y="3054597"/>
              <a:ext cx="914400" cy="0"/>
            </a:xfrm>
            <a:prstGeom prst="line">
              <a:avLst/>
            </a:prstGeom>
            <a:ln w="12700">
              <a:solidFill>
                <a:srgbClr val="0070C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TextShape 54"/>
            <p:cNvSpPr txBox="1"/>
            <p:nvPr/>
          </p:nvSpPr>
          <p:spPr>
            <a:xfrm>
              <a:off x="2075663" y="2550670"/>
              <a:ext cx="685800" cy="228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112493" tIns="56246" rIns="112493" bIns="56246">
              <a:noAutofit/>
            </a:bodyPr>
            <a:lstStyle/>
            <a:p>
              <a:pPr algn="ctr"/>
              <a:r>
                <a:rPr lang="en-US" sz="1250" spc="-1" dirty="0">
                  <a:latin typeface="Arial"/>
                </a:rPr>
                <a:t>request</a:t>
              </a:r>
            </a:p>
          </p:txBody>
        </p:sp>
        <p:sp>
          <p:nvSpPr>
            <p:cNvPr id="110" name="TextShape 51">
              <a:extLst>
                <a:ext uri="{FF2B5EF4-FFF2-40B4-BE49-F238E27FC236}">
                  <a16:creationId xmlns:a16="http://schemas.microsoft.com/office/drawing/2014/main" id="{F1EFE947-17AD-270F-A66C-94EE61C0CD17}"/>
                </a:ext>
              </a:extLst>
            </p:cNvPr>
            <p:cNvSpPr txBox="1"/>
            <p:nvPr/>
          </p:nvSpPr>
          <p:spPr>
            <a:xfrm>
              <a:off x="2609787" y="2754323"/>
              <a:ext cx="600367" cy="352777"/>
            </a:xfrm>
            <a:prstGeom prst="rect">
              <a:avLst/>
            </a:prstGeom>
            <a:noFill/>
            <a:ln w="0">
              <a:noFill/>
            </a:ln>
          </p:spPr>
          <p:txBody>
            <a:bodyPr lIns="112493" tIns="56246" rIns="112493" bIns="56246">
              <a:noAutofit/>
            </a:bodyPr>
            <a:lstStyle/>
            <a:p>
              <a:pPr algn="ctr"/>
              <a:r>
                <a:rPr lang="en-US" sz="1250" spc="-1" dirty="0">
                  <a:latin typeface="Arial"/>
                </a:rPr>
                <a:t>Agent2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284E3B1-6A55-6032-934A-248FC47B1E73}"/>
                </a:ext>
              </a:extLst>
            </p:cNvPr>
            <p:cNvGrpSpPr/>
            <p:nvPr/>
          </p:nvGrpSpPr>
          <p:grpSpPr>
            <a:xfrm>
              <a:off x="1814237" y="1251652"/>
              <a:ext cx="685799" cy="1109668"/>
              <a:chOff x="2283657" y="860463"/>
              <a:chExt cx="685799" cy="1109668"/>
            </a:xfrm>
          </p:grpSpPr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F1A71A8E-1EB2-6DC5-011A-A1D0C3BA65FC}"/>
                  </a:ext>
                </a:extLst>
              </p:cNvPr>
              <p:cNvSpPr/>
              <p:nvPr/>
            </p:nvSpPr>
            <p:spPr>
              <a:xfrm>
                <a:off x="2283657" y="979906"/>
                <a:ext cx="685799" cy="985755"/>
              </a:xfrm>
              <a:prstGeom prst="down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/>
              </a:p>
            </p:txBody>
          </p:sp>
          <p:sp>
            <p:nvSpPr>
              <p:cNvPr id="111" name="TextShape 53">
                <a:extLst>
                  <a:ext uri="{FF2B5EF4-FFF2-40B4-BE49-F238E27FC236}">
                    <a16:creationId xmlns:a16="http://schemas.microsoft.com/office/drawing/2014/main" id="{E0DB162C-DD75-290F-8F4A-7315543465A4}"/>
                  </a:ext>
                </a:extLst>
              </p:cNvPr>
              <p:cNvSpPr txBox="1"/>
              <p:nvPr/>
            </p:nvSpPr>
            <p:spPr>
              <a:xfrm rot="5400000">
                <a:off x="2113439" y="1232713"/>
                <a:ext cx="1109668" cy="365167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112493" tIns="56246" rIns="112493" bIns="56246">
                <a:noAutofit/>
              </a:bodyPr>
              <a:lstStyle/>
              <a:p>
                <a:pPr algn="ctr"/>
                <a:r>
                  <a:rPr lang="en-US" sz="1250" spc="-1" dirty="0">
                    <a:latin typeface="Arial"/>
                  </a:rPr>
                  <a:t>Announce</a:t>
                </a:r>
              </a:p>
              <a:p>
                <a:pPr algn="ctr"/>
                <a:r>
                  <a:rPr lang="en-US" sz="1250" spc="-1" dirty="0">
                    <a:latin typeface="Arial"/>
                  </a:rPr>
                  <a:t>Update registry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DF80689-A5AD-DD82-575E-511344FD4C40}"/>
                </a:ext>
              </a:extLst>
            </p:cNvPr>
            <p:cNvGrpSpPr/>
            <p:nvPr/>
          </p:nvGrpSpPr>
          <p:grpSpPr>
            <a:xfrm>
              <a:off x="1803667" y="1929712"/>
              <a:ext cx="341948" cy="824611"/>
              <a:chOff x="1804088" y="2156998"/>
              <a:chExt cx="364304" cy="797053"/>
            </a:xfrm>
          </p:grpSpPr>
          <p:sp>
            <p:nvSpPr>
              <p:cNvPr id="115" name="Arrow: Down 114">
                <a:extLst>
                  <a:ext uri="{FF2B5EF4-FFF2-40B4-BE49-F238E27FC236}">
                    <a16:creationId xmlns:a16="http://schemas.microsoft.com/office/drawing/2014/main" id="{C9025177-1896-CF34-CD30-7F679EC46731}"/>
                  </a:ext>
                </a:extLst>
              </p:cNvPr>
              <p:cNvSpPr/>
              <p:nvPr/>
            </p:nvSpPr>
            <p:spPr>
              <a:xfrm>
                <a:off x="1804088" y="2244494"/>
                <a:ext cx="364304" cy="709557"/>
              </a:xfrm>
              <a:prstGeom prst="down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/>
              </a:p>
            </p:txBody>
          </p:sp>
          <p:sp>
            <p:nvSpPr>
              <p:cNvPr id="116" name="TextShape 53">
                <a:extLst>
                  <a:ext uri="{FF2B5EF4-FFF2-40B4-BE49-F238E27FC236}">
                    <a16:creationId xmlns:a16="http://schemas.microsoft.com/office/drawing/2014/main" id="{DF8EADC7-C89D-725F-88F1-F295D5F0D190}"/>
                  </a:ext>
                </a:extLst>
              </p:cNvPr>
              <p:cNvSpPr txBox="1"/>
              <p:nvPr/>
            </p:nvSpPr>
            <p:spPr>
              <a:xfrm rot="5400000">
                <a:off x="1607584" y="2393948"/>
                <a:ext cx="750101" cy="276202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112493" tIns="56246" rIns="112493" bIns="56246">
                <a:noAutofit/>
              </a:bodyPr>
              <a:lstStyle/>
              <a:p>
                <a:pPr algn="ctr"/>
                <a:r>
                  <a:rPr lang="en-US" sz="1250" spc="-1" dirty="0">
                    <a:latin typeface="Arial"/>
                  </a:rPr>
                  <a:t>Select NF</a:t>
                </a:r>
              </a:p>
            </p:txBody>
          </p:sp>
        </p:grpSp>
        <p:sp>
          <p:nvSpPr>
            <p:cNvPr id="54" name="Line 14"/>
            <p:cNvSpPr/>
            <p:nvPr/>
          </p:nvSpPr>
          <p:spPr>
            <a:xfrm>
              <a:off x="1850848" y="2438541"/>
              <a:ext cx="685800" cy="0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TextShape 53"/>
            <p:cNvSpPr txBox="1"/>
            <p:nvPr/>
          </p:nvSpPr>
          <p:spPr>
            <a:xfrm>
              <a:off x="2049631" y="2197015"/>
              <a:ext cx="685800" cy="228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112493" tIns="56246" rIns="112493" bIns="56246">
              <a:noAutofit/>
            </a:bodyPr>
            <a:lstStyle/>
            <a:p>
              <a:pPr algn="ctr"/>
              <a:r>
                <a:rPr lang="en-US" sz="1250" spc="-1" dirty="0">
                  <a:latin typeface="Arial"/>
                </a:rPr>
                <a:t>request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783E6A6-F151-B721-08D0-F52FF886CC46}"/>
                </a:ext>
              </a:extLst>
            </p:cNvPr>
            <p:cNvSpPr txBox="1"/>
            <p:nvPr/>
          </p:nvSpPr>
          <p:spPr>
            <a:xfrm>
              <a:off x="2458698" y="2286752"/>
              <a:ext cx="206376" cy="258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09" name="TextShape 50">
              <a:extLst>
                <a:ext uri="{FF2B5EF4-FFF2-40B4-BE49-F238E27FC236}">
                  <a16:creationId xmlns:a16="http://schemas.microsoft.com/office/drawing/2014/main" id="{0DAFD5BD-EC1B-05C0-95A6-04AA90DFB057}"/>
                </a:ext>
              </a:extLst>
            </p:cNvPr>
            <p:cNvSpPr txBox="1"/>
            <p:nvPr/>
          </p:nvSpPr>
          <p:spPr>
            <a:xfrm>
              <a:off x="2600030" y="2274023"/>
              <a:ext cx="600369" cy="347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112493" tIns="56246" rIns="112493" bIns="56246">
              <a:noAutofit/>
            </a:bodyPr>
            <a:lstStyle/>
            <a:p>
              <a:pPr algn="ctr"/>
              <a:r>
                <a:rPr lang="en-US" sz="1250" spc="-1" dirty="0">
                  <a:latin typeface="Arial"/>
                </a:rPr>
                <a:t>Agent1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B40F889-2296-99EE-44D7-5DD50324FD4B}"/>
              </a:ext>
            </a:extLst>
          </p:cNvPr>
          <p:cNvGrpSpPr/>
          <p:nvPr/>
        </p:nvGrpSpPr>
        <p:grpSpPr>
          <a:xfrm>
            <a:off x="4171006" y="5060567"/>
            <a:ext cx="2959700" cy="701344"/>
            <a:chOff x="7388234" y="4736533"/>
            <a:chExt cx="2367909" cy="561111"/>
          </a:xfrm>
        </p:grpSpPr>
        <p:sp>
          <p:nvSpPr>
            <p:cNvPr id="127" name="Line 4">
              <a:extLst>
                <a:ext uri="{FF2B5EF4-FFF2-40B4-BE49-F238E27FC236}">
                  <a16:creationId xmlns:a16="http://schemas.microsoft.com/office/drawing/2014/main" id="{AEF25CF0-AB7E-E4CC-BE5A-AC820E6F0F0E}"/>
                </a:ext>
              </a:extLst>
            </p:cNvPr>
            <p:cNvSpPr/>
            <p:nvPr/>
          </p:nvSpPr>
          <p:spPr>
            <a:xfrm>
              <a:off x="7405943" y="4896010"/>
              <a:ext cx="537303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80FEF2-ADA7-8249-5B73-8DB0BCD7A424}"/>
                </a:ext>
              </a:extLst>
            </p:cNvPr>
            <p:cNvSpPr txBox="1"/>
            <p:nvPr/>
          </p:nvSpPr>
          <p:spPr>
            <a:xfrm>
              <a:off x="8069187" y="4736533"/>
              <a:ext cx="1025194" cy="22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" dirty="0"/>
                <a:t>API call/return </a:t>
              </a:r>
            </a:p>
          </p:txBody>
        </p:sp>
        <p:sp>
          <p:nvSpPr>
            <p:cNvPr id="128" name="Line 4">
              <a:extLst>
                <a:ext uri="{FF2B5EF4-FFF2-40B4-BE49-F238E27FC236}">
                  <a16:creationId xmlns:a16="http://schemas.microsoft.com/office/drawing/2014/main" id="{C083F434-C76D-C343-5E43-C496E223455C}"/>
                </a:ext>
              </a:extLst>
            </p:cNvPr>
            <p:cNvSpPr/>
            <p:nvPr/>
          </p:nvSpPr>
          <p:spPr>
            <a:xfrm>
              <a:off x="7388234" y="5229352"/>
              <a:ext cx="537303" cy="0"/>
            </a:xfrm>
            <a:prstGeom prst="line">
              <a:avLst/>
            </a:prstGeom>
            <a:ln w="12700">
              <a:solidFill>
                <a:srgbClr val="0070C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E9D3C8A-02CA-67FA-9A4E-C72B8A076DDB}"/>
                </a:ext>
              </a:extLst>
            </p:cNvPr>
            <p:cNvSpPr txBox="1"/>
            <p:nvPr/>
          </p:nvSpPr>
          <p:spPr>
            <a:xfrm>
              <a:off x="8051477" y="5069875"/>
              <a:ext cx="1704666" cy="22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50" dirty="0"/>
                <a:t>Network delivery message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2456BD-F525-7FF9-F357-23E821B60CE7}"/>
              </a:ext>
            </a:extLst>
          </p:cNvPr>
          <p:cNvGrpSpPr/>
          <p:nvPr/>
        </p:nvGrpSpPr>
        <p:grpSpPr>
          <a:xfrm>
            <a:off x="4004641" y="1211470"/>
            <a:ext cx="4149375" cy="3345875"/>
            <a:chOff x="6052891" y="912445"/>
            <a:chExt cx="3319709" cy="2676869"/>
          </a:xfrm>
        </p:grpSpPr>
        <p:sp>
          <p:nvSpPr>
            <p:cNvPr id="72" name="Line 32"/>
            <p:cNvSpPr/>
            <p:nvPr/>
          </p:nvSpPr>
          <p:spPr>
            <a:xfrm flipV="1">
              <a:off x="6172200" y="1322280"/>
              <a:ext cx="2286000" cy="6721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TextShape 33"/>
            <p:cNvSpPr txBox="1"/>
            <p:nvPr/>
          </p:nvSpPr>
          <p:spPr>
            <a:xfrm>
              <a:off x="6583440" y="1109849"/>
              <a:ext cx="685800" cy="228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112493" tIns="56246" rIns="112493" bIns="56246">
              <a:noAutofit/>
            </a:bodyPr>
            <a:lstStyle/>
            <a:p>
              <a:pPr algn="ctr"/>
              <a:r>
                <a:rPr lang="en-US" sz="1250" spc="-1" dirty="0">
                  <a:latin typeface="Arial"/>
                </a:rPr>
                <a:t>register</a:t>
              </a:r>
            </a:p>
          </p:txBody>
        </p:sp>
        <p:sp>
          <p:nvSpPr>
            <p:cNvPr id="74" name="Line 34"/>
            <p:cNvSpPr/>
            <p:nvPr/>
          </p:nvSpPr>
          <p:spPr>
            <a:xfrm>
              <a:off x="7315200" y="1828800"/>
              <a:ext cx="1143000" cy="0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TextShape 35"/>
            <p:cNvSpPr txBox="1"/>
            <p:nvPr/>
          </p:nvSpPr>
          <p:spPr>
            <a:xfrm>
              <a:off x="7086600" y="1600200"/>
              <a:ext cx="1371600" cy="176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112493" tIns="56246" rIns="112493" bIns="56246">
              <a:noAutofit/>
            </a:bodyPr>
            <a:lstStyle/>
            <a:p>
              <a:pPr algn="ctr"/>
              <a:r>
                <a:rPr lang="en-US" altLang="ko-KR" sz="1250" spc="-1" dirty="0" err="1">
                  <a:latin typeface="Arial"/>
                </a:rPr>
                <a:t>n</a:t>
              </a:r>
              <a:r>
                <a:rPr lang="en-US" sz="1250" spc="-1" dirty="0" err="1">
                  <a:latin typeface="Arial"/>
                </a:rPr>
                <a:t>f</a:t>
              </a:r>
              <a:r>
                <a:rPr lang="en-US" sz="1250" spc="-1" dirty="0">
                  <a:latin typeface="Arial"/>
                </a:rPr>
                <a:t>-query</a:t>
              </a:r>
            </a:p>
          </p:txBody>
        </p:sp>
        <p:sp>
          <p:nvSpPr>
            <p:cNvPr id="76" name="Line 36"/>
            <p:cNvSpPr/>
            <p:nvPr/>
          </p:nvSpPr>
          <p:spPr>
            <a:xfrm flipH="1" flipV="1">
              <a:off x="6169552" y="3049946"/>
              <a:ext cx="1143001" cy="17749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TextShape 37"/>
            <p:cNvSpPr txBox="1"/>
            <p:nvPr/>
          </p:nvSpPr>
          <p:spPr>
            <a:xfrm>
              <a:off x="7291996" y="2806824"/>
              <a:ext cx="967751" cy="195481"/>
            </a:xfrm>
            <a:prstGeom prst="rect">
              <a:avLst/>
            </a:prstGeom>
            <a:noFill/>
            <a:ln w="0">
              <a:noFill/>
            </a:ln>
          </p:spPr>
          <p:txBody>
            <a:bodyPr lIns="112493" tIns="56246" rIns="112493" bIns="56246">
              <a:noAutofit/>
            </a:bodyPr>
            <a:lstStyle/>
            <a:p>
              <a:pPr algn="ctr"/>
              <a:r>
                <a:rPr lang="en-US" sz="1250" spc="-1" dirty="0">
                  <a:latin typeface="Arial"/>
                </a:rPr>
                <a:t>response</a:t>
              </a:r>
            </a:p>
          </p:txBody>
        </p:sp>
        <p:sp>
          <p:nvSpPr>
            <p:cNvPr id="78" name="Line 38"/>
            <p:cNvSpPr/>
            <p:nvPr/>
          </p:nvSpPr>
          <p:spPr>
            <a:xfrm>
              <a:off x="7296495" y="2424737"/>
              <a:ext cx="1600200" cy="0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Line 39"/>
            <p:cNvSpPr/>
            <p:nvPr/>
          </p:nvSpPr>
          <p:spPr>
            <a:xfrm>
              <a:off x="7296495" y="2782048"/>
              <a:ext cx="1828800" cy="0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Line 40"/>
            <p:cNvSpPr/>
            <p:nvPr/>
          </p:nvSpPr>
          <p:spPr>
            <a:xfrm flipH="1">
              <a:off x="7315200" y="3054597"/>
              <a:ext cx="1828800" cy="0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Line 41"/>
            <p:cNvSpPr/>
            <p:nvPr/>
          </p:nvSpPr>
          <p:spPr>
            <a:xfrm flipH="1">
              <a:off x="7315200" y="2057400"/>
              <a:ext cx="1143000" cy="0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TextShape 42"/>
            <p:cNvSpPr txBox="1"/>
            <p:nvPr/>
          </p:nvSpPr>
          <p:spPr>
            <a:xfrm>
              <a:off x="7086600" y="1828800"/>
              <a:ext cx="1371600" cy="176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112493" tIns="56246" rIns="112493" bIns="56246">
              <a:noAutofit/>
            </a:bodyPr>
            <a:lstStyle/>
            <a:p>
              <a:pPr algn="ctr"/>
              <a:r>
                <a:rPr lang="en-US" sz="1250" spc="-1">
                  <a:latin typeface="Arial"/>
                </a:rPr>
                <a:t>NF profiles</a:t>
              </a:r>
            </a:p>
          </p:txBody>
        </p:sp>
        <p:sp>
          <p:nvSpPr>
            <p:cNvPr id="70" name="Line 30"/>
            <p:cNvSpPr/>
            <p:nvPr/>
          </p:nvSpPr>
          <p:spPr>
            <a:xfrm>
              <a:off x="7315200" y="1139633"/>
              <a:ext cx="0" cy="24496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Line 31"/>
            <p:cNvSpPr/>
            <p:nvPr/>
          </p:nvSpPr>
          <p:spPr>
            <a:xfrm>
              <a:off x="8458200" y="1139633"/>
              <a:ext cx="0" cy="24496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Line 43"/>
            <p:cNvSpPr/>
            <p:nvPr/>
          </p:nvSpPr>
          <p:spPr>
            <a:xfrm>
              <a:off x="6172200" y="1111527"/>
              <a:ext cx="0" cy="24496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TextShape 55"/>
            <p:cNvSpPr txBox="1"/>
            <p:nvPr/>
          </p:nvSpPr>
          <p:spPr>
            <a:xfrm>
              <a:off x="6172200" y="914400"/>
              <a:ext cx="457200" cy="347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112493" tIns="56246" rIns="112493" bIns="56246">
              <a:noAutofit/>
            </a:bodyPr>
            <a:lstStyle/>
            <a:p>
              <a:pPr algn="ctr"/>
              <a:r>
                <a:rPr lang="en-US" sz="1250" spc="-1">
                  <a:latin typeface="Arial"/>
                </a:rPr>
                <a:t>NF</a:t>
              </a:r>
            </a:p>
          </p:txBody>
        </p:sp>
        <p:sp>
          <p:nvSpPr>
            <p:cNvPr id="98" name="TextShape 58"/>
            <p:cNvSpPr txBox="1"/>
            <p:nvPr/>
          </p:nvSpPr>
          <p:spPr>
            <a:xfrm>
              <a:off x="8229600" y="914400"/>
              <a:ext cx="457200" cy="347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112493" tIns="56246" rIns="112493" bIns="56246">
              <a:noAutofit/>
            </a:bodyPr>
            <a:lstStyle/>
            <a:p>
              <a:pPr algn="ctr"/>
              <a:r>
                <a:rPr lang="en-US" sz="1250" spc="-1">
                  <a:latin typeface="Arial"/>
                </a:rPr>
                <a:t>NRF</a:t>
              </a:r>
            </a:p>
          </p:txBody>
        </p:sp>
        <p:sp>
          <p:nvSpPr>
            <p:cNvPr id="100" name="TextShape 60"/>
            <p:cNvSpPr txBox="1"/>
            <p:nvPr/>
          </p:nvSpPr>
          <p:spPr>
            <a:xfrm>
              <a:off x="7067895" y="912445"/>
              <a:ext cx="457200" cy="347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112493" tIns="56246" rIns="112493" bIns="56246">
              <a:noAutofit/>
            </a:bodyPr>
            <a:lstStyle/>
            <a:p>
              <a:pPr algn="ctr"/>
              <a:r>
                <a:rPr lang="en-US" sz="1250" spc="-1">
                  <a:latin typeface="Arial"/>
                </a:rPr>
                <a:t>SCP</a:t>
              </a:r>
            </a:p>
          </p:txBody>
        </p:sp>
        <p:sp>
          <p:nvSpPr>
            <p:cNvPr id="102" name="TextShape 62"/>
            <p:cNvSpPr txBox="1"/>
            <p:nvPr/>
          </p:nvSpPr>
          <p:spPr>
            <a:xfrm>
              <a:off x="8855899" y="2306759"/>
              <a:ext cx="457200" cy="347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112493" tIns="56246" rIns="112493" bIns="56246">
              <a:noAutofit/>
            </a:bodyPr>
            <a:lstStyle/>
            <a:p>
              <a:pPr algn="ctr"/>
              <a:r>
                <a:rPr lang="en-US" sz="1250" spc="-1" dirty="0">
                  <a:latin typeface="Arial"/>
                </a:rPr>
                <a:t>NF1</a:t>
              </a:r>
            </a:p>
          </p:txBody>
        </p:sp>
        <p:sp>
          <p:nvSpPr>
            <p:cNvPr id="104" name="TextShape 64"/>
            <p:cNvSpPr txBox="1"/>
            <p:nvPr/>
          </p:nvSpPr>
          <p:spPr>
            <a:xfrm>
              <a:off x="8915400" y="2787653"/>
              <a:ext cx="457200" cy="347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112493" tIns="56246" rIns="112493" bIns="56246">
              <a:noAutofit/>
            </a:bodyPr>
            <a:lstStyle/>
            <a:p>
              <a:pPr algn="ctr"/>
              <a:r>
                <a:rPr lang="en-US" sz="1250" spc="-1" dirty="0">
                  <a:latin typeface="Arial"/>
                </a:rPr>
                <a:t>NF2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252018B-6AC1-F8E5-13A1-AF742399C98A}"/>
                </a:ext>
              </a:extLst>
            </p:cNvPr>
            <p:cNvSpPr txBox="1"/>
            <p:nvPr/>
          </p:nvSpPr>
          <p:spPr>
            <a:xfrm>
              <a:off x="8782462" y="2293465"/>
              <a:ext cx="206376" cy="258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7" name="TextShape 11">
              <a:extLst>
                <a:ext uri="{FF2B5EF4-FFF2-40B4-BE49-F238E27FC236}">
                  <a16:creationId xmlns:a16="http://schemas.microsoft.com/office/drawing/2014/main" id="{8E8B09BD-A9C2-2F5D-9AF5-04D4384B468E}"/>
                </a:ext>
              </a:extLst>
            </p:cNvPr>
            <p:cNvSpPr txBox="1"/>
            <p:nvPr/>
          </p:nvSpPr>
          <p:spPr>
            <a:xfrm>
              <a:off x="6052891" y="1600198"/>
              <a:ext cx="1371600" cy="176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112493" tIns="56246" rIns="112493" bIns="56246">
              <a:noAutofit/>
            </a:bodyPr>
            <a:lstStyle/>
            <a:p>
              <a:pPr algn="ctr"/>
              <a:r>
                <a:rPr lang="en-US" sz="1250" spc="-1" dirty="0">
                  <a:latin typeface="Arial"/>
                </a:rPr>
                <a:t>request + </a:t>
              </a:r>
              <a:r>
                <a:rPr lang="en-US" sz="1250" spc="-1" dirty="0" err="1">
                  <a:latin typeface="Arial"/>
                </a:rPr>
                <a:t>nf</a:t>
              </a:r>
              <a:r>
                <a:rPr lang="en-US" sz="1250" spc="-1" dirty="0">
                  <a:latin typeface="Arial"/>
                </a:rPr>
                <a:t>-query</a:t>
              </a:r>
            </a:p>
          </p:txBody>
        </p:sp>
        <p:sp>
          <p:nvSpPr>
            <p:cNvPr id="124" name="Line 34">
              <a:extLst>
                <a:ext uri="{FF2B5EF4-FFF2-40B4-BE49-F238E27FC236}">
                  <a16:creationId xmlns:a16="http://schemas.microsoft.com/office/drawing/2014/main" id="{2136155B-C553-50AC-83F0-023C57E79F51}"/>
                </a:ext>
              </a:extLst>
            </p:cNvPr>
            <p:cNvSpPr/>
            <p:nvPr/>
          </p:nvSpPr>
          <p:spPr>
            <a:xfrm>
              <a:off x="6172199" y="1828800"/>
              <a:ext cx="1143000" cy="0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TextShape 37">
              <a:extLst>
                <a:ext uri="{FF2B5EF4-FFF2-40B4-BE49-F238E27FC236}">
                  <a16:creationId xmlns:a16="http://schemas.microsoft.com/office/drawing/2014/main" id="{66A602B4-04F2-9337-4E38-74F398B74238}"/>
                </a:ext>
              </a:extLst>
            </p:cNvPr>
            <p:cNvSpPr txBox="1"/>
            <p:nvPr/>
          </p:nvSpPr>
          <p:spPr>
            <a:xfrm>
              <a:off x="6259693" y="2818686"/>
              <a:ext cx="967751" cy="195481"/>
            </a:xfrm>
            <a:prstGeom prst="rect">
              <a:avLst/>
            </a:prstGeom>
            <a:noFill/>
            <a:ln w="0">
              <a:noFill/>
            </a:ln>
          </p:spPr>
          <p:txBody>
            <a:bodyPr lIns="112493" tIns="56246" rIns="112493" bIns="56246">
              <a:noAutofit/>
            </a:bodyPr>
            <a:lstStyle/>
            <a:p>
              <a:pPr algn="ctr"/>
              <a:r>
                <a:rPr lang="en-US" sz="1250" spc="-1" dirty="0">
                  <a:latin typeface="Arial"/>
                </a:rPr>
                <a:t>response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1105E029-3AAF-2BA0-F3D0-46224CBF88AA}"/>
                </a:ext>
              </a:extLst>
            </p:cNvPr>
            <p:cNvGrpSpPr/>
            <p:nvPr/>
          </p:nvGrpSpPr>
          <p:grpSpPr>
            <a:xfrm>
              <a:off x="7275974" y="1966152"/>
              <a:ext cx="364304" cy="810292"/>
              <a:chOff x="1804088" y="2156997"/>
              <a:chExt cx="364304" cy="797054"/>
            </a:xfrm>
          </p:grpSpPr>
          <p:sp>
            <p:nvSpPr>
              <p:cNvPr id="131" name="Arrow: Down 130">
                <a:extLst>
                  <a:ext uri="{FF2B5EF4-FFF2-40B4-BE49-F238E27FC236}">
                    <a16:creationId xmlns:a16="http://schemas.microsoft.com/office/drawing/2014/main" id="{295311D2-6403-103B-D841-AD2451B2E69F}"/>
                  </a:ext>
                </a:extLst>
              </p:cNvPr>
              <p:cNvSpPr/>
              <p:nvPr/>
            </p:nvSpPr>
            <p:spPr>
              <a:xfrm>
                <a:off x="1804088" y="2244494"/>
                <a:ext cx="364304" cy="709557"/>
              </a:xfrm>
              <a:prstGeom prst="down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/>
              </a:p>
            </p:txBody>
          </p:sp>
          <p:sp>
            <p:nvSpPr>
              <p:cNvPr id="132" name="TextShape 53">
                <a:extLst>
                  <a:ext uri="{FF2B5EF4-FFF2-40B4-BE49-F238E27FC236}">
                    <a16:creationId xmlns:a16="http://schemas.microsoft.com/office/drawing/2014/main" id="{0FA15213-3236-C7AE-E263-BC2337C15B48}"/>
                  </a:ext>
                </a:extLst>
              </p:cNvPr>
              <p:cNvSpPr txBox="1"/>
              <p:nvPr/>
            </p:nvSpPr>
            <p:spPr>
              <a:xfrm rot="5400000">
                <a:off x="1607584" y="2393947"/>
                <a:ext cx="750101" cy="276202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112493" tIns="56246" rIns="112493" bIns="56246">
                <a:noAutofit/>
              </a:bodyPr>
              <a:lstStyle/>
              <a:p>
                <a:pPr algn="ctr"/>
                <a:r>
                  <a:rPr lang="en-US" sz="1250" spc="-1" dirty="0">
                    <a:latin typeface="Arial"/>
                  </a:rPr>
                  <a:t>Select NF</a:t>
                </a: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D8C7F90-F7DA-5FF5-1E38-DFB37474CC0B}"/>
              </a:ext>
            </a:extLst>
          </p:cNvPr>
          <p:cNvSpPr txBox="1"/>
          <p:nvPr/>
        </p:nvSpPr>
        <p:spPr>
          <a:xfrm>
            <a:off x="525581" y="5524573"/>
            <a:ext cx="30153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Complex signaling procedures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Vendor-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lockin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(load balancing, telemetry, security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fault recovery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 hop service delivery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NRF dependent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Bottleneck at NRF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70EB3-9CC7-DB01-0847-3E8BE1E5A3A7}"/>
              </a:ext>
            </a:extLst>
          </p:cNvPr>
          <p:cNvSpPr txBox="1"/>
          <p:nvPr/>
        </p:nvSpPr>
        <p:spPr>
          <a:xfrm>
            <a:off x="3960507" y="6106581"/>
            <a:ext cx="39634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Simplified signaling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Unified load balancing, telemetry, security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fault recovery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 hops service  delivery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NRF dependent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Bottle neck at NRF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B561D87-C23A-F5CB-6214-D2BD7857BEAF}"/>
              </a:ext>
            </a:extLst>
          </p:cNvPr>
          <p:cNvSpPr txBox="1"/>
          <p:nvPr/>
        </p:nvSpPr>
        <p:spPr>
          <a:xfrm>
            <a:off x="8124171" y="5486877"/>
            <a:ext cx="3950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Simplified procedures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Unified Load balancing, telemetry, security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fault recovery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 hop service delivery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 NRF, distributed registry (agents are registries)</a:t>
            </a:r>
          </a:p>
        </p:txBody>
      </p:sp>
      <p:sp>
        <p:nvSpPr>
          <p:cNvPr id="138" name="TextShape 37">
            <a:extLst>
              <a:ext uri="{FF2B5EF4-FFF2-40B4-BE49-F238E27FC236}">
                <a16:creationId xmlns:a16="http://schemas.microsoft.com/office/drawing/2014/main" id="{A4551CC6-1AEA-E294-0949-EAEAC8E08162}"/>
              </a:ext>
            </a:extLst>
          </p:cNvPr>
          <p:cNvSpPr txBox="1"/>
          <p:nvPr/>
        </p:nvSpPr>
        <p:spPr>
          <a:xfrm>
            <a:off x="5943211" y="2834971"/>
            <a:ext cx="1209613" cy="244336"/>
          </a:xfrm>
          <a:prstGeom prst="rect">
            <a:avLst/>
          </a:prstGeom>
          <a:noFill/>
          <a:ln w="0">
            <a:noFill/>
          </a:ln>
        </p:spPr>
        <p:txBody>
          <a:bodyPr lIns="112493" tIns="56246" rIns="112493" bIns="56246">
            <a:noAutofit/>
          </a:bodyPr>
          <a:lstStyle/>
          <a:p>
            <a:pPr algn="ctr"/>
            <a:r>
              <a:rPr lang="en-US" sz="1250" spc="-1" dirty="0">
                <a:latin typeface="Arial"/>
              </a:rPr>
              <a:t>request</a:t>
            </a:r>
          </a:p>
        </p:txBody>
      </p:sp>
      <p:sp>
        <p:nvSpPr>
          <p:cNvPr id="139" name="TextShape 37">
            <a:extLst>
              <a:ext uri="{FF2B5EF4-FFF2-40B4-BE49-F238E27FC236}">
                <a16:creationId xmlns:a16="http://schemas.microsoft.com/office/drawing/2014/main" id="{F509D12F-E20C-DAC3-490E-3A8FACED4ADE}"/>
              </a:ext>
            </a:extLst>
          </p:cNvPr>
          <p:cNvSpPr txBox="1"/>
          <p:nvPr/>
        </p:nvSpPr>
        <p:spPr>
          <a:xfrm>
            <a:off x="5941813" y="3272916"/>
            <a:ext cx="1209613" cy="244336"/>
          </a:xfrm>
          <a:prstGeom prst="rect">
            <a:avLst/>
          </a:prstGeom>
          <a:noFill/>
          <a:ln w="0">
            <a:noFill/>
          </a:ln>
        </p:spPr>
        <p:txBody>
          <a:bodyPr lIns="112493" tIns="56246" rIns="112493" bIns="56246">
            <a:noAutofit/>
          </a:bodyPr>
          <a:lstStyle/>
          <a:p>
            <a:pPr algn="ctr"/>
            <a:r>
              <a:rPr lang="en-US" sz="1250" spc="-1" dirty="0">
                <a:latin typeface="Arial"/>
              </a:rPr>
              <a:t>request</a:t>
            </a:r>
          </a:p>
        </p:txBody>
      </p:sp>
      <p:sp>
        <p:nvSpPr>
          <p:cNvPr id="140" name="TextShape 13">
            <a:extLst>
              <a:ext uri="{FF2B5EF4-FFF2-40B4-BE49-F238E27FC236}">
                <a16:creationId xmlns:a16="http://schemas.microsoft.com/office/drawing/2014/main" id="{58ED9A84-B503-4AB9-9EDD-358E255EEDF3}"/>
              </a:ext>
            </a:extLst>
          </p:cNvPr>
          <p:cNvSpPr txBox="1"/>
          <p:nvPr/>
        </p:nvSpPr>
        <p:spPr>
          <a:xfrm>
            <a:off x="10484770" y="3709547"/>
            <a:ext cx="1124073" cy="226293"/>
          </a:xfrm>
          <a:prstGeom prst="rect">
            <a:avLst/>
          </a:prstGeom>
          <a:noFill/>
          <a:ln w="0">
            <a:noFill/>
          </a:ln>
        </p:spPr>
        <p:txBody>
          <a:bodyPr lIns="112493" tIns="56246" rIns="112493" bIns="56246">
            <a:noAutofit/>
          </a:bodyPr>
          <a:lstStyle/>
          <a:p>
            <a:pPr algn="ctr"/>
            <a:r>
              <a:rPr lang="en-US" sz="1250" spc="-1" dirty="0">
                <a:latin typeface="Arial"/>
              </a:rPr>
              <a:t>response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1DF19D-0698-3439-C5B5-7A3BF6C4658E}"/>
              </a:ext>
            </a:extLst>
          </p:cNvPr>
          <p:cNvSpPr txBox="1"/>
          <p:nvPr/>
        </p:nvSpPr>
        <p:spPr>
          <a:xfrm>
            <a:off x="1444931" y="4737728"/>
            <a:ext cx="1244848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>
                <a:solidFill>
                  <a:srgbClr val="C00000"/>
                </a:solidFill>
              </a:rPr>
              <a:t>5G/6G scope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A60372F-382B-CDBE-387C-64D9AF9E1A69}"/>
              </a:ext>
            </a:extLst>
          </p:cNvPr>
          <p:cNvSpPr txBox="1"/>
          <p:nvPr/>
        </p:nvSpPr>
        <p:spPr>
          <a:xfrm>
            <a:off x="5216468" y="4702697"/>
            <a:ext cx="1256623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>
                <a:solidFill>
                  <a:srgbClr val="C00000"/>
                </a:solidFill>
              </a:rPr>
              <a:t>5G/6G scope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4C7187F-5CD4-37BD-EE6E-5F9E2884DD1B}"/>
              </a:ext>
            </a:extLst>
          </p:cNvPr>
          <p:cNvSpPr txBox="1"/>
          <p:nvPr/>
        </p:nvSpPr>
        <p:spPr>
          <a:xfrm>
            <a:off x="8223724" y="4658818"/>
            <a:ext cx="1160458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>
                <a:solidFill>
                  <a:srgbClr val="C00000"/>
                </a:solidFill>
              </a:rPr>
              <a:t>5G/6G scope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E132231-A555-1C92-66EA-63D68ECCF287}"/>
              </a:ext>
            </a:extLst>
          </p:cNvPr>
          <p:cNvSpPr txBox="1"/>
          <p:nvPr/>
        </p:nvSpPr>
        <p:spPr>
          <a:xfrm>
            <a:off x="9904249" y="4698430"/>
            <a:ext cx="1544649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b="1" dirty="0">
                <a:solidFill>
                  <a:srgbClr val="7030A0"/>
                </a:solidFill>
              </a:rPr>
              <a:t>Integration Fabric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13C8FD-04B0-4FE3-848A-8BCE6B56BCB0}"/>
              </a:ext>
            </a:extLst>
          </p:cNvPr>
          <p:cNvSpPr/>
          <p:nvPr/>
        </p:nvSpPr>
        <p:spPr>
          <a:xfrm>
            <a:off x="480741" y="736664"/>
            <a:ext cx="3173228" cy="3165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Without SCP (TS 23.501 - model B)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5B9EE73-A056-4D31-BDEF-28E8069FEDBE}"/>
              </a:ext>
            </a:extLst>
          </p:cNvPr>
          <p:cNvSpPr/>
          <p:nvPr/>
        </p:nvSpPr>
        <p:spPr>
          <a:xfrm>
            <a:off x="3966810" y="692756"/>
            <a:ext cx="4112833" cy="3165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With SCP (TS 23.501 - model D)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225F0FF-B45D-4D5A-A254-3837FF60434C}"/>
              </a:ext>
            </a:extLst>
          </p:cNvPr>
          <p:cNvSpPr/>
          <p:nvPr/>
        </p:nvSpPr>
        <p:spPr>
          <a:xfrm>
            <a:off x="8250339" y="691636"/>
            <a:ext cx="3974760" cy="3165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With an integration fabric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Line 28">
            <a:extLst>
              <a:ext uri="{FF2B5EF4-FFF2-40B4-BE49-F238E27FC236}">
                <a16:creationId xmlns:a16="http://schemas.microsoft.com/office/drawing/2014/main" id="{E22F7703-9EF8-4F36-A6C0-A229C9370196}"/>
              </a:ext>
            </a:extLst>
          </p:cNvPr>
          <p:cNvSpPr/>
          <p:nvPr/>
        </p:nvSpPr>
        <p:spPr>
          <a:xfrm flipH="1">
            <a:off x="698785" y="2070284"/>
            <a:ext cx="1714392" cy="0"/>
          </a:xfrm>
          <a:prstGeom prst="line">
            <a:avLst/>
          </a:prstGeom>
          <a:ln w="1270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TextShape 20">
            <a:extLst>
              <a:ext uri="{FF2B5EF4-FFF2-40B4-BE49-F238E27FC236}">
                <a16:creationId xmlns:a16="http://schemas.microsoft.com/office/drawing/2014/main" id="{980200C3-52E3-49F3-9D57-0F91C76B9A4B}"/>
              </a:ext>
            </a:extLst>
          </p:cNvPr>
          <p:cNvSpPr txBox="1"/>
          <p:nvPr/>
        </p:nvSpPr>
        <p:spPr>
          <a:xfrm>
            <a:off x="1263791" y="1801657"/>
            <a:ext cx="857196" cy="285732"/>
          </a:xfrm>
          <a:prstGeom prst="rect">
            <a:avLst/>
          </a:prstGeom>
          <a:noFill/>
          <a:ln w="0">
            <a:noFill/>
          </a:ln>
        </p:spPr>
        <p:txBody>
          <a:bodyPr lIns="112493" tIns="56246" rIns="112493" bIns="56246">
            <a:noAutofit/>
          </a:bodyPr>
          <a:lstStyle/>
          <a:p>
            <a:pPr algn="ctr"/>
            <a:r>
              <a:rPr lang="en-US" altLang="ko-KR" sz="1250" spc="-1" dirty="0">
                <a:latin typeface="Arial"/>
              </a:rPr>
              <a:t>ack</a:t>
            </a:r>
            <a:endParaRPr lang="en-US" sz="1250" spc="-1" dirty="0">
              <a:latin typeface="Arial"/>
            </a:endParaRPr>
          </a:p>
        </p:txBody>
      </p:sp>
      <p:sp>
        <p:nvSpPr>
          <p:cNvPr id="112" name="Line 40">
            <a:extLst>
              <a:ext uri="{FF2B5EF4-FFF2-40B4-BE49-F238E27FC236}">
                <a16:creationId xmlns:a16="http://schemas.microsoft.com/office/drawing/2014/main" id="{BA83B536-28D6-4F27-A84A-47581AC2207E}"/>
              </a:ext>
            </a:extLst>
          </p:cNvPr>
          <p:cNvSpPr/>
          <p:nvPr/>
        </p:nvSpPr>
        <p:spPr>
          <a:xfrm flipH="1">
            <a:off x="4150688" y="1944523"/>
            <a:ext cx="2860399" cy="0"/>
          </a:xfrm>
          <a:prstGeom prst="line">
            <a:avLst/>
          </a:prstGeom>
          <a:ln w="1270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TextShape 33">
            <a:extLst>
              <a:ext uri="{FF2B5EF4-FFF2-40B4-BE49-F238E27FC236}">
                <a16:creationId xmlns:a16="http://schemas.microsoft.com/office/drawing/2014/main" id="{93211F4F-E586-4257-9356-2A0732AC0AE2}"/>
              </a:ext>
            </a:extLst>
          </p:cNvPr>
          <p:cNvSpPr txBox="1"/>
          <p:nvPr/>
        </p:nvSpPr>
        <p:spPr>
          <a:xfrm>
            <a:off x="4666262" y="1692013"/>
            <a:ext cx="857196" cy="285732"/>
          </a:xfrm>
          <a:prstGeom prst="rect">
            <a:avLst/>
          </a:prstGeom>
          <a:noFill/>
          <a:ln w="0">
            <a:noFill/>
          </a:ln>
        </p:spPr>
        <p:txBody>
          <a:bodyPr lIns="112493" tIns="56246" rIns="112493" bIns="56246">
            <a:noAutofit/>
          </a:bodyPr>
          <a:lstStyle/>
          <a:p>
            <a:pPr algn="ctr"/>
            <a:r>
              <a:rPr lang="en-US" altLang="ko-KR" sz="1250" spc="-1" dirty="0">
                <a:latin typeface="Arial"/>
              </a:rPr>
              <a:t>ack</a:t>
            </a:r>
            <a:endParaRPr lang="en-US" sz="1250" spc="-1" dirty="0">
              <a:latin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E89228-5E85-42E1-AFCE-64F6B17ADAEA}"/>
              </a:ext>
            </a:extLst>
          </p:cNvPr>
          <p:cNvSpPr/>
          <p:nvPr/>
        </p:nvSpPr>
        <p:spPr>
          <a:xfrm>
            <a:off x="8207199" y="1175265"/>
            <a:ext cx="3042067" cy="4084636"/>
          </a:xfrm>
          <a:prstGeom prst="rect">
            <a:avLst/>
          </a:prstGeom>
          <a:noFill/>
          <a:ln w="28575">
            <a:solidFill>
              <a:srgbClr val="0066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F7A2A32-1236-4915-8A62-F1F705FE632F}"/>
              </a:ext>
            </a:extLst>
          </p:cNvPr>
          <p:cNvSpPr txBox="1"/>
          <p:nvPr/>
        </p:nvSpPr>
        <p:spPr>
          <a:xfrm>
            <a:off x="8910194" y="5020005"/>
            <a:ext cx="2193493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50" dirty="0">
                <a:solidFill>
                  <a:srgbClr val="0066FF"/>
                </a:solidFill>
              </a:rPr>
              <a:t>Network function boundary</a:t>
            </a:r>
            <a:endParaRPr lang="en-US" sz="1250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20775</TotalTime>
  <Words>790</Words>
  <Application>Microsoft Office PowerPoint</Application>
  <PresentationFormat>사용자 지정</PresentationFormat>
  <Paragraphs>188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Gill Sans</vt:lpstr>
      <vt:lpstr>Gill Sans Light</vt:lpstr>
      <vt:lpstr>맑은 고딕</vt:lpstr>
      <vt:lpstr>Arial</vt:lpstr>
      <vt:lpstr>Arial Black</vt:lpstr>
      <vt:lpstr>Arial Narrow</vt:lpstr>
      <vt:lpstr>Wingdings</vt:lpstr>
      <vt:lpstr>디자인 사용자 지정</vt:lpstr>
      <vt:lpstr>PowerPoint 프레젠테이션</vt:lpstr>
      <vt:lpstr>6G 원천기술 목록 개요</vt:lpstr>
      <vt:lpstr>Cloud-Native 6G 모바일 코어 네트워크 기술(1/4)</vt:lpstr>
      <vt:lpstr>Cloud-Native 6G 모바일 코어 네트워크 기술(2/4)</vt:lpstr>
      <vt:lpstr>Cloud-Native 6G 모바일 코어 네트워크 기술(3/4)</vt:lpstr>
      <vt:lpstr>Cloud-Native 6G 모바일 코어 네트워크 기술(4/4)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Taesik Cheung</dc:creator>
  <cp:lastModifiedBy>tqtung</cp:lastModifiedBy>
  <cp:revision>562</cp:revision>
  <cp:lastPrinted>2021-09-29T23:37:18Z</cp:lastPrinted>
  <dcterms:created xsi:type="dcterms:W3CDTF">2021-01-27T23:47:27Z</dcterms:created>
  <dcterms:modified xsi:type="dcterms:W3CDTF">2022-08-12T00:42:58Z</dcterms:modified>
</cp:coreProperties>
</file>