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1064" r:id="rId3"/>
    <p:sldId id="1065" r:id="rId4"/>
    <p:sldId id="1066" r:id="rId5"/>
    <p:sldId id="1079" r:id="rId6"/>
    <p:sldId id="1078" r:id="rId7"/>
    <p:sldId id="1080" r:id="rId8"/>
    <p:sldId id="1067" r:id="rId9"/>
    <p:sldId id="1072" r:id="rId10"/>
    <p:sldId id="1081" r:id="rId11"/>
    <p:sldId id="1076" r:id="rId12"/>
    <p:sldId id="1074" r:id="rId13"/>
    <p:sldId id="1071" r:id="rId14"/>
    <p:sldId id="108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99294F8-FEE5-4767-AB37-DB44BFFBFB33}">
          <p14:sldIdLst>
            <p14:sldId id="256"/>
            <p14:sldId id="1064"/>
            <p14:sldId id="1065"/>
            <p14:sldId id="1066"/>
            <p14:sldId id="1079"/>
            <p14:sldId id="1078"/>
            <p14:sldId id="1080"/>
            <p14:sldId id="1067"/>
            <p14:sldId id="1072"/>
            <p14:sldId id="1081"/>
            <p14:sldId id="1076"/>
            <p14:sldId id="1074"/>
            <p14:sldId id="1071"/>
            <p14:sldId id="10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  <a:srgbClr val="DAC2EC"/>
    <a:srgbClr val="FF99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52C8-7D0B-4795-B05B-6B6C4C802AB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24E-4229-482B-93EE-4085BCF0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7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52C8-7D0B-4795-B05B-6B6C4C802AB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24E-4229-482B-93EE-4085BCF0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52C8-7D0B-4795-B05B-6B6C4C802AB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24E-4229-482B-93EE-4085BCF0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3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3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59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4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859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423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59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4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806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52C8-7D0B-4795-B05B-6B6C4C802AB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24E-4229-482B-93EE-4085BCF0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52C8-7D0B-4795-B05B-6B6C4C802AB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24E-4229-482B-93EE-4085BCF0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1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52C8-7D0B-4795-B05B-6B6C4C802AB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24E-4229-482B-93EE-4085BCF0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52C8-7D0B-4795-B05B-6B6C4C802AB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24E-4229-482B-93EE-4085BCF0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52C8-7D0B-4795-B05B-6B6C4C802AB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24E-4229-482B-93EE-4085BCF0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7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52C8-7D0B-4795-B05B-6B6C4C802AB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24E-4229-482B-93EE-4085BCF0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52C8-7D0B-4795-B05B-6B6C4C802AB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24E-4229-482B-93EE-4085BCF0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52C8-7D0B-4795-B05B-6B6C4C802AB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24E-4229-482B-93EE-4085BCF0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5913"/>
            <a:ext cx="10515600" cy="962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70163"/>
            <a:ext cx="10515600" cy="490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752C8-7D0B-4795-B05B-6B6C4C802AB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C724E-4229-482B-93EE-4085BCF0F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8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19435-75EE-4381-A5E2-6BCCC2314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and apparatus for service mesh in cloud-native mobile core network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24C31D-C618-4EC9-9EFA-4420C2CED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Quang Tung Thai, Namseok Ko</a:t>
            </a:r>
          </a:p>
        </p:txBody>
      </p:sp>
    </p:spTree>
    <p:extLst>
      <p:ext uri="{BB962C8B-B14F-4D97-AF65-F5344CB8AC3E}">
        <p14:creationId xmlns:p14="http://schemas.microsoft.com/office/powerpoint/2010/main" val="285556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4CACC-DC74-42DD-B57A-DA6BBB3E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 identification for discovery</a:t>
            </a: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121F4ED-EBA0-42D0-86E1-7E572756E7E4}"/>
              </a:ext>
            </a:extLst>
          </p:cNvPr>
          <p:cNvGrpSpPr/>
          <p:nvPr/>
        </p:nvGrpSpPr>
        <p:grpSpPr>
          <a:xfrm>
            <a:off x="1046458" y="1583808"/>
            <a:ext cx="8292180" cy="4283781"/>
            <a:chOff x="1615733" y="1619318"/>
            <a:chExt cx="8292180" cy="428378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D0FE57-AB7B-4D6B-8D04-DFF5B6ED17C3}"/>
                </a:ext>
              </a:extLst>
            </p:cNvPr>
            <p:cNvSpPr txBox="1"/>
            <p:nvPr/>
          </p:nvSpPr>
          <p:spPr>
            <a:xfrm>
              <a:off x="7182469" y="1878515"/>
              <a:ext cx="2725444" cy="21236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1D9A78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NfType</a:t>
              </a:r>
              <a:r>
                <a:rPr lang="en-US" sz="1200" b="1" dirty="0"/>
                <a:t>:</a:t>
              </a:r>
              <a:r>
                <a:rPr lang="en-US" sz="1200" dirty="0"/>
                <a:t> </a:t>
              </a:r>
              <a:r>
                <a:rPr lang="en-US" sz="1200" dirty="0" err="1"/>
                <a:t>amf,smf,udm</a:t>
              </a:r>
              <a:r>
                <a:rPr lang="en-US" sz="1200" dirty="0"/>
                <a:t>, new-</a:t>
              </a:r>
              <a:r>
                <a:rPr lang="en-US" sz="1200" dirty="0" err="1"/>
                <a:t>nf</a:t>
              </a:r>
              <a:r>
                <a:rPr lang="en-US" sz="1200" dirty="0"/>
                <a:t>-type</a:t>
              </a:r>
              <a:endParaRPr lang="en-US" sz="1200" b="1" dirty="0"/>
            </a:p>
            <a:p>
              <a:r>
                <a:rPr lang="en-US" sz="1200" b="1" dirty="0"/>
                <a:t>PLMN</a:t>
              </a:r>
              <a:r>
                <a:rPr lang="en-US" sz="1200" dirty="0"/>
                <a:t>: </a:t>
              </a:r>
              <a:r>
                <a:rPr lang="en-US" sz="1200" dirty="0" err="1"/>
                <a:t>x,y,z</a:t>
              </a:r>
              <a:endParaRPr lang="en-US" sz="1200" dirty="0"/>
            </a:p>
            <a:p>
              <a:r>
                <a:rPr lang="en-US" sz="1200" b="1" dirty="0"/>
                <a:t>DNN</a:t>
              </a:r>
              <a:r>
                <a:rPr lang="en-US" sz="1200" dirty="0"/>
                <a:t>: internet, </a:t>
              </a:r>
              <a:r>
                <a:rPr lang="en-US" sz="1200" dirty="0" err="1"/>
                <a:t>etri</a:t>
              </a:r>
              <a:r>
                <a:rPr lang="en-US" sz="1200" dirty="0"/>
                <a:t>, </a:t>
              </a:r>
              <a:r>
                <a:rPr lang="en-US" sz="1200" dirty="0" err="1"/>
                <a:t>kisti</a:t>
              </a:r>
              <a:endParaRPr lang="en-US" sz="1200" dirty="0"/>
            </a:p>
            <a:p>
              <a:r>
                <a:rPr lang="en-US" sz="1200" b="1" dirty="0"/>
                <a:t>Slice</a:t>
              </a:r>
              <a:r>
                <a:rPr lang="en-US" sz="1200" dirty="0"/>
                <a:t>: A, B, C, D</a:t>
              </a:r>
            </a:p>
            <a:p>
              <a:r>
                <a:rPr lang="en-US" sz="1200" b="1" dirty="0"/>
                <a:t>Region</a:t>
              </a:r>
              <a:r>
                <a:rPr lang="en-US" sz="1200" dirty="0"/>
                <a:t>: Daejeon, Seoul, Busan</a:t>
              </a:r>
            </a:p>
            <a:p>
              <a:r>
                <a:rPr lang="en-US" sz="1200" b="1" dirty="0" err="1"/>
                <a:t>SubcriberGroup</a:t>
              </a:r>
              <a:r>
                <a:rPr lang="en-US" sz="1200" b="1" dirty="0"/>
                <a:t>: </a:t>
              </a:r>
              <a:r>
                <a:rPr lang="en-US" sz="1200" dirty="0"/>
                <a:t>g1,g2,g3</a:t>
              </a:r>
            </a:p>
            <a:p>
              <a:r>
                <a:rPr lang="en-US" sz="1200" b="1" dirty="0" err="1"/>
                <a:t>VerticalId</a:t>
              </a:r>
              <a:r>
                <a:rPr lang="en-US" sz="1200" b="1" dirty="0"/>
                <a:t>: </a:t>
              </a:r>
              <a:r>
                <a:rPr lang="en-US" sz="1200" dirty="0"/>
                <a:t>v1, v2, v3</a:t>
              </a:r>
              <a:endParaRPr lang="en-US" sz="1200" b="1" dirty="0"/>
            </a:p>
            <a:p>
              <a:endParaRPr lang="en-US" sz="1200" b="1" dirty="0"/>
            </a:p>
            <a:p>
              <a:endParaRPr lang="en-US" sz="1200" b="1" dirty="0"/>
            </a:p>
            <a:p>
              <a:r>
                <a:rPr lang="en-US" sz="1200" i="1" dirty="0"/>
                <a:t>(extendable dictionary)</a:t>
              </a:r>
            </a:p>
            <a:p>
              <a:endParaRPr lang="en-US" sz="12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1013737-F8D1-4896-AA99-CF7A9A2AA231}"/>
                </a:ext>
              </a:extLst>
            </p:cNvPr>
            <p:cNvGrpSpPr/>
            <p:nvPr/>
          </p:nvGrpSpPr>
          <p:grpSpPr>
            <a:xfrm>
              <a:off x="1645329" y="2645546"/>
              <a:ext cx="2028548" cy="830997"/>
              <a:chOff x="2352583" y="2616735"/>
              <a:chExt cx="2028548" cy="830997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620F2A3-6333-44D3-B8BF-ADB00CC720D0}"/>
                  </a:ext>
                </a:extLst>
              </p:cNvPr>
              <p:cNvGrpSpPr/>
              <p:nvPr/>
            </p:nvGrpSpPr>
            <p:grpSpPr>
              <a:xfrm>
                <a:off x="2352583" y="2681056"/>
                <a:ext cx="668781" cy="443511"/>
                <a:chOff x="2352583" y="2681056"/>
                <a:chExt cx="668781" cy="443511"/>
              </a:xfrm>
            </p:grpSpPr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7069C44C-BB75-4755-BBC5-BC29D379F4F8}"/>
                    </a:ext>
                  </a:extLst>
                </p:cNvPr>
                <p:cNvSpPr/>
                <p:nvPr/>
              </p:nvSpPr>
              <p:spPr>
                <a:xfrm>
                  <a:off x="2352583" y="2681056"/>
                  <a:ext cx="532660" cy="3284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390959A9-1035-443E-A484-D83FBFCA7731}"/>
                    </a:ext>
                  </a:extLst>
                </p:cNvPr>
                <p:cNvSpPr/>
                <p:nvPr/>
              </p:nvSpPr>
              <p:spPr>
                <a:xfrm>
                  <a:off x="2388093" y="2712866"/>
                  <a:ext cx="532660" cy="3284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8FF0E47-D360-4D7D-851C-73028A23EAED}"/>
                    </a:ext>
                  </a:extLst>
                </p:cNvPr>
                <p:cNvSpPr/>
                <p:nvPr/>
              </p:nvSpPr>
              <p:spPr>
                <a:xfrm>
                  <a:off x="2433959" y="2762432"/>
                  <a:ext cx="532660" cy="3284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F9A2103-63FC-4E22-A1A7-0EA0FB4B4538}"/>
                    </a:ext>
                  </a:extLst>
                </p:cNvPr>
                <p:cNvSpPr/>
                <p:nvPr/>
              </p:nvSpPr>
              <p:spPr>
                <a:xfrm>
                  <a:off x="2488704" y="2796093"/>
                  <a:ext cx="532660" cy="3284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AMF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368A89-E096-460D-A451-DEC2A915DAE0}"/>
                  </a:ext>
                </a:extLst>
              </p:cNvPr>
              <p:cNvSpPr txBox="1"/>
              <p:nvPr/>
            </p:nvSpPr>
            <p:spPr>
              <a:xfrm>
                <a:off x="3050960" y="2616735"/>
                <a:ext cx="1330171" cy="8309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1D9A78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PLMN</a:t>
                </a:r>
                <a:r>
                  <a:rPr lang="en-US" sz="1200" dirty="0"/>
                  <a:t>: x</a:t>
                </a:r>
              </a:p>
              <a:p>
                <a:r>
                  <a:rPr lang="en-US" sz="1200" b="1" dirty="0"/>
                  <a:t>Slice</a:t>
                </a:r>
                <a:r>
                  <a:rPr lang="en-US" sz="1200" dirty="0"/>
                  <a:t>: A, B</a:t>
                </a:r>
              </a:p>
              <a:p>
                <a:r>
                  <a:rPr lang="en-US" sz="1200" b="1" dirty="0"/>
                  <a:t>Region</a:t>
                </a:r>
                <a:r>
                  <a:rPr lang="en-US" sz="1200" dirty="0"/>
                  <a:t>: Daejeon</a:t>
                </a:r>
              </a:p>
              <a:p>
                <a:r>
                  <a:rPr lang="en-US" sz="1200" b="1" dirty="0" err="1"/>
                  <a:t>VerticalId</a:t>
                </a:r>
                <a:r>
                  <a:rPr lang="en-US" sz="1200" b="1" dirty="0"/>
                  <a:t>: </a:t>
                </a:r>
                <a:r>
                  <a:rPr lang="en-US" sz="1200" dirty="0"/>
                  <a:t>v1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BA07EC5-A0EA-4794-BE54-59EF1433B165}"/>
                </a:ext>
              </a:extLst>
            </p:cNvPr>
            <p:cNvGrpSpPr/>
            <p:nvPr/>
          </p:nvGrpSpPr>
          <p:grpSpPr>
            <a:xfrm>
              <a:off x="1655684" y="3845871"/>
              <a:ext cx="2028548" cy="830997"/>
              <a:chOff x="2352583" y="2616735"/>
              <a:chExt cx="2028548" cy="830997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F3155E7-70EA-40E2-9C5A-E2B5718B94B2}"/>
                  </a:ext>
                </a:extLst>
              </p:cNvPr>
              <p:cNvGrpSpPr/>
              <p:nvPr/>
            </p:nvGrpSpPr>
            <p:grpSpPr>
              <a:xfrm>
                <a:off x="2352583" y="2681056"/>
                <a:ext cx="668781" cy="443511"/>
                <a:chOff x="2352583" y="2681056"/>
                <a:chExt cx="668781" cy="443511"/>
              </a:xfrm>
            </p:grpSpPr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8820523F-90D1-496E-A449-689B6AC17D8E}"/>
                    </a:ext>
                  </a:extLst>
                </p:cNvPr>
                <p:cNvSpPr/>
                <p:nvPr/>
              </p:nvSpPr>
              <p:spPr>
                <a:xfrm>
                  <a:off x="2352583" y="2681056"/>
                  <a:ext cx="532660" cy="3284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617F3A01-FA08-4542-8B5B-572FE727795D}"/>
                    </a:ext>
                  </a:extLst>
                </p:cNvPr>
                <p:cNvSpPr/>
                <p:nvPr/>
              </p:nvSpPr>
              <p:spPr>
                <a:xfrm>
                  <a:off x="2388093" y="2712866"/>
                  <a:ext cx="532660" cy="3284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2FC977E5-58EF-42EF-B395-42358DF5EF34}"/>
                    </a:ext>
                  </a:extLst>
                </p:cNvPr>
                <p:cNvSpPr/>
                <p:nvPr/>
              </p:nvSpPr>
              <p:spPr>
                <a:xfrm>
                  <a:off x="2433959" y="2762432"/>
                  <a:ext cx="532660" cy="3284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F904F2AE-5810-4DC0-90E7-48595C407278}"/>
                    </a:ext>
                  </a:extLst>
                </p:cNvPr>
                <p:cNvSpPr/>
                <p:nvPr/>
              </p:nvSpPr>
              <p:spPr>
                <a:xfrm>
                  <a:off x="2488704" y="2796093"/>
                  <a:ext cx="532660" cy="3284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AMF</a:t>
                  </a: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9D11FB-08AF-40F8-8496-C924C3B053B5}"/>
                  </a:ext>
                </a:extLst>
              </p:cNvPr>
              <p:cNvSpPr txBox="1"/>
              <p:nvPr/>
            </p:nvSpPr>
            <p:spPr>
              <a:xfrm>
                <a:off x="3050960" y="2616735"/>
                <a:ext cx="1330171" cy="8309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1D9A78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PLMN</a:t>
                </a:r>
                <a:r>
                  <a:rPr lang="en-US" sz="1200" dirty="0"/>
                  <a:t>: x</a:t>
                </a:r>
              </a:p>
              <a:p>
                <a:r>
                  <a:rPr lang="en-US" sz="1200" b="1" dirty="0"/>
                  <a:t>Slice</a:t>
                </a:r>
                <a:r>
                  <a:rPr lang="en-US" sz="1200" dirty="0"/>
                  <a:t>: A</a:t>
                </a:r>
              </a:p>
              <a:p>
                <a:r>
                  <a:rPr lang="en-US" sz="1200" b="1" dirty="0"/>
                  <a:t>Region</a:t>
                </a:r>
                <a:r>
                  <a:rPr lang="en-US" sz="1200" dirty="0"/>
                  <a:t>: Seoul</a:t>
                </a:r>
              </a:p>
              <a:p>
                <a:r>
                  <a:rPr lang="en-US" sz="1200" b="1" dirty="0" err="1"/>
                  <a:t>VerticalId</a:t>
                </a:r>
                <a:r>
                  <a:rPr lang="en-US" sz="1200" b="1" dirty="0"/>
                  <a:t>: </a:t>
                </a:r>
                <a:r>
                  <a:rPr lang="en-US" sz="1200" dirty="0"/>
                  <a:t>v1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23CC056-C76F-4858-A759-80071245144C}"/>
                </a:ext>
              </a:extLst>
            </p:cNvPr>
            <p:cNvGrpSpPr/>
            <p:nvPr/>
          </p:nvGrpSpPr>
          <p:grpSpPr>
            <a:xfrm>
              <a:off x="1615733" y="5136423"/>
              <a:ext cx="668781" cy="443511"/>
              <a:chOff x="2352583" y="2681056"/>
              <a:chExt cx="668781" cy="44351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09D1464-C92A-4345-A94B-399DD3BECA91}"/>
                  </a:ext>
                </a:extLst>
              </p:cNvPr>
              <p:cNvSpPr/>
              <p:nvPr/>
            </p:nvSpPr>
            <p:spPr>
              <a:xfrm>
                <a:off x="2352583" y="2681056"/>
                <a:ext cx="532660" cy="32847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BF3B245-21BC-4534-85D9-F08FFBF6620A}"/>
                  </a:ext>
                </a:extLst>
              </p:cNvPr>
              <p:cNvSpPr/>
              <p:nvPr/>
            </p:nvSpPr>
            <p:spPr>
              <a:xfrm>
                <a:off x="2388093" y="2712866"/>
                <a:ext cx="532660" cy="32847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3A2E2B7-6700-4E78-A7A5-ADA6071B5F84}"/>
                  </a:ext>
                </a:extLst>
              </p:cNvPr>
              <p:cNvSpPr/>
              <p:nvPr/>
            </p:nvSpPr>
            <p:spPr>
              <a:xfrm>
                <a:off x="2433959" y="2762432"/>
                <a:ext cx="532660" cy="32847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D204D8C-3AA3-4E4C-A821-5FDA92678A25}"/>
                  </a:ext>
                </a:extLst>
              </p:cNvPr>
              <p:cNvSpPr/>
              <p:nvPr/>
            </p:nvSpPr>
            <p:spPr>
              <a:xfrm>
                <a:off x="2488704" y="2796093"/>
                <a:ext cx="532660" cy="32847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SMF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793A84-6E33-48EB-80A6-A5EEC21BF564}"/>
                </a:ext>
              </a:extLst>
            </p:cNvPr>
            <p:cNvSpPr txBox="1"/>
            <p:nvPr/>
          </p:nvSpPr>
          <p:spPr>
            <a:xfrm>
              <a:off x="2314110" y="5072102"/>
              <a:ext cx="1330171" cy="8309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1D9A78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PLMN</a:t>
              </a:r>
              <a:r>
                <a:rPr lang="en-US" sz="1200" dirty="0"/>
                <a:t>: x</a:t>
              </a:r>
            </a:p>
            <a:p>
              <a:r>
                <a:rPr lang="en-US" sz="1200" b="1" dirty="0"/>
                <a:t>Slice</a:t>
              </a:r>
              <a:r>
                <a:rPr lang="en-US" sz="1200" dirty="0"/>
                <a:t>: A</a:t>
              </a:r>
            </a:p>
            <a:p>
              <a:r>
                <a:rPr lang="en-US" sz="1200" b="1" dirty="0"/>
                <a:t>Region</a:t>
              </a:r>
              <a:r>
                <a:rPr lang="en-US" sz="1200" dirty="0"/>
                <a:t>: *</a:t>
              </a:r>
            </a:p>
            <a:p>
              <a:r>
                <a:rPr lang="en-US" sz="1200" b="1" dirty="0" err="1"/>
                <a:t>VerticalId</a:t>
              </a:r>
              <a:r>
                <a:rPr lang="en-US" sz="1200" b="1" dirty="0"/>
                <a:t>: *</a:t>
              </a:r>
              <a:endParaRPr lang="en-US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AA694F0-1D93-48DF-97D4-CD58223F49E1}"/>
                </a:ext>
              </a:extLst>
            </p:cNvPr>
            <p:cNvSpPr txBox="1"/>
            <p:nvPr/>
          </p:nvSpPr>
          <p:spPr>
            <a:xfrm>
              <a:off x="2252708" y="2322387"/>
              <a:ext cx="1512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NF operating context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30BD5A-499F-445F-9B07-D2EEFD4347D7}"/>
                </a:ext>
              </a:extLst>
            </p:cNvPr>
            <p:cNvSpPr txBox="1"/>
            <p:nvPr/>
          </p:nvSpPr>
          <p:spPr>
            <a:xfrm>
              <a:off x="2275645" y="3565947"/>
              <a:ext cx="1512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NF operating context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5BD46B-FCDE-4CFB-8456-2542ED73768C}"/>
                </a:ext>
              </a:extLst>
            </p:cNvPr>
            <p:cNvSpPr txBox="1"/>
            <p:nvPr/>
          </p:nvSpPr>
          <p:spPr>
            <a:xfrm>
              <a:off x="2268244" y="4815362"/>
              <a:ext cx="15121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NF operating context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A9C5370-631C-4D0A-A76B-34A83473CA3F}"/>
                </a:ext>
              </a:extLst>
            </p:cNvPr>
            <p:cNvSpPr txBox="1"/>
            <p:nvPr/>
          </p:nvSpPr>
          <p:spPr>
            <a:xfrm>
              <a:off x="7359651" y="1619318"/>
              <a:ext cx="23710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Context dictionary book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935B4BC-A582-49B3-8DD8-696CE786AB04}"/>
                </a:ext>
              </a:extLst>
            </p:cNvPr>
            <p:cNvSpPr/>
            <p:nvPr/>
          </p:nvSpPr>
          <p:spPr>
            <a:xfrm>
              <a:off x="4193592" y="1650867"/>
              <a:ext cx="1806607" cy="49714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Network operators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8CFAC81-7FAD-46D7-8C51-7B500878EB46}"/>
                </a:ext>
              </a:extLst>
            </p:cNvPr>
            <p:cNvCxnSpPr>
              <a:cxnSpLocks/>
              <a:stCxn id="33" idx="6"/>
              <a:endCxn id="32" idx="1"/>
            </p:cNvCxnSpPr>
            <p:nvPr/>
          </p:nvCxnSpPr>
          <p:spPr>
            <a:xfrm flipV="1">
              <a:off x="6000199" y="1788595"/>
              <a:ext cx="1359452" cy="110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FAB8FA-8F04-4979-9F0E-9CEA2DDFE844}"/>
                </a:ext>
              </a:extLst>
            </p:cNvPr>
            <p:cNvSpPr txBox="1"/>
            <p:nvPr/>
          </p:nvSpPr>
          <p:spPr>
            <a:xfrm>
              <a:off x="6086014" y="1619318"/>
              <a:ext cx="1091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defines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EAFAC1-2EAC-46D9-B6BD-DBEFD35E7D40}"/>
                </a:ext>
              </a:extLst>
            </p:cNvPr>
            <p:cNvSpPr txBox="1"/>
            <p:nvPr/>
          </p:nvSpPr>
          <p:spPr>
            <a:xfrm>
              <a:off x="3127900" y="1862179"/>
              <a:ext cx="1091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configures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76B60D2-0EB7-42DC-9EA6-659756E45609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>
              <a:off x="3112920" y="1899442"/>
              <a:ext cx="1080672" cy="513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6D8E212-0EC6-4EEE-B051-C291F33089AF}"/>
                </a:ext>
              </a:extLst>
            </p:cNvPr>
            <p:cNvSpPr/>
            <p:nvPr/>
          </p:nvSpPr>
          <p:spPr>
            <a:xfrm>
              <a:off x="4302629" y="5464897"/>
              <a:ext cx="967666" cy="39602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Service consumer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30DF294-E3E8-4754-8201-600D6A820169}"/>
                </a:ext>
              </a:extLst>
            </p:cNvPr>
            <p:cNvCxnSpPr>
              <a:cxnSpLocks/>
              <a:stCxn id="12" idx="3"/>
              <a:endCxn id="4" idx="1"/>
            </p:cNvCxnSpPr>
            <p:nvPr/>
          </p:nvCxnSpPr>
          <p:spPr>
            <a:xfrm flipV="1">
              <a:off x="3673877" y="2940344"/>
              <a:ext cx="3508592" cy="12070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16B4DBF-B7CE-4054-B99F-ED9B00210843}"/>
                </a:ext>
              </a:extLst>
            </p:cNvPr>
            <p:cNvCxnSpPr>
              <a:cxnSpLocks/>
              <a:stCxn id="17" idx="3"/>
              <a:endCxn id="4" idx="1"/>
            </p:cNvCxnSpPr>
            <p:nvPr/>
          </p:nvCxnSpPr>
          <p:spPr>
            <a:xfrm flipV="1">
              <a:off x="3684232" y="2940344"/>
              <a:ext cx="3498237" cy="132102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535EA92F-4E78-4D27-984B-AB45EC023755}"/>
                </a:ext>
              </a:extLst>
            </p:cNvPr>
            <p:cNvCxnSpPr>
              <a:cxnSpLocks/>
              <a:stCxn id="24" idx="3"/>
              <a:endCxn id="4" idx="1"/>
            </p:cNvCxnSpPr>
            <p:nvPr/>
          </p:nvCxnSpPr>
          <p:spPr>
            <a:xfrm flipV="1">
              <a:off x="3644281" y="2940344"/>
              <a:ext cx="3538188" cy="2547257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E40762-8754-417C-9EC7-1B8CA30ECBF6}"/>
                </a:ext>
              </a:extLst>
            </p:cNvPr>
            <p:cNvSpPr txBox="1"/>
            <p:nvPr/>
          </p:nvSpPr>
          <p:spPr>
            <a:xfrm>
              <a:off x="5646630" y="3270702"/>
              <a:ext cx="10919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conforms to</a:t>
              </a: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0048EB7-1F77-4D1E-B4CF-00CBF2D50466}"/>
                </a:ext>
              </a:extLst>
            </p:cNvPr>
            <p:cNvGrpSpPr/>
            <p:nvPr/>
          </p:nvGrpSpPr>
          <p:grpSpPr>
            <a:xfrm>
              <a:off x="5559046" y="4338693"/>
              <a:ext cx="1330171" cy="1315093"/>
              <a:chOff x="6371643" y="4339553"/>
              <a:chExt cx="1330171" cy="1315093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AAB929B9-DBAF-4382-9F07-2FB53A797C6C}"/>
                  </a:ext>
                </a:extLst>
              </p:cNvPr>
              <p:cNvGrpSpPr/>
              <p:nvPr/>
            </p:nvGrpSpPr>
            <p:grpSpPr>
              <a:xfrm>
                <a:off x="6371643" y="4578625"/>
                <a:ext cx="1330171" cy="1076021"/>
                <a:chOff x="5673716" y="3750409"/>
                <a:chExt cx="1330171" cy="1076021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742AB7F-9064-4F36-9D7A-F3AE1733ABD6}"/>
                    </a:ext>
                  </a:extLst>
                </p:cNvPr>
                <p:cNvSpPr txBox="1"/>
                <p:nvPr/>
              </p:nvSpPr>
              <p:spPr>
                <a:xfrm>
                  <a:off x="5673716" y="3995433"/>
                  <a:ext cx="1330171" cy="83099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1D9A78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/>
                    <a:t>PLMN</a:t>
                  </a:r>
                  <a:r>
                    <a:rPr lang="en-US" sz="1200" dirty="0"/>
                    <a:t>: x</a:t>
                  </a:r>
                </a:p>
                <a:p>
                  <a:r>
                    <a:rPr lang="en-US" sz="1200" b="1" dirty="0"/>
                    <a:t>Slice</a:t>
                  </a:r>
                  <a:r>
                    <a:rPr lang="en-US" sz="1200" dirty="0"/>
                    <a:t>: A</a:t>
                  </a:r>
                </a:p>
                <a:p>
                  <a:r>
                    <a:rPr lang="en-US" sz="1200" b="1" dirty="0"/>
                    <a:t>Region</a:t>
                  </a:r>
                  <a:r>
                    <a:rPr lang="en-US" sz="1200" dirty="0"/>
                    <a:t>: Daejeon</a:t>
                  </a:r>
                </a:p>
                <a:p>
                  <a:r>
                    <a:rPr lang="en-US" sz="1200" b="1" dirty="0" err="1"/>
                    <a:t>VerticalId</a:t>
                  </a:r>
                  <a:r>
                    <a:rPr lang="en-US" sz="1200" b="1" dirty="0"/>
                    <a:t>: </a:t>
                  </a:r>
                  <a:r>
                    <a:rPr lang="en-US" sz="1200" dirty="0"/>
                    <a:t>v1</a:t>
                  </a: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40B54456-0E5B-46AD-BF74-581A8CFABCC8}"/>
                    </a:ext>
                  </a:extLst>
                </p:cNvPr>
                <p:cNvSpPr/>
                <p:nvPr/>
              </p:nvSpPr>
              <p:spPr>
                <a:xfrm>
                  <a:off x="5673716" y="3750409"/>
                  <a:ext cx="1330171" cy="2404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Find AMF</a:t>
                  </a: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0AB6FB2-5916-4658-B897-AD8EF5BF782A}"/>
                  </a:ext>
                </a:extLst>
              </p:cNvPr>
              <p:cNvSpPr txBox="1"/>
              <p:nvPr/>
            </p:nvSpPr>
            <p:spPr>
              <a:xfrm>
                <a:off x="6537736" y="4339553"/>
                <a:ext cx="7770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NF query</a:t>
                </a:r>
              </a:p>
            </p:txBody>
          </p:sp>
        </p:grp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663B3EE-DBE0-4EBB-9337-49C17A48D505}"/>
                </a:ext>
              </a:extLst>
            </p:cNvPr>
            <p:cNvCxnSpPr>
              <a:cxnSpLocks/>
              <a:stCxn id="63" idx="0"/>
              <a:endCxn id="4" idx="1"/>
            </p:cNvCxnSpPr>
            <p:nvPr/>
          </p:nvCxnSpPr>
          <p:spPr>
            <a:xfrm flipV="1">
              <a:off x="6224132" y="2940344"/>
              <a:ext cx="958337" cy="1637421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1C5489E-2558-4F79-9818-026F2DE70E23}"/>
                </a:ext>
              </a:extLst>
            </p:cNvPr>
            <p:cNvSpPr txBox="1"/>
            <p:nvPr/>
          </p:nvSpPr>
          <p:spPr>
            <a:xfrm>
              <a:off x="4126815" y="4309533"/>
              <a:ext cx="1748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Identifies an NF with  an</a:t>
              </a:r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DB8E6EF5-E1D1-4E4F-A4DD-F6212CF088C4}"/>
                </a:ext>
              </a:extLst>
            </p:cNvPr>
            <p:cNvSpPr/>
            <p:nvPr/>
          </p:nvSpPr>
          <p:spPr>
            <a:xfrm>
              <a:off x="3693111" y="3124269"/>
              <a:ext cx="1660124" cy="2326621"/>
            </a:xfrm>
            <a:custGeom>
              <a:avLst/>
              <a:gdLst>
                <a:gd name="connsiteX0" fmla="*/ 1056443 w 1660124"/>
                <a:gd name="connsiteY0" fmla="*/ 2326621 h 2326621"/>
                <a:gd name="connsiteX1" fmla="*/ 1154097 w 1660124"/>
                <a:gd name="connsiteY1" fmla="*/ 2264478 h 2326621"/>
                <a:gd name="connsiteX2" fmla="*/ 1225119 w 1660124"/>
                <a:gd name="connsiteY2" fmla="*/ 2202334 h 2326621"/>
                <a:gd name="connsiteX3" fmla="*/ 1269507 w 1660124"/>
                <a:gd name="connsiteY3" fmla="*/ 2166823 h 2326621"/>
                <a:gd name="connsiteX4" fmla="*/ 1287262 w 1660124"/>
                <a:gd name="connsiteY4" fmla="*/ 2140190 h 2326621"/>
                <a:gd name="connsiteX5" fmla="*/ 1322773 w 1660124"/>
                <a:gd name="connsiteY5" fmla="*/ 2104679 h 2326621"/>
                <a:gd name="connsiteX6" fmla="*/ 1358284 w 1660124"/>
                <a:gd name="connsiteY6" fmla="*/ 2051413 h 2326621"/>
                <a:gd name="connsiteX7" fmla="*/ 1376039 w 1660124"/>
                <a:gd name="connsiteY7" fmla="*/ 2024780 h 2326621"/>
                <a:gd name="connsiteX8" fmla="*/ 1402672 w 1660124"/>
                <a:gd name="connsiteY8" fmla="*/ 1998147 h 2326621"/>
                <a:gd name="connsiteX9" fmla="*/ 1438183 w 1660124"/>
                <a:gd name="connsiteY9" fmla="*/ 1944881 h 2326621"/>
                <a:gd name="connsiteX10" fmla="*/ 1464816 w 1660124"/>
                <a:gd name="connsiteY10" fmla="*/ 1900493 h 2326621"/>
                <a:gd name="connsiteX11" fmla="*/ 1473693 w 1660124"/>
                <a:gd name="connsiteY11" fmla="*/ 1873860 h 2326621"/>
                <a:gd name="connsiteX12" fmla="*/ 1491449 w 1660124"/>
                <a:gd name="connsiteY12" fmla="*/ 1856105 h 2326621"/>
                <a:gd name="connsiteX13" fmla="*/ 1509204 w 1660124"/>
                <a:gd name="connsiteY13" fmla="*/ 1829472 h 2326621"/>
                <a:gd name="connsiteX14" fmla="*/ 1535837 w 1660124"/>
                <a:gd name="connsiteY14" fmla="*/ 1785083 h 2326621"/>
                <a:gd name="connsiteX15" fmla="*/ 1544715 w 1660124"/>
                <a:gd name="connsiteY15" fmla="*/ 1758450 h 2326621"/>
                <a:gd name="connsiteX16" fmla="*/ 1580225 w 1660124"/>
                <a:gd name="connsiteY16" fmla="*/ 1705184 h 2326621"/>
                <a:gd name="connsiteX17" fmla="*/ 1597981 w 1660124"/>
                <a:gd name="connsiteY17" fmla="*/ 1651918 h 2326621"/>
                <a:gd name="connsiteX18" fmla="*/ 1615736 w 1660124"/>
                <a:gd name="connsiteY18" fmla="*/ 1625285 h 2326621"/>
                <a:gd name="connsiteX19" fmla="*/ 1633491 w 1660124"/>
                <a:gd name="connsiteY19" fmla="*/ 1572019 h 2326621"/>
                <a:gd name="connsiteX20" fmla="*/ 1642369 w 1660124"/>
                <a:gd name="connsiteY20" fmla="*/ 1545386 h 2326621"/>
                <a:gd name="connsiteX21" fmla="*/ 1651247 w 1660124"/>
                <a:gd name="connsiteY21" fmla="*/ 1518753 h 2326621"/>
                <a:gd name="connsiteX22" fmla="*/ 1660124 w 1660124"/>
                <a:gd name="connsiteY22" fmla="*/ 1492120 h 2326621"/>
                <a:gd name="connsiteX23" fmla="*/ 1651247 w 1660124"/>
                <a:gd name="connsiteY23" fmla="*/ 1270178 h 2326621"/>
                <a:gd name="connsiteX24" fmla="*/ 1633491 w 1660124"/>
                <a:gd name="connsiteY24" fmla="*/ 1190279 h 2326621"/>
                <a:gd name="connsiteX25" fmla="*/ 1606858 w 1660124"/>
                <a:gd name="connsiteY25" fmla="*/ 1101503 h 2326621"/>
                <a:gd name="connsiteX26" fmla="*/ 1597981 w 1660124"/>
                <a:gd name="connsiteY26" fmla="*/ 1074870 h 2326621"/>
                <a:gd name="connsiteX27" fmla="*/ 1589103 w 1660124"/>
                <a:gd name="connsiteY27" fmla="*/ 1048237 h 2326621"/>
                <a:gd name="connsiteX28" fmla="*/ 1580225 w 1660124"/>
                <a:gd name="connsiteY28" fmla="*/ 1012726 h 2326621"/>
                <a:gd name="connsiteX29" fmla="*/ 1553592 w 1660124"/>
                <a:gd name="connsiteY29" fmla="*/ 977215 h 2326621"/>
                <a:gd name="connsiteX30" fmla="*/ 1526959 w 1660124"/>
                <a:gd name="connsiteY30" fmla="*/ 923949 h 2326621"/>
                <a:gd name="connsiteX31" fmla="*/ 1500326 w 1660124"/>
                <a:gd name="connsiteY31" fmla="*/ 870683 h 2326621"/>
                <a:gd name="connsiteX32" fmla="*/ 1473693 w 1660124"/>
                <a:gd name="connsiteY32" fmla="*/ 826295 h 2326621"/>
                <a:gd name="connsiteX33" fmla="*/ 1447060 w 1660124"/>
                <a:gd name="connsiteY33" fmla="*/ 781907 h 2326621"/>
                <a:gd name="connsiteX34" fmla="*/ 1438183 w 1660124"/>
                <a:gd name="connsiteY34" fmla="*/ 755274 h 2326621"/>
                <a:gd name="connsiteX35" fmla="*/ 1420427 w 1660124"/>
                <a:gd name="connsiteY35" fmla="*/ 737518 h 2326621"/>
                <a:gd name="connsiteX36" fmla="*/ 1402672 w 1660124"/>
                <a:gd name="connsiteY36" fmla="*/ 710885 h 2326621"/>
                <a:gd name="connsiteX37" fmla="*/ 1376039 w 1660124"/>
                <a:gd name="connsiteY37" fmla="*/ 684252 h 2326621"/>
                <a:gd name="connsiteX38" fmla="*/ 1358284 w 1660124"/>
                <a:gd name="connsiteY38" fmla="*/ 657619 h 2326621"/>
                <a:gd name="connsiteX39" fmla="*/ 1313895 w 1660124"/>
                <a:gd name="connsiteY39" fmla="*/ 622109 h 2326621"/>
                <a:gd name="connsiteX40" fmla="*/ 1296140 w 1660124"/>
                <a:gd name="connsiteY40" fmla="*/ 604353 h 2326621"/>
                <a:gd name="connsiteX41" fmla="*/ 1278385 w 1660124"/>
                <a:gd name="connsiteY41" fmla="*/ 577720 h 2326621"/>
                <a:gd name="connsiteX42" fmla="*/ 1225119 w 1660124"/>
                <a:gd name="connsiteY42" fmla="*/ 542210 h 2326621"/>
                <a:gd name="connsiteX43" fmla="*/ 1180730 w 1660124"/>
                <a:gd name="connsiteY43" fmla="*/ 506699 h 2326621"/>
                <a:gd name="connsiteX44" fmla="*/ 1154097 w 1660124"/>
                <a:gd name="connsiteY44" fmla="*/ 480066 h 2326621"/>
                <a:gd name="connsiteX45" fmla="*/ 1127464 w 1660124"/>
                <a:gd name="connsiteY45" fmla="*/ 462311 h 2326621"/>
                <a:gd name="connsiteX46" fmla="*/ 1083076 w 1660124"/>
                <a:gd name="connsiteY46" fmla="*/ 417922 h 2326621"/>
                <a:gd name="connsiteX47" fmla="*/ 1020932 w 1660124"/>
                <a:gd name="connsiteY47" fmla="*/ 391289 h 2326621"/>
                <a:gd name="connsiteX48" fmla="*/ 994299 w 1660124"/>
                <a:gd name="connsiteY48" fmla="*/ 373534 h 2326621"/>
                <a:gd name="connsiteX49" fmla="*/ 976544 w 1660124"/>
                <a:gd name="connsiteY49" fmla="*/ 355778 h 2326621"/>
                <a:gd name="connsiteX50" fmla="*/ 949911 w 1660124"/>
                <a:gd name="connsiteY50" fmla="*/ 346901 h 2326621"/>
                <a:gd name="connsiteX51" fmla="*/ 923278 w 1660124"/>
                <a:gd name="connsiteY51" fmla="*/ 329145 h 2326621"/>
                <a:gd name="connsiteX52" fmla="*/ 896645 w 1660124"/>
                <a:gd name="connsiteY52" fmla="*/ 320268 h 2326621"/>
                <a:gd name="connsiteX53" fmla="*/ 878890 w 1660124"/>
                <a:gd name="connsiteY53" fmla="*/ 302512 h 2326621"/>
                <a:gd name="connsiteX54" fmla="*/ 825624 w 1660124"/>
                <a:gd name="connsiteY54" fmla="*/ 284757 h 2326621"/>
                <a:gd name="connsiteX55" fmla="*/ 754602 w 1660124"/>
                <a:gd name="connsiteY55" fmla="*/ 249246 h 2326621"/>
                <a:gd name="connsiteX56" fmla="*/ 727969 w 1660124"/>
                <a:gd name="connsiteY56" fmla="*/ 240369 h 2326621"/>
                <a:gd name="connsiteX57" fmla="*/ 674703 w 1660124"/>
                <a:gd name="connsiteY57" fmla="*/ 213736 h 2326621"/>
                <a:gd name="connsiteX58" fmla="*/ 621437 w 1660124"/>
                <a:gd name="connsiteY58" fmla="*/ 195980 h 2326621"/>
                <a:gd name="connsiteX59" fmla="*/ 594804 w 1660124"/>
                <a:gd name="connsiteY59" fmla="*/ 187103 h 2326621"/>
                <a:gd name="connsiteX60" fmla="*/ 541538 w 1660124"/>
                <a:gd name="connsiteY60" fmla="*/ 169347 h 2326621"/>
                <a:gd name="connsiteX61" fmla="*/ 514905 w 1660124"/>
                <a:gd name="connsiteY61" fmla="*/ 160470 h 2326621"/>
                <a:gd name="connsiteX62" fmla="*/ 435006 w 1660124"/>
                <a:gd name="connsiteY62" fmla="*/ 124959 h 2326621"/>
                <a:gd name="connsiteX63" fmla="*/ 408373 w 1660124"/>
                <a:gd name="connsiteY63" fmla="*/ 116081 h 2326621"/>
                <a:gd name="connsiteX64" fmla="*/ 381740 w 1660124"/>
                <a:gd name="connsiteY64" fmla="*/ 98326 h 2326621"/>
                <a:gd name="connsiteX65" fmla="*/ 328474 w 1660124"/>
                <a:gd name="connsiteY65" fmla="*/ 80571 h 2326621"/>
                <a:gd name="connsiteX66" fmla="*/ 248575 w 1660124"/>
                <a:gd name="connsiteY66" fmla="*/ 45060 h 2326621"/>
                <a:gd name="connsiteX67" fmla="*/ 195309 w 1660124"/>
                <a:gd name="connsiteY67" fmla="*/ 27305 h 2326621"/>
                <a:gd name="connsiteX68" fmla="*/ 88777 w 1660124"/>
                <a:gd name="connsiteY68" fmla="*/ 9549 h 2326621"/>
                <a:gd name="connsiteX69" fmla="*/ 0 w 1660124"/>
                <a:gd name="connsiteY69" fmla="*/ 672 h 2326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660124" h="2326621">
                  <a:moveTo>
                    <a:pt x="1056443" y="2326621"/>
                  </a:moveTo>
                  <a:cubicBezTo>
                    <a:pt x="1073560" y="2316351"/>
                    <a:pt x="1142829" y="2275746"/>
                    <a:pt x="1154097" y="2264478"/>
                  </a:cubicBezTo>
                  <a:cubicBezTo>
                    <a:pt x="1263632" y="2154943"/>
                    <a:pt x="1151705" y="2261066"/>
                    <a:pt x="1225119" y="2202334"/>
                  </a:cubicBezTo>
                  <a:cubicBezTo>
                    <a:pt x="1288368" y="2151734"/>
                    <a:pt x="1187534" y="2221471"/>
                    <a:pt x="1269507" y="2166823"/>
                  </a:cubicBezTo>
                  <a:cubicBezTo>
                    <a:pt x="1275425" y="2157945"/>
                    <a:pt x="1280318" y="2148291"/>
                    <a:pt x="1287262" y="2140190"/>
                  </a:cubicBezTo>
                  <a:cubicBezTo>
                    <a:pt x="1298156" y="2127480"/>
                    <a:pt x="1313487" y="2118608"/>
                    <a:pt x="1322773" y="2104679"/>
                  </a:cubicBezTo>
                  <a:lnTo>
                    <a:pt x="1358284" y="2051413"/>
                  </a:lnTo>
                  <a:cubicBezTo>
                    <a:pt x="1364202" y="2042535"/>
                    <a:pt x="1368494" y="2032325"/>
                    <a:pt x="1376039" y="2024780"/>
                  </a:cubicBezTo>
                  <a:cubicBezTo>
                    <a:pt x="1384917" y="2015902"/>
                    <a:pt x="1394964" y="2008057"/>
                    <a:pt x="1402672" y="1998147"/>
                  </a:cubicBezTo>
                  <a:cubicBezTo>
                    <a:pt x="1415773" y="1981303"/>
                    <a:pt x="1438183" y="1944881"/>
                    <a:pt x="1438183" y="1944881"/>
                  </a:cubicBezTo>
                  <a:cubicBezTo>
                    <a:pt x="1463330" y="1869435"/>
                    <a:pt x="1428258" y="1961423"/>
                    <a:pt x="1464816" y="1900493"/>
                  </a:cubicBezTo>
                  <a:cubicBezTo>
                    <a:pt x="1469631" y="1892469"/>
                    <a:pt x="1468878" y="1881884"/>
                    <a:pt x="1473693" y="1873860"/>
                  </a:cubicBezTo>
                  <a:cubicBezTo>
                    <a:pt x="1477999" y="1866683"/>
                    <a:pt x="1486220" y="1862641"/>
                    <a:pt x="1491449" y="1856105"/>
                  </a:cubicBezTo>
                  <a:cubicBezTo>
                    <a:pt x="1498114" y="1847774"/>
                    <a:pt x="1504432" y="1839015"/>
                    <a:pt x="1509204" y="1829472"/>
                  </a:cubicBezTo>
                  <a:cubicBezTo>
                    <a:pt x="1532253" y="1783374"/>
                    <a:pt x="1501157" y="1819764"/>
                    <a:pt x="1535837" y="1785083"/>
                  </a:cubicBezTo>
                  <a:cubicBezTo>
                    <a:pt x="1538796" y="1776205"/>
                    <a:pt x="1540170" y="1766630"/>
                    <a:pt x="1544715" y="1758450"/>
                  </a:cubicBezTo>
                  <a:cubicBezTo>
                    <a:pt x="1555078" y="1739796"/>
                    <a:pt x="1573477" y="1725428"/>
                    <a:pt x="1580225" y="1705184"/>
                  </a:cubicBezTo>
                  <a:cubicBezTo>
                    <a:pt x="1586144" y="1687429"/>
                    <a:pt x="1587599" y="1667491"/>
                    <a:pt x="1597981" y="1651918"/>
                  </a:cubicBezTo>
                  <a:cubicBezTo>
                    <a:pt x="1603899" y="1643040"/>
                    <a:pt x="1611403" y="1635035"/>
                    <a:pt x="1615736" y="1625285"/>
                  </a:cubicBezTo>
                  <a:cubicBezTo>
                    <a:pt x="1623337" y="1608182"/>
                    <a:pt x="1627573" y="1589774"/>
                    <a:pt x="1633491" y="1572019"/>
                  </a:cubicBezTo>
                  <a:lnTo>
                    <a:pt x="1642369" y="1545386"/>
                  </a:lnTo>
                  <a:lnTo>
                    <a:pt x="1651247" y="1518753"/>
                  </a:lnTo>
                  <a:lnTo>
                    <a:pt x="1660124" y="1492120"/>
                  </a:lnTo>
                  <a:cubicBezTo>
                    <a:pt x="1657165" y="1418139"/>
                    <a:pt x="1656014" y="1344064"/>
                    <a:pt x="1651247" y="1270178"/>
                  </a:cubicBezTo>
                  <a:cubicBezTo>
                    <a:pt x="1647909" y="1218439"/>
                    <a:pt x="1644381" y="1228396"/>
                    <a:pt x="1633491" y="1190279"/>
                  </a:cubicBezTo>
                  <a:cubicBezTo>
                    <a:pt x="1606651" y="1096339"/>
                    <a:pt x="1649064" y="1228121"/>
                    <a:pt x="1606858" y="1101503"/>
                  </a:cubicBezTo>
                  <a:lnTo>
                    <a:pt x="1597981" y="1074870"/>
                  </a:lnTo>
                  <a:cubicBezTo>
                    <a:pt x="1595022" y="1065992"/>
                    <a:pt x="1591373" y="1057315"/>
                    <a:pt x="1589103" y="1048237"/>
                  </a:cubicBezTo>
                  <a:cubicBezTo>
                    <a:pt x="1586144" y="1036400"/>
                    <a:pt x="1585682" y="1023639"/>
                    <a:pt x="1580225" y="1012726"/>
                  </a:cubicBezTo>
                  <a:cubicBezTo>
                    <a:pt x="1573608" y="999492"/>
                    <a:pt x="1562470" y="989052"/>
                    <a:pt x="1553592" y="977215"/>
                  </a:cubicBezTo>
                  <a:cubicBezTo>
                    <a:pt x="1531280" y="910273"/>
                    <a:pt x="1561378" y="992787"/>
                    <a:pt x="1526959" y="923949"/>
                  </a:cubicBezTo>
                  <a:cubicBezTo>
                    <a:pt x="1490204" y="850438"/>
                    <a:pt x="1551213" y="947010"/>
                    <a:pt x="1500326" y="870683"/>
                  </a:cubicBezTo>
                  <a:cubicBezTo>
                    <a:pt x="1475179" y="795237"/>
                    <a:pt x="1510251" y="887225"/>
                    <a:pt x="1473693" y="826295"/>
                  </a:cubicBezTo>
                  <a:cubicBezTo>
                    <a:pt x="1439119" y="768673"/>
                    <a:pt x="1492050" y="826894"/>
                    <a:pt x="1447060" y="781907"/>
                  </a:cubicBezTo>
                  <a:cubicBezTo>
                    <a:pt x="1444101" y="773029"/>
                    <a:pt x="1442998" y="763298"/>
                    <a:pt x="1438183" y="755274"/>
                  </a:cubicBezTo>
                  <a:cubicBezTo>
                    <a:pt x="1433877" y="748097"/>
                    <a:pt x="1425656" y="744054"/>
                    <a:pt x="1420427" y="737518"/>
                  </a:cubicBezTo>
                  <a:cubicBezTo>
                    <a:pt x="1413762" y="729186"/>
                    <a:pt x="1409502" y="719082"/>
                    <a:pt x="1402672" y="710885"/>
                  </a:cubicBezTo>
                  <a:cubicBezTo>
                    <a:pt x="1394635" y="701240"/>
                    <a:pt x="1384076" y="693897"/>
                    <a:pt x="1376039" y="684252"/>
                  </a:cubicBezTo>
                  <a:cubicBezTo>
                    <a:pt x="1369209" y="676055"/>
                    <a:pt x="1364949" y="665950"/>
                    <a:pt x="1358284" y="657619"/>
                  </a:cubicBezTo>
                  <a:cubicBezTo>
                    <a:pt x="1339231" y="633803"/>
                    <a:pt x="1339528" y="642616"/>
                    <a:pt x="1313895" y="622109"/>
                  </a:cubicBezTo>
                  <a:cubicBezTo>
                    <a:pt x="1307359" y="616880"/>
                    <a:pt x="1301369" y="610889"/>
                    <a:pt x="1296140" y="604353"/>
                  </a:cubicBezTo>
                  <a:cubicBezTo>
                    <a:pt x="1289475" y="596021"/>
                    <a:pt x="1286415" y="584746"/>
                    <a:pt x="1278385" y="577720"/>
                  </a:cubicBezTo>
                  <a:cubicBezTo>
                    <a:pt x="1262326" y="563668"/>
                    <a:pt x="1240208" y="557299"/>
                    <a:pt x="1225119" y="542210"/>
                  </a:cubicBezTo>
                  <a:cubicBezTo>
                    <a:pt x="1173461" y="490552"/>
                    <a:pt x="1247925" y="562694"/>
                    <a:pt x="1180730" y="506699"/>
                  </a:cubicBezTo>
                  <a:cubicBezTo>
                    <a:pt x="1171085" y="498662"/>
                    <a:pt x="1163742" y="488103"/>
                    <a:pt x="1154097" y="480066"/>
                  </a:cubicBezTo>
                  <a:cubicBezTo>
                    <a:pt x="1145900" y="473236"/>
                    <a:pt x="1135494" y="469337"/>
                    <a:pt x="1127464" y="462311"/>
                  </a:cubicBezTo>
                  <a:cubicBezTo>
                    <a:pt x="1111716" y="448532"/>
                    <a:pt x="1102927" y="424539"/>
                    <a:pt x="1083076" y="417922"/>
                  </a:cubicBezTo>
                  <a:cubicBezTo>
                    <a:pt x="1053198" y="407962"/>
                    <a:pt x="1051647" y="408840"/>
                    <a:pt x="1020932" y="391289"/>
                  </a:cubicBezTo>
                  <a:cubicBezTo>
                    <a:pt x="1011668" y="385996"/>
                    <a:pt x="1002630" y="380199"/>
                    <a:pt x="994299" y="373534"/>
                  </a:cubicBezTo>
                  <a:cubicBezTo>
                    <a:pt x="987763" y="368305"/>
                    <a:pt x="983721" y="360084"/>
                    <a:pt x="976544" y="355778"/>
                  </a:cubicBezTo>
                  <a:cubicBezTo>
                    <a:pt x="968520" y="350963"/>
                    <a:pt x="958789" y="349860"/>
                    <a:pt x="949911" y="346901"/>
                  </a:cubicBezTo>
                  <a:cubicBezTo>
                    <a:pt x="941033" y="340982"/>
                    <a:pt x="932821" y="333917"/>
                    <a:pt x="923278" y="329145"/>
                  </a:cubicBezTo>
                  <a:cubicBezTo>
                    <a:pt x="914908" y="324960"/>
                    <a:pt x="904669" y="325083"/>
                    <a:pt x="896645" y="320268"/>
                  </a:cubicBezTo>
                  <a:cubicBezTo>
                    <a:pt x="889468" y="315962"/>
                    <a:pt x="886376" y="306255"/>
                    <a:pt x="878890" y="302512"/>
                  </a:cubicBezTo>
                  <a:cubicBezTo>
                    <a:pt x="862150" y="294142"/>
                    <a:pt x="825624" y="284757"/>
                    <a:pt x="825624" y="284757"/>
                  </a:cubicBezTo>
                  <a:cubicBezTo>
                    <a:pt x="794634" y="253769"/>
                    <a:pt x="815807" y="269648"/>
                    <a:pt x="754602" y="249246"/>
                  </a:cubicBezTo>
                  <a:lnTo>
                    <a:pt x="727969" y="240369"/>
                  </a:lnTo>
                  <a:cubicBezTo>
                    <a:pt x="699448" y="211846"/>
                    <a:pt x="721452" y="227761"/>
                    <a:pt x="674703" y="213736"/>
                  </a:cubicBezTo>
                  <a:cubicBezTo>
                    <a:pt x="656776" y="208358"/>
                    <a:pt x="639192" y="201898"/>
                    <a:pt x="621437" y="195980"/>
                  </a:cubicBezTo>
                  <a:lnTo>
                    <a:pt x="594804" y="187103"/>
                  </a:lnTo>
                  <a:lnTo>
                    <a:pt x="541538" y="169347"/>
                  </a:lnTo>
                  <a:lnTo>
                    <a:pt x="514905" y="160470"/>
                  </a:lnTo>
                  <a:cubicBezTo>
                    <a:pt x="472699" y="132332"/>
                    <a:pt x="498395" y="146089"/>
                    <a:pt x="435006" y="124959"/>
                  </a:cubicBezTo>
                  <a:cubicBezTo>
                    <a:pt x="426128" y="122000"/>
                    <a:pt x="416159" y="121272"/>
                    <a:pt x="408373" y="116081"/>
                  </a:cubicBezTo>
                  <a:cubicBezTo>
                    <a:pt x="399495" y="110163"/>
                    <a:pt x="391490" y="102659"/>
                    <a:pt x="381740" y="98326"/>
                  </a:cubicBezTo>
                  <a:cubicBezTo>
                    <a:pt x="364637" y="90725"/>
                    <a:pt x="328474" y="80571"/>
                    <a:pt x="328474" y="80571"/>
                  </a:cubicBezTo>
                  <a:cubicBezTo>
                    <a:pt x="286268" y="52433"/>
                    <a:pt x="311964" y="66190"/>
                    <a:pt x="248575" y="45060"/>
                  </a:cubicBezTo>
                  <a:cubicBezTo>
                    <a:pt x="248568" y="45058"/>
                    <a:pt x="195317" y="27306"/>
                    <a:pt x="195309" y="27305"/>
                  </a:cubicBezTo>
                  <a:cubicBezTo>
                    <a:pt x="159798" y="21386"/>
                    <a:pt x="123703" y="18280"/>
                    <a:pt x="88777" y="9549"/>
                  </a:cubicBezTo>
                  <a:cubicBezTo>
                    <a:pt x="36041" y="-3634"/>
                    <a:pt x="65467" y="672"/>
                    <a:pt x="0" y="672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6D5215A3-27D7-4D29-93C4-C8B0037691FC}"/>
              </a:ext>
            </a:extLst>
          </p:cNvPr>
          <p:cNvSpPr txBox="1"/>
          <p:nvPr/>
        </p:nvSpPr>
        <p:spPr>
          <a:xfrm>
            <a:off x="6641978" y="4178462"/>
            <a:ext cx="49392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architecture: NRF defines data models for each type of NFs; they are tightly coupled. NRF is within the application realm.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fabric is application neutral. Network operators can defines contexts to deploy new applications. The registry system is outside of the application realm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9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7091A-D073-4BAA-B1E6-28EF004B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registry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1DEA84-A757-4883-8523-6A2BE7F01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48" y="1890944"/>
            <a:ext cx="5068997" cy="3298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C74D3C9-9E40-41C4-93EB-FA91630774C3}"/>
              </a:ext>
            </a:extLst>
          </p:cNvPr>
          <p:cNvSpPr/>
          <p:nvPr/>
        </p:nvSpPr>
        <p:spPr>
          <a:xfrm>
            <a:off x="915554" y="1418054"/>
            <a:ext cx="5596693" cy="448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5762" lvl="1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Controller is a registry broker </a:t>
            </a:r>
            <a:r>
              <a:rPr lang="en-US" altLang="ko-KR">
                <a:latin typeface="+mn-ea"/>
              </a:rPr>
              <a:t>that notifies </a:t>
            </a:r>
            <a:r>
              <a:rPr lang="en-US" altLang="ko-KR" dirty="0">
                <a:latin typeface="+mn-ea"/>
              </a:rPr>
              <a:t>agents of new updates.</a:t>
            </a:r>
          </a:p>
          <a:p>
            <a:pPr marL="972962" lvl="2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New agent announced its operating context, its location, and its  contexts of interests (NF queries) to the broker</a:t>
            </a:r>
          </a:p>
          <a:p>
            <a:pPr marL="972962" lvl="2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The broker notifies only agents which are relevant to the announced updates</a:t>
            </a:r>
          </a:p>
          <a:p>
            <a:pPr marL="972962" lvl="2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Agents fetch full NF profiles from each other directly</a:t>
            </a:r>
          </a:p>
          <a:p>
            <a:pPr marL="515762" lvl="1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Agents keep a local partial registry database</a:t>
            </a:r>
          </a:p>
          <a:p>
            <a:pPr marL="972962" lvl="2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Registry DB is updated pro-actively</a:t>
            </a:r>
          </a:p>
          <a:p>
            <a:pPr marL="972962" lvl="2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Discovery can be done instantly (NF logic and agent operate in the same process)</a:t>
            </a:r>
          </a:p>
          <a:p>
            <a:pPr marL="972962" lvl="2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No bottleneck (as the case of using a centralized NRF)</a:t>
            </a:r>
          </a:p>
        </p:txBody>
      </p:sp>
    </p:spTree>
    <p:extLst>
      <p:ext uri="{BB962C8B-B14F-4D97-AF65-F5344CB8AC3E}">
        <p14:creationId xmlns:p14="http://schemas.microsoft.com/office/powerpoint/2010/main" val="111219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6C33571-C633-4F92-8956-BB94269A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fabric composition</a:t>
            </a:r>
            <a:endParaRPr lang="en-US" dirty="0"/>
          </a:p>
        </p:txBody>
      </p:sp>
      <p:pic>
        <p:nvPicPr>
          <p:cNvPr id="48" name="Picture 39" descr="Diagram&#10;&#10;Description automatically generated">
            <a:extLst>
              <a:ext uri="{FF2B5EF4-FFF2-40B4-BE49-F238E27FC236}">
                <a16:creationId xmlns:a16="http://schemas.microsoft.com/office/drawing/2014/main" id="{B13C04B7-0F6A-45DD-AA11-61BFB1DE783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780" y="1418054"/>
            <a:ext cx="6080353" cy="447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74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A8D70-0515-49EE-9682-10A96019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requesting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9F7559A-58CB-4D44-806D-4E283B4E8E4A}"/>
              </a:ext>
            </a:extLst>
          </p:cNvPr>
          <p:cNvGrpSpPr/>
          <p:nvPr/>
        </p:nvGrpSpPr>
        <p:grpSpPr>
          <a:xfrm>
            <a:off x="385773" y="1499219"/>
            <a:ext cx="4059889" cy="4856720"/>
            <a:chOff x="7225760" y="1418054"/>
            <a:chExt cx="4059889" cy="485672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73B104F-1132-4691-917E-DB34268C1699}"/>
                </a:ext>
              </a:extLst>
            </p:cNvPr>
            <p:cNvGrpSpPr/>
            <p:nvPr/>
          </p:nvGrpSpPr>
          <p:grpSpPr>
            <a:xfrm>
              <a:off x="7225760" y="1418054"/>
              <a:ext cx="4059888" cy="4078347"/>
              <a:chOff x="7185008" y="1717368"/>
              <a:chExt cx="4059888" cy="4078347"/>
            </a:xfrm>
          </p:grpSpPr>
          <p:sp>
            <p:nvSpPr>
              <p:cNvPr id="8" name="Rectangle 136">
                <a:extLst>
                  <a:ext uri="{FF2B5EF4-FFF2-40B4-BE49-F238E27FC236}">
                    <a16:creationId xmlns:a16="http://schemas.microsoft.com/office/drawing/2014/main" id="{51ADFA23-141A-4C5A-97B0-7898D23B775A}"/>
                  </a:ext>
                </a:extLst>
              </p:cNvPr>
              <p:cNvSpPr/>
              <p:nvPr/>
            </p:nvSpPr>
            <p:spPr>
              <a:xfrm>
                <a:off x="8802727" y="2152993"/>
                <a:ext cx="2153259" cy="30951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24"/>
              </a:p>
            </p:txBody>
          </p:sp>
          <p:sp>
            <p:nvSpPr>
              <p:cNvPr id="9" name="Rectangle 135">
                <a:extLst>
                  <a:ext uri="{FF2B5EF4-FFF2-40B4-BE49-F238E27FC236}">
                    <a16:creationId xmlns:a16="http://schemas.microsoft.com/office/drawing/2014/main" id="{0A2FCFB1-AAAD-4CC7-B7BC-24E00AAB1116}"/>
                  </a:ext>
                </a:extLst>
              </p:cNvPr>
              <p:cNvSpPr/>
              <p:nvPr/>
            </p:nvSpPr>
            <p:spPr>
              <a:xfrm>
                <a:off x="7610608" y="2152994"/>
                <a:ext cx="962574" cy="3095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24"/>
              </a:p>
            </p:txBody>
          </p:sp>
          <p:sp>
            <p:nvSpPr>
              <p:cNvPr id="10" name="TextShape 44">
                <a:extLst>
                  <a:ext uri="{FF2B5EF4-FFF2-40B4-BE49-F238E27FC236}">
                    <a16:creationId xmlns:a16="http://schemas.microsoft.com/office/drawing/2014/main" id="{966AEAF0-028E-455D-8072-E9FAA1E64B9E}"/>
                  </a:ext>
                </a:extLst>
              </p:cNvPr>
              <p:cNvSpPr txBox="1"/>
              <p:nvPr/>
            </p:nvSpPr>
            <p:spPr>
              <a:xfrm>
                <a:off x="7684564" y="2122643"/>
                <a:ext cx="1015850" cy="538776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193" tIns="45596" rIns="91193" bIns="45596">
                <a:noAutofit/>
              </a:bodyPr>
              <a:lstStyle/>
              <a:p>
                <a:pPr algn="ctr"/>
                <a:r>
                  <a:rPr lang="en-US" sz="1013" spc="-1" dirty="0">
                    <a:latin typeface="Arial"/>
                  </a:rPr>
                  <a:t>NF signaling logic</a:t>
                </a:r>
              </a:p>
            </p:txBody>
          </p:sp>
          <p:sp>
            <p:nvSpPr>
              <p:cNvPr id="11" name="Line 4">
                <a:extLst>
                  <a:ext uri="{FF2B5EF4-FFF2-40B4-BE49-F238E27FC236}">
                    <a16:creationId xmlns:a16="http://schemas.microsoft.com/office/drawing/2014/main" id="{C8E3ED08-46B6-44A4-B47D-BF47A0072E87}"/>
                  </a:ext>
                </a:extLst>
              </p:cNvPr>
              <p:cNvSpPr/>
              <p:nvPr/>
            </p:nvSpPr>
            <p:spPr>
              <a:xfrm>
                <a:off x="8194855" y="2620164"/>
                <a:ext cx="1389787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2" name="TextShape 5">
                <a:extLst>
                  <a:ext uri="{FF2B5EF4-FFF2-40B4-BE49-F238E27FC236}">
                    <a16:creationId xmlns:a16="http://schemas.microsoft.com/office/drawing/2014/main" id="{5D37710E-494E-4F5E-B8AF-678AD5622D56}"/>
                  </a:ext>
                </a:extLst>
              </p:cNvPr>
              <p:cNvSpPr txBox="1"/>
              <p:nvPr/>
            </p:nvSpPr>
            <p:spPr>
              <a:xfrm>
                <a:off x="8684803" y="2410078"/>
                <a:ext cx="838216" cy="159752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193" tIns="45596" rIns="91193" bIns="45596">
                <a:noAutofit/>
              </a:bodyPr>
              <a:lstStyle/>
              <a:p>
                <a:pPr algn="ctr"/>
                <a:r>
                  <a:rPr lang="en-US" sz="1013" spc="-1" dirty="0">
                    <a:latin typeface="Arial"/>
                  </a:rPr>
                  <a:t>start agent</a:t>
                </a:r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B28A395B-56AF-48E5-91D9-FABF3925ADBB}"/>
                  </a:ext>
                </a:extLst>
              </p:cNvPr>
              <p:cNvSpPr/>
              <p:nvPr/>
            </p:nvSpPr>
            <p:spPr>
              <a:xfrm>
                <a:off x="8176412" y="3297507"/>
                <a:ext cx="1389787" cy="0"/>
              </a:xfrm>
              <a:prstGeom prst="line">
                <a:avLst/>
              </a:prstGeom>
              <a:ln w="12700">
                <a:solidFill>
                  <a:srgbClr val="00B050"/>
                </a:solidFill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" name="TextShape 11">
                <a:extLst>
                  <a:ext uri="{FF2B5EF4-FFF2-40B4-BE49-F238E27FC236}">
                    <a16:creationId xmlns:a16="http://schemas.microsoft.com/office/drawing/2014/main" id="{49F390C4-E67C-46DE-AFA2-85E9406806F8}"/>
                  </a:ext>
                </a:extLst>
              </p:cNvPr>
              <p:cNvSpPr txBox="1"/>
              <p:nvPr/>
            </p:nvSpPr>
            <p:spPr>
              <a:xfrm>
                <a:off x="7653085" y="3060715"/>
                <a:ext cx="1389787" cy="178374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193" tIns="45596" rIns="91193" bIns="45596">
                <a:noAutofit/>
              </a:bodyPr>
              <a:lstStyle/>
              <a:p>
                <a:pPr algn="ctr"/>
                <a:r>
                  <a:rPr lang="en-US" sz="1013" spc="-1" dirty="0">
                    <a:latin typeface="Arial"/>
                  </a:rPr>
                  <a:t>request 1 + </a:t>
                </a:r>
                <a:r>
                  <a:rPr lang="en-US" sz="1013" b="1" spc="-1" dirty="0" err="1">
                    <a:latin typeface="Arial"/>
                  </a:rPr>
                  <a:t>nf</a:t>
                </a:r>
                <a:r>
                  <a:rPr lang="en-US" sz="1013" b="1" spc="-1" dirty="0">
                    <a:latin typeface="Arial"/>
                  </a:rPr>
                  <a:t>-query</a:t>
                </a:r>
              </a:p>
            </p:txBody>
          </p:sp>
          <p:sp>
            <p:nvSpPr>
              <p:cNvPr id="15" name="Line 2">
                <a:extLst>
                  <a:ext uri="{FF2B5EF4-FFF2-40B4-BE49-F238E27FC236}">
                    <a16:creationId xmlns:a16="http://schemas.microsoft.com/office/drawing/2014/main" id="{00E40CB0-F5A5-418B-B8EC-5FC48928DB8A}"/>
                  </a:ext>
                </a:extLst>
              </p:cNvPr>
              <p:cNvSpPr/>
              <p:nvPr/>
            </p:nvSpPr>
            <p:spPr>
              <a:xfrm>
                <a:off x="8176412" y="2486473"/>
                <a:ext cx="0" cy="24821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6" name="Line 3">
                <a:extLst>
                  <a:ext uri="{FF2B5EF4-FFF2-40B4-BE49-F238E27FC236}">
                    <a16:creationId xmlns:a16="http://schemas.microsoft.com/office/drawing/2014/main" id="{DC77C184-7790-4DB7-BF1C-C8AD544D0489}"/>
                  </a:ext>
                </a:extLst>
              </p:cNvPr>
              <p:cNvSpPr/>
              <p:nvPr/>
            </p:nvSpPr>
            <p:spPr>
              <a:xfrm>
                <a:off x="9566199" y="2486473"/>
                <a:ext cx="0" cy="2482162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7" name="TextShape 45">
                <a:extLst>
                  <a:ext uri="{FF2B5EF4-FFF2-40B4-BE49-F238E27FC236}">
                    <a16:creationId xmlns:a16="http://schemas.microsoft.com/office/drawing/2014/main" id="{B809AAED-16C2-43A8-BFCD-8921E5434129}"/>
                  </a:ext>
                </a:extLst>
              </p:cNvPr>
              <p:cNvSpPr txBox="1"/>
              <p:nvPr/>
            </p:nvSpPr>
            <p:spPr>
              <a:xfrm>
                <a:off x="9102937" y="2217824"/>
                <a:ext cx="926524" cy="352006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193" tIns="45596" rIns="91193" bIns="45596">
                <a:noAutofit/>
              </a:bodyPr>
              <a:lstStyle/>
              <a:p>
                <a:pPr algn="ctr"/>
                <a:r>
                  <a:rPr lang="en-US" sz="1013" spc="-1" dirty="0">
                    <a:latin typeface="Arial"/>
                  </a:rPr>
                  <a:t>Agent</a:t>
                </a:r>
              </a:p>
            </p:txBody>
          </p:sp>
          <p:sp>
            <p:nvSpPr>
              <p:cNvPr id="18" name="Line 12">
                <a:extLst>
                  <a:ext uri="{FF2B5EF4-FFF2-40B4-BE49-F238E27FC236}">
                    <a16:creationId xmlns:a16="http://schemas.microsoft.com/office/drawing/2014/main" id="{3FD3FCE8-B8ED-4683-A6B3-4CF0A72D744E}"/>
                  </a:ext>
                </a:extLst>
              </p:cNvPr>
              <p:cNvSpPr/>
              <p:nvPr/>
            </p:nvSpPr>
            <p:spPr>
              <a:xfrm flipH="1">
                <a:off x="8158539" y="4443486"/>
                <a:ext cx="1389787" cy="0"/>
              </a:xfrm>
              <a:prstGeom prst="line">
                <a:avLst/>
              </a:prstGeom>
              <a:ln w="12700">
                <a:solidFill>
                  <a:srgbClr val="00B050"/>
                </a:solidFill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9" name="TextShape 13">
                <a:extLst>
                  <a:ext uri="{FF2B5EF4-FFF2-40B4-BE49-F238E27FC236}">
                    <a16:creationId xmlns:a16="http://schemas.microsoft.com/office/drawing/2014/main" id="{A1B94021-2636-4DBE-A7E6-0E9ABA88F8C7}"/>
                  </a:ext>
                </a:extLst>
              </p:cNvPr>
              <p:cNvSpPr txBox="1"/>
              <p:nvPr/>
            </p:nvSpPr>
            <p:spPr>
              <a:xfrm>
                <a:off x="7754161" y="4187876"/>
                <a:ext cx="911239" cy="183447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193" tIns="45596" rIns="91193" bIns="45596">
                <a:noAutofit/>
              </a:bodyPr>
              <a:lstStyle/>
              <a:p>
                <a:pPr algn="ctr"/>
                <a:r>
                  <a:rPr lang="en-US" sz="1013" spc="-1" dirty="0">
                    <a:latin typeface="Arial"/>
                  </a:rPr>
                  <a:t>response 1</a:t>
                </a:r>
              </a:p>
            </p:txBody>
          </p:sp>
          <p:sp>
            <p:nvSpPr>
              <p:cNvPr id="20" name="Line 15">
                <a:extLst>
                  <a:ext uri="{FF2B5EF4-FFF2-40B4-BE49-F238E27FC236}">
                    <a16:creationId xmlns:a16="http://schemas.microsoft.com/office/drawing/2014/main" id="{67E3BEB9-B783-4967-9E95-71FE1D3A2B1F}"/>
                  </a:ext>
                </a:extLst>
              </p:cNvPr>
              <p:cNvSpPr/>
              <p:nvPr/>
            </p:nvSpPr>
            <p:spPr>
              <a:xfrm>
                <a:off x="9555057" y="4144986"/>
                <a:ext cx="926524" cy="0"/>
              </a:xfrm>
              <a:prstGeom prst="line">
                <a:avLst/>
              </a:prstGeom>
              <a:ln w="12700">
                <a:solidFill>
                  <a:srgbClr val="0070C0"/>
                </a:solidFill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" name="Line 16">
                <a:extLst>
                  <a:ext uri="{FF2B5EF4-FFF2-40B4-BE49-F238E27FC236}">
                    <a16:creationId xmlns:a16="http://schemas.microsoft.com/office/drawing/2014/main" id="{BF179CA8-6EA2-40F7-B6EE-9754F0DD1F58}"/>
                  </a:ext>
                </a:extLst>
              </p:cNvPr>
              <p:cNvSpPr/>
              <p:nvPr/>
            </p:nvSpPr>
            <p:spPr>
              <a:xfrm flipH="1">
                <a:off x="9548326" y="4426828"/>
                <a:ext cx="926524" cy="0"/>
              </a:xfrm>
              <a:prstGeom prst="line">
                <a:avLst/>
              </a:prstGeom>
              <a:ln w="12700">
                <a:solidFill>
                  <a:srgbClr val="0070C0"/>
                </a:solidFill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2" name="TextShape 54">
                <a:extLst>
                  <a:ext uri="{FF2B5EF4-FFF2-40B4-BE49-F238E27FC236}">
                    <a16:creationId xmlns:a16="http://schemas.microsoft.com/office/drawing/2014/main" id="{E57FB4B4-E708-44E8-A12B-7FD4F6285721}"/>
                  </a:ext>
                </a:extLst>
              </p:cNvPr>
              <p:cNvSpPr txBox="1"/>
              <p:nvPr/>
            </p:nvSpPr>
            <p:spPr>
              <a:xfrm>
                <a:off x="9816335" y="3916219"/>
                <a:ext cx="812759" cy="231631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193" tIns="45596" rIns="91193" bIns="45596">
                <a:noAutofit/>
              </a:bodyPr>
              <a:lstStyle/>
              <a:p>
                <a:pPr algn="ctr"/>
                <a:r>
                  <a:rPr lang="en-US" sz="1013" spc="-1" dirty="0">
                    <a:latin typeface="Arial"/>
                  </a:rPr>
                  <a:t>request 1</a:t>
                </a:r>
              </a:p>
            </p:txBody>
          </p:sp>
          <p:sp>
            <p:nvSpPr>
              <p:cNvPr id="23" name="TextShape 51">
                <a:extLst>
                  <a:ext uri="{FF2B5EF4-FFF2-40B4-BE49-F238E27FC236}">
                    <a16:creationId xmlns:a16="http://schemas.microsoft.com/office/drawing/2014/main" id="{A877E3C9-C9D2-4A62-9BE9-71818AA78F17}"/>
                  </a:ext>
                </a:extLst>
              </p:cNvPr>
              <p:cNvSpPr txBox="1"/>
              <p:nvPr/>
            </p:nvSpPr>
            <p:spPr>
              <a:xfrm>
                <a:off x="10357541" y="4122573"/>
                <a:ext cx="608328" cy="357455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193" tIns="45596" rIns="91193" bIns="45596">
                <a:noAutofit/>
              </a:bodyPr>
              <a:lstStyle/>
              <a:p>
                <a:pPr algn="ctr"/>
                <a:r>
                  <a:rPr lang="en-US" sz="1013" spc="-1" dirty="0">
                    <a:latin typeface="Arial"/>
                  </a:rPr>
                  <a:t>Agent2</a:t>
                </a:r>
              </a:p>
            </p:txBody>
          </p:sp>
          <p:grpSp>
            <p:nvGrpSpPr>
              <p:cNvPr id="24" name="Group 11">
                <a:extLst>
                  <a:ext uri="{FF2B5EF4-FFF2-40B4-BE49-F238E27FC236}">
                    <a16:creationId xmlns:a16="http://schemas.microsoft.com/office/drawing/2014/main" id="{3E4270D6-5599-49B1-8920-AB4FA1B000CB}"/>
                  </a:ext>
                </a:extLst>
              </p:cNvPr>
              <p:cNvGrpSpPr/>
              <p:nvPr/>
            </p:nvGrpSpPr>
            <p:grpSpPr>
              <a:xfrm>
                <a:off x="9551834" y="2456388"/>
                <a:ext cx="694892" cy="1124381"/>
                <a:chOff x="2283657" y="860463"/>
                <a:chExt cx="685799" cy="1109668"/>
              </a:xfrm>
            </p:grpSpPr>
            <p:sp>
              <p:nvSpPr>
                <p:cNvPr id="48" name="Arrow: Down 10">
                  <a:extLst>
                    <a:ext uri="{FF2B5EF4-FFF2-40B4-BE49-F238E27FC236}">
                      <a16:creationId xmlns:a16="http://schemas.microsoft.com/office/drawing/2014/main" id="{E51F3563-8A9F-490E-B29F-DF6336BFBDF4}"/>
                    </a:ext>
                  </a:extLst>
                </p:cNvPr>
                <p:cNvSpPr/>
                <p:nvPr/>
              </p:nvSpPr>
              <p:spPr>
                <a:xfrm>
                  <a:off x="2283657" y="979906"/>
                  <a:ext cx="685799" cy="985755"/>
                </a:xfrm>
                <a:prstGeom prst="downArrow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24"/>
                </a:p>
              </p:txBody>
            </p:sp>
            <p:sp>
              <p:nvSpPr>
                <p:cNvPr id="49" name="TextShape 53">
                  <a:extLst>
                    <a:ext uri="{FF2B5EF4-FFF2-40B4-BE49-F238E27FC236}">
                      <a16:creationId xmlns:a16="http://schemas.microsoft.com/office/drawing/2014/main" id="{FB8A0E4F-2181-420B-917B-790DD189D7C6}"/>
                    </a:ext>
                  </a:extLst>
                </p:cNvPr>
                <p:cNvSpPr txBox="1"/>
                <p:nvPr/>
              </p:nvSpPr>
              <p:spPr>
                <a:xfrm rot="5400000">
                  <a:off x="2113439" y="1232713"/>
                  <a:ext cx="1109668" cy="365167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txBody>
                <a:bodyPr lIns="91193" tIns="45596" rIns="91193" bIns="45596">
                  <a:noAutofit/>
                </a:bodyPr>
                <a:lstStyle/>
                <a:p>
                  <a:pPr algn="ctr"/>
                  <a:r>
                    <a:rPr lang="en-US" sz="1013" spc="-1" dirty="0">
                      <a:latin typeface="Arial"/>
                    </a:rPr>
                    <a:t>Announce</a:t>
                  </a:r>
                </a:p>
                <a:p>
                  <a:pPr algn="ctr"/>
                  <a:r>
                    <a:rPr lang="en-US" sz="1013" spc="-1" dirty="0">
                      <a:latin typeface="Arial"/>
                    </a:rPr>
                    <a:t>Update registry</a:t>
                  </a:r>
                </a:p>
              </p:txBody>
            </p:sp>
          </p:grpSp>
          <p:grpSp>
            <p:nvGrpSpPr>
              <p:cNvPr id="25" name="Group 13">
                <a:extLst>
                  <a:ext uri="{FF2B5EF4-FFF2-40B4-BE49-F238E27FC236}">
                    <a16:creationId xmlns:a16="http://schemas.microsoft.com/office/drawing/2014/main" id="{AF9E7E7E-ACF4-4F55-92C2-7F94C8AAC404}"/>
                  </a:ext>
                </a:extLst>
              </p:cNvPr>
              <p:cNvGrpSpPr/>
              <p:nvPr/>
            </p:nvGrpSpPr>
            <p:grpSpPr>
              <a:xfrm>
                <a:off x="9583303" y="3237315"/>
                <a:ext cx="346482" cy="835546"/>
                <a:chOff x="1804088" y="2156997"/>
                <a:chExt cx="364304" cy="797054"/>
              </a:xfrm>
            </p:grpSpPr>
            <p:sp>
              <p:nvSpPr>
                <p:cNvPr id="46" name="Arrow: Down 114">
                  <a:extLst>
                    <a:ext uri="{FF2B5EF4-FFF2-40B4-BE49-F238E27FC236}">
                      <a16:creationId xmlns:a16="http://schemas.microsoft.com/office/drawing/2014/main" id="{16961435-5D63-4DC7-914B-93D760C67CBB}"/>
                    </a:ext>
                  </a:extLst>
                </p:cNvPr>
                <p:cNvSpPr/>
                <p:nvPr/>
              </p:nvSpPr>
              <p:spPr>
                <a:xfrm>
                  <a:off x="1804088" y="2244494"/>
                  <a:ext cx="364304" cy="709557"/>
                </a:xfrm>
                <a:prstGeom prst="downArrow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24"/>
                </a:p>
              </p:txBody>
            </p:sp>
            <p:sp>
              <p:nvSpPr>
                <p:cNvPr id="47" name="TextShape 53">
                  <a:extLst>
                    <a:ext uri="{FF2B5EF4-FFF2-40B4-BE49-F238E27FC236}">
                      <a16:creationId xmlns:a16="http://schemas.microsoft.com/office/drawing/2014/main" id="{4732BD77-12C7-4AFE-88B8-26775EBD1178}"/>
                    </a:ext>
                  </a:extLst>
                </p:cNvPr>
                <p:cNvSpPr txBox="1"/>
                <p:nvPr/>
              </p:nvSpPr>
              <p:spPr>
                <a:xfrm rot="5400000">
                  <a:off x="1607584" y="2393947"/>
                  <a:ext cx="750101" cy="27620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txBody>
                <a:bodyPr lIns="91193" tIns="45596" rIns="91193" bIns="45596">
                  <a:noAutofit/>
                </a:bodyPr>
                <a:lstStyle/>
                <a:p>
                  <a:pPr algn="ctr"/>
                  <a:r>
                    <a:rPr lang="en-US" sz="1013" spc="-1" dirty="0">
                      <a:latin typeface="Arial"/>
                    </a:rPr>
                    <a:t>Select NF</a:t>
                  </a:r>
                </a:p>
              </p:txBody>
            </p:sp>
          </p:grpSp>
          <p:sp>
            <p:nvSpPr>
              <p:cNvPr id="26" name="Line 14">
                <a:extLst>
                  <a:ext uri="{FF2B5EF4-FFF2-40B4-BE49-F238E27FC236}">
                    <a16:creationId xmlns:a16="http://schemas.microsoft.com/office/drawing/2014/main" id="{4E9A2543-131E-4EA6-912A-BDD3C2B8B33E}"/>
                  </a:ext>
                </a:extLst>
              </p:cNvPr>
              <p:cNvSpPr/>
              <p:nvPr/>
            </p:nvSpPr>
            <p:spPr>
              <a:xfrm>
                <a:off x="9588539" y="3802604"/>
                <a:ext cx="694893" cy="0"/>
              </a:xfrm>
              <a:prstGeom prst="line">
                <a:avLst/>
              </a:prstGeom>
              <a:ln w="12700">
                <a:solidFill>
                  <a:srgbClr val="3465A4"/>
                </a:solidFill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7" name="TextShape 53">
                <a:extLst>
                  <a:ext uri="{FF2B5EF4-FFF2-40B4-BE49-F238E27FC236}">
                    <a16:creationId xmlns:a16="http://schemas.microsoft.com/office/drawing/2014/main" id="{605AD91F-06BD-4BBB-8A78-AEC4A9C11DED}"/>
                  </a:ext>
                </a:extLst>
              </p:cNvPr>
              <p:cNvSpPr txBox="1"/>
              <p:nvPr/>
            </p:nvSpPr>
            <p:spPr>
              <a:xfrm>
                <a:off x="9713155" y="3566814"/>
                <a:ext cx="804779" cy="231631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193" tIns="45596" rIns="91193" bIns="45596">
                <a:noAutofit/>
              </a:bodyPr>
              <a:lstStyle/>
              <a:p>
                <a:pPr algn="ctr"/>
                <a:r>
                  <a:rPr lang="en-US" sz="1013" spc="-1" dirty="0">
                    <a:latin typeface="Arial"/>
                  </a:rPr>
                  <a:t>request 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3911AC-ADC9-4B0E-8AE2-15E1D91B2706}"/>
                  </a:ext>
                </a:extLst>
              </p:cNvPr>
              <p:cNvSpPr txBox="1"/>
              <p:nvPr/>
            </p:nvSpPr>
            <p:spPr>
              <a:xfrm>
                <a:off x="10204449" y="3648802"/>
                <a:ext cx="209112" cy="279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16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29" name="TextShape 50">
                <a:extLst>
                  <a:ext uri="{FF2B5EF4-FFF2-40B4-BE49-F238E27FC236}">
                    <a16:creationId xmlns:a16="http://schemas.microsoft.com/office/drawing/2014/main" id="{E4AADBDC-7240-4A56-8B47-7AE26D419738}"/>
                  </a:ext>
                </a:extLst>
              </p:cNvPr>
              <p:cNvSpPr txBox="1"/>
              <p:nvPr/>
            </p:nvSpPr>
            <p:spPr>
              <a:xfrm>
                <a:off x="10347655" y="3635904"/>
                <a:ext cx="608330" cy="352006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193" tIns="45596" rIns="91193" bIns="45596">
                <a:noAutofit/>
              </a:bodyPr>
              <a:lstStyle/>
              <a:p>
                <a:pPr algn="ctr"/>
                <a:r>
                  <a:rPr lang="en-US" sz="1013" spc="-1" dirty="0">
                    <a:latin typeface="Arial"/>
                  </a:rPr>
                  <a:t>Agent1</a:t>
                </a:r>
              </a:p>
            </p:txBody>
          </p:sp>
          <p:sp>
            <p:nvSpPr>
              <p:cNvPr id="30" name="TextShape 13">
                <a:extLst>
                  <a:ext uri="{FF2B5EF4-FFF2-40B4-BE49-F238E27FC236}">
                    <a16:creationId xmlns:a16="http://schemas.microsoft.com/office/drawing/2014/main" id="{81284923-09D3-4335-A20A-249F9B3BF6B3}"/>
                  </a:ext>
                </a:extLst>
              </p:cNvPr>
              <p:cNvSpPr txBox="1"/>
              <p:nvPr/>
            </p:nvSpPr>
            <p:spPr>
              <a:xfrm>
                <a:off x="9555057" y="4186970"/>
                <a:ext cx="911240" cy="183446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193" tIns="45596" rIns="91193" bIns="45596">
                <a:noAutofit/>
              </a:bodyPr>
              <a:lstStyle/>
              <a:p>
                <a:pPr algn="ctr"/>
                <a:r>
                  <a:rPr lang="en-US" sz="1013" spc="-1" dirty="0">
                    <a:latin typeface="Arial"/>
                  </a:rPr>
                  <a:t>response 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C8195C-9034-49F8-8D8B-93726F08F7B8}"/>
                  </a:ext>
                </a:extLst>
              </p:cNvPr>
              <p:cNvSpPr txBox="1"/>
              <p:nvPr/>
            </p:nvSpPr>
            <p:spPr>
              <a:xfrm>
                <a:off x="7722121" y="4956504"/>
                <a:ext cx="940735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13" b="1" dirty="0">
                    <a:solidFill>
                      <a:srgbClr val="C00000"/>
                    </a:solidFill>
                  </a:rPr>
                  <a:t>5G/6G scope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7E1BF18-33F2-4F9B-9597-299F538ADEF4}"/>
                  </a:ext>
                </a:extLst>
              </p:cNvPr>
              <p:cNvSpPr/>
              <p:nvPr/>
            </p:nvSpPr>
            <p:spPr>
              <a:xfrm>
                <a:off x="7596101" y="2132531"/>
                <a:ext cx="2578702" cy="3311246"/>
              </a:xfrm>
              <a:prstGeom prst="rect">
                <a:avLst/>
              </a:prstGeom>
              <a:noFill/>
              <a:ln w="28575">
                <a:solidFill>
                  <a:srgbClr val="0066FF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59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1EA3C4-910E-45BB-8D30-6CFC339FF3FF}"/>
                  </a:ext>
                </a:extLst>
              </p:cNvPr>
              <p:cNvSpPr txBox="1"/>
              <p:nvPr/>
            </p:nvSpPr>
            <p:spPr>
              <a:xfrm>
                <a:off x="8278614" y="5249304"/>
                <a:ext cx="1778174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13" dirty="0">
                    <a:solidFill>
                      <a:srgbClr val="0066FF"/>
                    </a:solidFill>
                  </a:rPr>
                  <a:t>Network function boundary</a:t>
                </a:r>
                <a:endParaRPr lang="en-US" sz="1013" dirty="0">
                  <a:solidFill>
                    <a:srgbClr val="0066FF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49C2ACF-D58B-48AB-9019-C694F2A100C6}"/>
                  </a:ext>
                </a:extLst>
              </p:cNvPr>
              <p:cNvSpPr/>
              <p:nvPr/>
            </p:nvSpPr>
            <p:spPr>
              <a:xfrm>
                <a:off x="8666194" y="1717368"/>
                <a:ext cx="2578702" cy="4026283"/>
              </a:xfrm>
              <a:prstGeom prst="rect">
                <a:avLst/>
              </a:prstGeom>
              <a:solidFill>
                <a:srgbClr val="FF9900">
                  <a:alpha val="69804"/>
                </a:srgbClr>
              </a:solidFill>
              <a:ln>
                <a:solidFill>
                  <a:srgbClr val="FFCC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Line 4">
                <a:extLst>
                  <a:ext uri="{FF2B5EF4-FFF2-40B4-BE49-F238E27FC236}">
                    <a16:creationId xmlns:a16="http://schemas.microsoft.com/office/drawing/2014/main" id="{C289A7EB-3886-40E2-AEC0-B14DCE56301E}"/>
                  </a:ext>
                </a:extLst>
              </p:cNvPr>
              <p:cNvSpPr/>
              <p:nvPr/>
            </p:nvSpPr>
            <p:spPr>
              <a:xfrm>
                <a:off x="7610609" y="2569830"/>
                <a:ext cx="565804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" name="TextShape 5">
                <a:extLst>
                  <a:ext uri="{FF2B5EF4-FFF2-40B4-BE49-F238E27FC236}">
                    <a16:creationId xmlns:a16="http://schemas.microsoft.com/office/drawing/2014/main" id="{831A87F7-AA9A-4DE2-9BE0-5D382DCB32D7}"/>
                  </a:ext>
                </a:extLst>
              </p:cNvPr>
              <p:cNvSpPr txBox="1"/>
              <p:nvPr/>
            </p:nvSpPr>
            <p:spPr>
              <a:xfrm>
                <a:off x="7185008" y="2357334"/>
                <a:ext cx="748888" cy="159752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193" tIns="45596" rIns="91193" bIns="45596">
                <a:noAutofit/>
              </a:bodyPr>
              <a:lstStyle/>
              <a:p>
                <a:pPr algn="ctr"/>
                <a:r>
                  <a:rPr lang="en-US" sz="1013" spc="-1" dirty="0">
                    <a:latin typeface="Arial"/>
                  </a:rPr>
                  <a:t>start NF</a:t>
                </a:r>
              </a:p>
            </p:txBody>
          </p:sp>
          <p:sp>
            <p:nvSpPr>
              <p:cNvPr id="37" name="Line 10">
                <a:extLst>
                  <a:ext uri="{FF2B5EF4-FFF2-40B4-BE49-F238E27FC236}">
                    <a16:creationId xmlns:a16="http://schemas.microsoft.com/office/drawing/2014/main" id="{87781CFC-1EA7-4DDE-AA23-2B78DBCA0EA3}"/>
                  </a:ext>
                </a:extLst>
              </p:cNvPr>
              <p:cNvSpPr/>
              <p:nvPr/>
            </p:nvSpPr>
            <p:spPr>
              <a:xfrm>
                <a:off x="8193516" y="4653738"/>
                <a:ext cx="1389787" cy="0"/>
              </a:xfrm>
              <a:prstGeom prst="line">
                <a:avLst/>
              </a:prstGeom>
              <a:ln w="12700">
                <a:solidFill>
                  <a:srgbClr val="00B050"/>
                </a:solidFill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" name="Line 15">
                <a:extLst>
                  <a:ext uri="{FF2B5EF4-FFF2-40B4-BE49-F238E27FC236}">
                    <a16:creationId xmlns:a16="http://schemas.microsoft.com/office/drawing/2014/main" id="{B431D853-9C1F-43F6-B29E-94858FF4AC12}"/>
                  </a:ext>
                </a:extLst>
              </p:cNvPr>
              <p:cNvSpPr/>
              <p:nvPr/>
            </p:nvSpPr>
            <p:spPr>
              <a:xfrm>
                <a:off x="9591410" y="4651706"/>
                <a:ext cx="926524" cy="0"/>
              </a:xfrm>
              <a:prstGeom prst="line">
                <a:avLst/>
              </a:prstGeom>
              <a:ln w="12700">
                <a:solidFill>
                  <a:srgbClr val="0070C0"/>
                </a:solidFill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" name="Line 12">
                <a:extLst>
                  <a:ext uri="{FF2B5EF4-FFF2-40B4-BE49-F238E27FC236}">
                    <a16:creationId xmlns:a16="http://schemas.microsoft.com/office/drawing/2014/main" id="{666B6A50-9EE8-4FCC-8A21-7CEF1146D33D}"/>
                  </a:ext>
                </a:extLst>
              </p:cNvPr>
              <p:cNvSpPr/>
              <p:nvPr/>
            </p:nvSpPr>
            <p:spPr>
              <a:xfrm flipH="1">
                <a:off x="8176412" y="4840381"/>
                <a:ext cx="1389787" cy="0"/>
              </a:xfrm>
              <a:prstGeom prst="line">
                <a:avLst/>
              </a:prstGeom>
              <a:ln w="12700">
                <a:solidFill>
                  <a:srgbClr val="00B050"/>
                </a:solidFill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A280D1BF-019F-4117-9E54-92EE29F968E4}"/>
                  </a:ext>
                </a:extLst>
              </p:cNvPr>
              <p:cNvSpPr/>
              <p:nvPr/>
            </p:nvSpPr>
            <p:spPr>
              <a:xfrm flipH="1">
                <a:off x="9583303" y="4832052"/>
                <a:ext cx="926524" cy="0"/>
              </a:xfrm>
              <a:prstGeom prst="line">
                <a:avLst/>
              </a:prstGeom>
              <a:ln w="12700">
                <a:solidFill>
                  <a:srgbClr val="0070C0"/>
                </a:solidFill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" name="TextShape 53">
                <a:extLst>
                  <a:ext uri="{FF2B5EF4-FFF2-40B4-BE49-F238E27FC236}">
                    <a16:creationId xmlns:a16="http://schemas.microsoft.com/office/drawing/2014/main" id="{B82AD8A7-C975-49CB-8AB6-C09B438508A4}"/>
                  </a:ext>
                </a:extLst>
              </p:cNvPr>
              <p:cNvSpPr txBox="1"/>
              <p:nvPr/>
            </p:nvSpPr>
            <p:spPr>
              <a:xfrm>
                <a:off x="7767046" y="4432329"/>
                <a:ext cx="804779" cy="231631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193" tIns="45596" rIns="91193" bIns="45596">
                <a:noAutofit/>
              </a:bodyPr>
              <a:lstStyle/>
              <a:p>
                <a:pPr algn="ctr"/>
                <a:r>
                  <a:rPr lang="en-US" sz="1013" spc="-1" dirty="0">
                    <a:latin typeface="Arial"/>
                  </a:rPr>
                  <a:t>request 2</a:t>
                </a:r>
              </a:p>
            </p:txBody>
          </p:sp>
          <p:sp>
            <p:nvSpPr>
              <p:cNvPr id="42" name="TextShape 53">
                <a:extLst>
                  <a:ext uri="{FF2B5EF4-FFF2-40B4-BE49-F238E27FC236}">
                    <a16:creationId xmlns:a16="http://schemas.microsoft.com/office/drawing/2014/main" id="{E355E83C-1898-493A-A87C-7702761AF8D1}"/>
                  </a:ext>
                </a:extLst>
              </p:cNvPr>
              <p:cNvSpPr txBox="1"/>
              <p:nvPr/>
            </p:nvSpPr>
            <p:spPr>
              <a:xfrm>
                <a:off x="9571983" y="4415007"/>
                <a:ext cx="804779" cy="231631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193" tIns="45596" rIns="91193" bIns="45596">
                <a:noAutofit/>
              </a:bodyPr>
              <a:lstStyle/>
              <a:p>
                <a:pPr algn="ctr"/>
                <a:r>
                  <a:rPr lang="en-US" sz="1013" spc="-1" dirty="0">
                    <a:latin typeface="Arial"/>
                  </a:rPr>
                  <a:t>request 2</a:t>
                </a:r>
              </a:p>
            </p:txBody>
          </p:sp>
          <p:sp>
            <p:nvSpPr>
              <p:cNvPr id="43" name="TextShape 13">
                <a:extLst>
                  <a:ext uri="{FF2B5EF4-FFF2-40B4-BE49-F238E27FC236}">
                    <a16:creationId xmlns:a16="http://schemas.microsoft.com/office/drawing/2014/main" id="{4896314A-EE7C-40AE-8703-87EBA47E8C1E}"/>
                  </a:ext>
                </a:extLst>
              </p:cNvPr>
              <p:cNvSpPr txBox="1"/>
              <p:nvPr/>
            </p:nvSpPr>
            <p:spPr>
              <a:xfrm>
                <a:off x="7776961" y="4616705"/>
                <a:ext cx="911239" cy="183447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193" tIns="45596" rIns="91193" bIns="45596">
                <a:noAutofit/>
              </a:bodyPr>
              <a:lstStyle/>
              <a:p>
                <a:pPr algn="ctr"/>
                <a:r>
                  <a:rPr lang="en-US" sz="1013" spc="-1" dirty="0">
                    <a:latin typeface="Arial"/>
                  </a:rPr>
                  <a:t>response 2</a:t>
                </a:r>
              </a:p>
            </p:txBody>
          </p:sp>
          <p:sp>
            <p:nvSpPr>
              <p:cNvPr id="44" name="TextShape 13">
                <a:extLst>
                  <a:ext uri="{FF2B5EF4-FFF2-40B4-BE49-F238E27FC236}">
                    <a16:creationId xmlns:a16="http://schemas.microsoft.com/office/drawing/2014/main" id="{894FE0DE-1ED9-429A-95DE-430B935198A9}"/>
                  </a:ext>
                </a:extLst>
              </p:cNvPr>
              <p:cNvSpPr txBox="1"/>
              <p:nvPr/>
            </p:nvSpPr>
            <p:spPr>
              <a:xfrm>
                <a:off x="9555057" y="4633185"/>
                <a:ext cx="911239" cy="183447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193" tIns="45596" rIns="91193" bIns="45596">
                <a:noAutofit/>
              </a:bodyPr>
              <a:lstStyle/>
              <a:p>
                <a:pPr algn="ctr"/>
                <a:r>
                  <a:rPr lang="en-US" sz="1013" spc="-1" dirty="0">
                    <a:latin typeface="Arial"/>
                  </a:rPr>
                  <a:t>response 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3BBEC7-3A60-481A-BBEE-DB77A5C52479}"/>
                  </a:ext>
                </a:extLst>
              </p:cNvPr>
              <p:cNvSpPr txBox="1"/>
              <p:nvPr/>
            </p:nvSpPr>
            <p:spPr>
              <a:xfrm>
                <a:off x="9348280" y="5547506"/>
                <a:ext cx="1252183" cy="24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13" b="1" dirty="0">
                    <a:solidFill>
                      <a:srgbClr val="7030A0"/>
                    </a:solidFill>
                  </a:rPr>
                  <a:t>Integration Fabric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9E3B8B-368A-4731-8451-0E99A925CAC3}"/>
                </a:ext>
              </a:extLst>
            </p:cNvPr>
            <p:cNvSpPr txBox="1"/>
            <p:nvPr/>
          </p:nvSpPr>
          <p:spPr>
            <a:xfrm>
              <a:off x="8703609" y="5443777"/>
              <a:ext cx="25820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</a:rPr>
                <a:t>Service discovery, security, signaling traffic steering, telemetry are handled by the integration fabric; transparently from the NFs’ perspective.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67BE60-DB8D-4F76-9CAD-A6B7F6F4387D}"/>
                </a:ext>
              </a:extLst>
            </p:cNvPr>
            <p:cNvSpPr txBox="1"/>
            <p:nvPr/>
          </p:nvSpPr>
          <p:spPr>
            <a:xfrm>
              <a:off x="7636853" y="5195252"/>
              <a:ext cx="12409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Simplified signaling logic</a:t>
              </a:r>
            </a:p>
            <a:p>
              <a:r>
                <a:rPr lang="en-US" sz="1200" dirty="0">
                  <a:solidFill>
                    <a:srgbClr val="0070C0"/>
                  </a:solidFill>
                </a:rPr>
                <a:t>(focusing on application business logic)</a:t>
              </a:r>
            </a:p>
          </p:txBody>
        </p:sp>
      </p:grpSp>
      <p:grpSp>
        <p:nvGrpSpPr>
          <p:cNvPr id="50" name="Group 42">
            <a:extLst>
              <a:ext uri="{FF2B5EF4-FFF2-40B4-BE49-F238E27FC236}">
                <a16:creationId xmlns:a16="http://schemas.microsoft.com/office/drawing/2014/main" id="{B0D7DCDE-661E-4371-9207-5B74CDC58ABD}"/>
              </a:ext>
            </a:extLst>
          </p:cNvPr>
          <p:cNvGrpSpPr/>
          <p:nvPr/>
        </p:nvGrpSpPr>
        <p:grpSpPr>
          <a:xfrm>
            <a:off x="4678693" y="1845602"/>
            <a:ext cx="7087498" cy="3496311"/>
            <a:chOff x="-133726" y="-28275"/>
            <a:chExt cx="7087498" cy="2898008"/>
          </a:xfrm>
        </p:grpSpPr>
        <p:cxnSp>
          <p:nvCxnSpPr>
            <p:cNvPr id="51" name="Line 17">
              <a:extLst>
                <a:ext uri="{FF2B5EF4-FFF2-40B4-BE49-F238E27FC236}">
                  <a16:creationId xmlns:a16="http://schemas.microsoft.com/office/drawing/2014/main" id="{414198BC-9899-4BED-862F-560FAED249C5}"/>
                </a:ext>
              </a:extLst>
            </p:cNvPr>
            <p:cNvCxnSpPr/>
            <p:nvPr/>
          </p:nvCxnSpPr>
          <p:spPr>
            <a:xfrm>
              <a:off x="1473692" y="420052"/>
              <a:ext cx="0" cy="24496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52" name="Line 17">
              <a:extLst>
                <a:ext uri="{FF2B5EF4-FFF2-40B4-BE49-F238E27FC236}">
                  <a16:creationId xmlns:a16="http://schemas.microsoft.com/office/drawing/2014/main" id="{02A304BA-010D-4DDB-922A-70206A0827F7}"/>
                </a:ext>
              </a:extLst>
            </p:cNvPr>
            <p:cNvCxnSpPr/>
            <p:nvPr/>
          </p:nvCxnSpPr>
          <p:spPr>
            <a:xfrm>
              <a:off x="2497505" y="420052"/>
              <a:ext cx="0" cy="24496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53" name="Line 17">
              <a:extLst>
                <a:ext uri="{FF2B5EF4-FFF2-40B4-BE49-F238E27FC236}">
                  <a16:creationId xmlns:a16="http://schemas.microsoft.com/office/drawing/2014/main" id="{8106D6B2-6497-44D7-BEDB-92F150A4ECA6}"/>
                </a:ext>
              </a:extLst>
            </p:cNvPr>
            <p:cNvCxnSpPr/>
            <p:nvPr/>
          </p:nvCxnSpPr>
          <p:spPr>
            <a:xfrm>
              <a:off x="3531928" y="420052"/>
              <a:ext cx="0" cy="24496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54" name="Line 17">
              <a:extLst>
                <a:ext uri="{FF2B5EF4-FFF2-40B4-BE49-F238E27FC236}">
                  <a16:creationId xmlns:a16="http://schemas.microsoft.com/office/drawing/2014/main" id="{95338078-DBE7-4A69-A2FF-0B3587368668}"/>
                </a:ext>
              </a:extLst>
            </p:cNvPr>
            <p:cNvCxnSpPr/>
            <p:nvPr/>
          </p:nvCxnSpPr>
          <p:spPr>
            <a:xfrm>
              <a:off x="4547917" y="420052"/>
              <a:ext cx="0" cy="24496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sp>
          <p:nvSpPr>
            <p:cNvPr id="55" name="TextShape 47">
              <a:extLst>
                <a:ext uri="{FF2B5EF4-FFF2-40B4-BE49-F238E27FC236}">
                  <a16:creationId xmlns:a16="http://schemas.microsoft.com/office/drawing/2014/main" id="{971851BE-0969-453A-8DFB-52C2EB984AD6}"/>
                </a:ext>
              </a:extLst>
            </p:cNvPr>
            <p:cNvSpPr txBox="1"/>
            <p:nvPr/>
          </p:nvSpPr>
          <p:spPr>
            <a:xfrm>
              <a:off x="1008437" y="127089"/>
              <a:ext cx="1086608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b="1" i="1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forwarder</a:t>
              </a:r>
              <a:endParaRPr lang="en-US" sz="1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6" name="TextShape 47">
              <a:extLst>
                <a:ext uri="{FF2B5EF4-FFF2-40B4-BE49-F238E27FC236}">
                  <a16:creationId xmlns:a16="http://schemas.microsoft.com/office/drawing/2014/main" id="{A9D6556E-B66C-4A04-8982-BF3A7C9986A1}"/>
                </a:ext>
              </a:extLst>
            </p:cNvPr>
            <p:cNvSpPr txBox="1"/>
            <p:nvPr/>
          </p:nvSpPr>
          <p:spPr>
            <a:xfrm>
              <a:off x="2040487" y="144077"/>
              <a:ext cx="829229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b="1" i="1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selector</a:t>
              </a:r>
              <a:endParaRPr lang="en-US" sz="1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7" name="TextShape 47">
              <a:extLst>
                <a:ext uri="{FF2B5EF4-FFF2-40B4-BE49-F238E27FC236}">
                  <a16:creationId xmlns:a16="http://schemas.microsoft.com/office/drawing/2014/main" id="{9F08C3FB-A505-47C6-96F9-2F2837274467}"/>
                </a:ext>
              </a:extLst>
            </p:cNvPr>
            <p:cNvSpPr txBox="1"/>
            <p:nvPr/>
          </p:nvSpPr>
          <p:spPr>
            <a:xfrm>
              <a:off x="3142695" y="60437"/>
              <a:ext cx="913245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b="1" i="1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registry manager</a:t>
              </a:r>
              <a:endParaRPr lang="en-US" sz="1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8" name="TextShape 47">
              <a:extLst>
                <a:ext uri="{FF2B5EF4-FFF2-40B4-BE49-F238E27FC236}">
                  <a16:creationId xmlns:a16="http://schemas.microsoft.com/office/drawing/2014/main" id="{9FD9F432-A01C-447A-BA5C-CE6A3A0EE776}"/>
                </a:ext>
              </a:extLst>
            </p:cNvPr>
            <p:cNvSpPr txBox="1"/>
            <p:nvPr/>
          </p:nvSpPr>
          <p:spPr>
            <a:xfrm>
              <a:off x="4072583" y="60437"/>
              <a:ext cx="1133831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b="1" i="1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connection manager</a:t>
              </a:r>
              <a:endParaRPr lang="en-US" sz="1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9" name="TextShape 47">
              <a:extLst>
                <a:ext uri="{FF2B5EF4-FFF2-40B4-BE49-F238E27FC236}">
                  <a16:creationId xmlns:a16="http://schemas.microsoft.com/office/drawing/2014/main" id="{F3D8F22C-CB39-4BFF-894F-28C203C0BD9B}"/>
                </a:ext>
              </a:extLst>
            </p:cNvPr>
            <p:cNvSpPr txBox="1"/>
            <p:nvPr/>
          </p:nvSpPr>
          <p:spPr>
            <a:xfrm>
              <a:off x="5166921" y="149491"/>
              <a:ext cx="984493" cy="231843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b="1" i="1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telemetry</a:t>
              </a:r>
              <a:endParaRPr lang="en-US" sz="1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60" name="Line 17">
              <a:extLst>
                <a:ext uri="{FF2B5EF4-FFF2-40B4-BE49-F238E27FC236}">
                  <a16:creationId xmlns:a16="http://schemas.microsoft.com/office/drawing/2014/main" id="{A004870A-A4FF-4BCF-89E0-62FC1E5116B4}"/>
                </a:ext>
              </a:extLst>
            </p:cNvPr>
            <p:cNvCxnSpPr/>
            <p:nvPr/>
          </p:nvCxnSpPr>
          <p:spPr>
            <a:xfrm>
              <a:off x="5580149" y="420052"/>
              <a:ext cx="0" cy="24496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61" name="Line 19">
              <a:extLst>
                <a:ext uri="{FF2B5EF4-FFF2-40B4-BE49-F238E27FC236}">
                  <a16:creationId xmlns:a16="http://schemas.microsoft.com/office/drawing/2014/main" id="{51363BC6-2945-42DD-A777-4E55026B4436}"/>
                </a:ext>
              </a:extLst>
            </p:cNvPr>
            <p:cNvCxnSpPr/>
            <p:nvPr/>
          </p:nvCxnSpPr>
          <p:spPr>
            <a:xfrm>
              <a:off x="472378" y="587274"/>
              <a:ext cx="1001314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62" name="Line 19">
              <a:extLst>
                <a:ext uri="{FF2B5EF4-FFF2-40B4-BE49-F238E27FC236}">
                  <a16:creationId xmlns:a16="http://schemas.microsoft.com/office/drawing/2014/main" id="{0CDF7229-FFE7-4CD1-84C2-309F8BFAC011}"/>
                </a:ext>
              </a:extLst>
            </p:cNvPr>
            <p:cNvCxnSpPr/>
            <p:nvPr/>
          </p:nvCxnSpPr>
          <p:spPr>
            <a:xfrm>
              <a:off x="1470906" y="836233"/>
              <a:ext cx="1026599" cy="1133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63" name="Line 19">
              <a:extLst>
                <a:ext uri="{FF2B5EF4-FFF2-40B4-BE49-F238E27FC236}">
                  <a16:creationId xmlns:a16="http://schemas.microsoft.com/office/drawing/2014/main" id="{19EA8C75-5817-4CEA-B9D6-06A12DAA04BF}"/>
                </a:ext>
              </a:extLst>
            </p:cNvPr>
            <p:cNvCxnSpPr/>
            <p:nvPr/>
          </p:nvCxnSpPr>
          <p:spPr>
            <a:xfrm>
              <a:off x="2510307" y="918295"/>
              <a:ext cx="1026599" cy="1133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64" name="Line 19">
              <a:extLst>
                <a:ext uri="{FF2B5EF4-FFF2-40B4-BE49-F238E27FC236}">
                  <a16:creationId xmlns:a16="http://schemas.microsoft.com/office/drawing/2014/main" id="{2A990A3D-1B91-4CD1-8617-CF81A9CE6AF2}"/>
                </a:ext>
              </a:extLst>
            </p:cNvPr>
            <p:cNvCxnSpPr/>
            <p:nvPr/>
          </p:nvCxnSpPr>
          <p:spPr>
            <a:xfrm>
              <a:off x="1456711" y="1594118"/>
              <a:ext cx="3085574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65" name="Line 28">
              <a:extLst>
                <a:ext uri="{FF2B5EF4-FFF2-40B4-BE49-F238E27FC236}">
                  <a16:creationId xmlns:a16="http://schemas.microsoft.com/office/drawing/2014/main" id="{A319CCE7-83BE-4769-8306-04065C682601}"/>
                </a:ext>
              </a:extLst>
            </p:cNvPr>
            <p:cNvCxnSpPr/>
            <p:nvPr/>
          </p:nvCxnSpPr>
          <p:spPr>
            <a:xfrm flipH="1">
              <a:off x="2510307" y="1145340"/>
              <a:ext cx="998210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66" name="Line 19">
              <a:extLst>
                <a:ext uri="{FF2B5EF4-FFF2-40B4-BE49-F238E27FC236}">
                  <a16:creationId xmlns:a16="http://schemas.microsoft.com/office/drawing/2014/main" id="{7C7B9AFB-BA6C-457B-9737-D5859B174388}"/>
                </a:ext>
              </a:extLst>
            </p:cNvPr>
            <p:cNvCxnSpPr/>
            <p:nvPr/>
          </p:nvCxnSpPr>
          <p:spPr>
            <a:xfrm flipV="1">
              <a:off x="1456710" y="2010300"/>
              <a:ext cx="5150035" cy="1133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67" name="Line 28">
              <a:extLst>
                <a:ext uri="{FF2B5EF4-FFF2-40B4-BE49-F238E27FC236}">
                  <a16:creationId xmlns:a16="http://schemas.microsoft.com/office/drawing/2014/main" id="{99E06322-E438-4232-B87F-A38766F065CB}"/>
                </a:ext>
              </a:extLst>
            </p:cNvPr>
            <p:cNvCxnSpPr/>
            <p:nvPr/>
          </p:nvCxnSpPr>
          <p:spPr>
            <a:xfrm flipH="1">
              <a:off x="1485100" y="1375894"/>
              <a:ext cx="998210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68" name="Line 28">
              <a:extLst>
                <a:ext uri="{FF2B5EF4-FFF2-40B4-BE49-F238E27FC236}">
                  <a16:creationId xmlns:a16="http://schemas.microsoft.com/office/drawing/2014/main" id="{D1371056-D3AA-41CB-B907-2E8541BC61F9}"/>
                </a:ext>
              </a:extLst>
            </p:cNvPr>
            <p:cNvCxnSpPr/>
            <p:nvPr/>
          </p:nvCxnSpPr>
          <p:spPr>
            <a:xfrm flipH="1" flipV="1">
              <a:off x="1490674" y="1796792"/>
              <a:ext cx="3051611" cy="1133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69" name="Line 19">
              <a:extLst>
                <a:ext uri="{FF2B5EF4-FFF2-40B4-BE49-F238E27FC236}">
                  <a16:creationId xmlns:a16="http://schemas.microsoft.com/office/drawing/2014/main" id="{AA603159-787B-4858-878A-6FDF6C9BF8E7}"/>
                </a:ext>
              </a:extLst>
            </p:cNvPr>
            <p:cNvCxnSpPr/>
            <p:nvPr/>
          </p:nvCxnSpPr>
          <p:spPr>
            <a:xfrm>
              <a:off x="1456711" y="2238887"/>
              <a:ext cx="4123438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70" name="Line 28">
              <a:extLst>
                <a:ext uri="{FF2B5EF4-FFF2-40B4-BE49-F238E27FC236}">
                  <a16:creationId xmlns:a16="http://schemas.microsoft.com/office/drawing/2014/main" id="{011DC236-E176-44A8-9061-7A4B0A6F2539}"/>
                </a:ext>
              </a:extLst>
            </p:cNvPr>
            <p:cNvCxnSpPr/>
            <p:nvPr/>
          </p:nvCxnSpPr>
          <p:spPr>
            <a:xfrm flipH="1">
              <a:off x="1456710" y="2416591"/>
              <a:ext cx="5150033" cy="39581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71" name="Line 19">
              <a:extLst>
                <a:ext uri="{FF2B5EF4-FFF2-40B4-BE49-F238E27FC236}">
                  <a16:creationId xmlns:a16="http://schemas.microsoft.com/office/drawing/2014/main" id="{34F9CE75-990B-4065-ACC1-AC2F8F127234}"/>
                </a:ext>
              </a:extLst>
            </p:cNvPr>
            <p:cNvCxnSpPr/>
            <p:nvPr/>
          </p:nvCxnSpPr>
          <p:spPr>
            <a:xfrm>
              <a:off x="1470906" y="2649195"/>
              <a:ext cx="4123438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72" name="Line 28">
              <a:extLst>
                <a:ext uri="{FF2B5EF4-FFF2-40B4-BE49-F238E27FC236}">
                  <a16:creationId xmlns:a16="http://schemas.microsoft.com/office/drawing/2014/main" id="{96C0F4FD-D9EB-4213-8DEE-64AC99E34FDB}"/>
                </a:ext>
              </a:extLst>
            </p:cNvPr>
            <p:cNvCxnSpPr/>
            <p:nvPr/>
          </p:nvCxnSpPr>
          <p:spPr>
            <a:xfrm flipH="1">
              <a:off x="485306" y="2627233"/>
              <a:ext cx="993374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73" name="Line 17">
              <a:extLst>
                <a:ext uri="{FF2B5EF4-FFF2-40B4-BE49-F238E27FC236}">
                  <a16:creationId xmlns:a16="http://schemas.microsoft.com/office/drawing/2014/main" id="{B3113393-ED2C-4934-B623-874ECAF169A7}"/>
                </a:ext>
              </a:extLst>
            </p:cNvPr>
            <p:cNvCxnSpPr/>
            <p:nvPr/>
          </p:nvCxnSpPr>
          <p:spPr>
            <a:xfrm>
              <a:off x="467827" y="420052"/>
              <a:ext cx="0" cy="24496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cxnSp>
          <p:nvCxnSpPr>
            <p:cNvPr id="74" name="Line 17">
              <a:extLst>
                <a:ext uri="{FF2B5EF4-FFF2-40B4-BE49-F238E27FC236}">
                  <a16:creationId xmlns:a16="http://schemas.microsoft.com/office/drawing/2014/main" id="{F2EE13BB-6153-428B-BB7A-EA32AD53D949}"/>
                </a:ext>
              </a:extLst>
            </p:cNvPr>
            <p:cNvCxnSpPr/>
            <p:nvPr/>
          </p:nvCxnSpPr>
          <p:spPr>
            <a:xfrm>
              <a:off x="6606748" y="420052"/>
              <a:ext cx="0" cy="24496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  <p:sp>
          <p:nvSpPr>
            <p:cNvPr id="75" name="TextShape 47">
              <a:extLst>
                <a:ext uri="{FF2B5EF4-FFF2-40B4-BE49-F238E27FC236}">
                  <a16:creationId xmlns:a16="http://schemas.microsoft.com/office/drawing/2014/main" id="{2E5CCD09-703B-4DCD-BDA0-5161FBBF660B}"/>
                </a:ext>
              </a:extLst>
            </p:cNvPr>
            <p:cNvSpPr txBox="1"/>
            <p:nvPr/>
          </p:nvSpPr>
          <p:spPr>
            <a:xfrm>
              <a:off x="-133726" y="-28275"/>
              <a:ext cx="1115719" cy="467517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b="1" i="1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NF signaling logic layer</a:t>
              </a:r>
              <a:endParaRPr lang="en-US" sz="1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6" name="TextShape 47">
              <a:extLst>
                <a:ext uri="{FF2B5EF4-FFF2-40B4-BE49-F238E27FC236}">
                  <a16:creationId xmlns:a16="http://schemas.microsoft.com/office/drawing/2014/main" id="{FF80B945-A3C0-409B-B5E0-855EA1D715E9}"/>
                </a:ext>
              </a:extLst>
            </p:cNvPr>
            <p:cNvSpPr txBox="1"/>
            <p:nvPr/>
          </p:nvSpPr>
          <p:spPr>
            <a:xfrm>
              <a:off x="6227777" y="33934"/>
              <a:ext cx="725995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00" b="1" i="1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remote agent</a:t>
              </a:r>
              <a:endParaRPr lang="en-US" sz="1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7" name="TextShape 20">
              <a:extLst>
                <a:ext uri="{FF2B5EF4-FFF2-40B4-BE49-F238E27FC236}">
                  <a16:creationId xmlns:a16="http://schemas.microsoft.com/office/drawing/2014/main" id="{6F0276A8-9B38-460D-AD35-4121E9D57358}"/>
                </a:ext>
              </a:extLst>
            </p:cNvPr>
            <p:cNvSpPr txBox="1"/>
            <p:nvPr/>
          </p:nvSpPr>
          <p:spPr>
            <a:xfrm>
              <a:off x="276332" y="439242"/>
              <a:ext cx="1498324" cy="228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1: request + nf-query</a:t>
              </a:r>
              <a:endParaRPr lang="en-US" sz="1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8" name="TextShape 20">
              <a:extLst>
                <a:ext uri="{FF2B5EF4-FFF2-40B4-BE49-F238E27FC236}">
                  <a16:creationId xmlns:a16="http://schemas.microsoft.com/office/drawing/2014/main" id="{EBD93B19-55B5-48AB-918C-8765CA7C50CA}"/>
                </a:ext>
              </a:extLst>
            </p:cNvPr>
            <p:cNvSpPr txBox="1"/>
            <p:nvPr/>
          </p:nvSpPr>
          <p:spPr>
            <a:xfrm>
              <a:off x="1500059" y="645418"/>
              <a:ext cx="1040633" cy="203057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2: nf-query</a:t>
              </a:r>
              <a:endParaRPr lang="en-US" sz="1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79" name="TextShape 20">
              <a:extLst>
                <a:ext uri="{FF2B5EF4-FFF2-40B4-BE49-F238E27FC236}">
                  <a16:creationId xmlns:a16="http://schemas.microsoft.com/office/drawing/2014/main" id="{45074BEE-2D88-4AC2-BCE9-D1C47681C0F3}"/>
                </a:ext>
              </a:extLst>
            </p:cNvPr>
            <p:cNvSpPr txBox="1"/>
            <p:nvPr/>
          </p:nvSpPr>
          <p:spPr>
            <a:xfrm>
              <a:off x="2448786" y="725272"/>
              <a:ext cx="1040633" cy="203057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3: nf-query</a:t>
              </a:r>
              <a:endParaRPr lang="en-US" sz="1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0" name="TextShape 20">
              <a:extLst>
                <a:ext uri="{FF2B5EF4-FFF2-40B4-BE49-F238E27FC236}">
                  <a16:creationId xmlns:a16="http://schemas.microsoft.com/office/drawing/2014/main" id="{42C8143A-E369-4A89-AFDC-C041FFEB8289}"/>
                </a:ext>
              </a:extLst>
            </p:cNvPr>
            <p:cNvSpPr txBox="1"/>
            <p:nvPr/>
          </p:nvSpPr>
          <p:spPr>
            <a:xfrm>
              <a:off x="2494401" y="969440"/>
              <a:ext cx="1040633" cy="203057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4: nf profiles</a:t>
              </a:r>
              <a:endParaRPr lang="en-US" sz="1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1" name="TextShape 20">
              <a:extLst>
                <a:ext uri="{FF2B5EF4-FFF2-40B4-BE49-F238E27FC236}">
                  <a16:creationId xmlns:a16="http://schemas.microsoft.com/office/drawing/2014/main" id="{CC0CEC9A-00B8-42CE-B4BC-C4E033473409}"/>
                </a:ext>
              </a:extLst>
            </p:cNvPr>
            <p:cNvSpPr txBox="1"/>
            <p:nvPr/>
          </p:nvSpPr>
          <p:spPr>
            <a:xfrm>
              <a:off x="1325505" y="1187663"/>
              <a:ext cx="1352542" cy="203057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6: selected agent-id</a:t>
              </a:r>
              <a:endParaRPr lang="en-US" sz="1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2" name="TextShape 20">
              <a:extLst>
                <a:ext uri="{FF2B5EF4-FFF2-40B4-BE49-F238E27FC236}">
                  <a16:creationId xmlns:a16="http://schemas.microsoft.com/office/drawing/2014/main" id="{0F6C1A44-7B97-4A7C-83AA-914192589437}"/>
                </a:ext>
              </a:extLst>
            </p:cNvPr>
            <p:cNvSpPr txBox="1"/>
            <p:nvPr/>
          </p:nvSpPr>
          <p:spPr>
            <a:xfrm>
              <a:off x="2040487" y="1413409"/>
              <a:ext cx="1732782" cy="203057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7: get a connection to agent-id</a:t>
              </a:r>
              <a:endParaRPr lang="en-US" sz="1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3" name="TextShape 20">
              <a:extLst>
                <a:ext uri="{FF2B5EF4-FFF2-40B4-BE49-F238E27FC236}">
                  <a16:creationId xmlns:a16="http://schemas.microsoft.com/office/drawing/2014/main" id="{756C6BFF-46E6-45B4-8D16-0B657E72D22D}"/>
                </a:ext>
              </a:extLst>
            </p:cNvPr>
            <p:cNvSpPr txBox="1"/>
            <p:nvPr/>
          </p:nvSpPr>
          <p:spPr>
            <a:xfrm>
              <a:off x="2916020" y="1603437"/>
              <a:ext cx="1530743" cy="203057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8: a connection to agent-id</a:t>
              </a:r>
              <a:endParaRPr lang="en-US" sz="1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4" name="TextShape 20">
              <a:extLst>
                <a:ext uri="{FF2B5EF4-FFF2-40B4-BE49-F238E27FC236}">
                  <a16:creationId xmlns:a16="http://schemas.microsoft.com/office/drawing/2014/main" id="{FD7DF7CE-4B5D-4030-B2A7-AAE242514B03}"/>
                </a:ext>
              </a:extLst>
            </p:cNvPr>
            <p:cNvSpPr txBox="1"/>
            <p:nvPr/>
          </p:nvSpPr>
          <p:spPr>
            <a:xfrm>
              <a:off x="1633093" y="1812341"/>
              <a:ext cx="808048" cy="203057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9: request</a:t>
              </a:r>
              <a:endParaRPr lang="en-US" sz="1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5" name="TextShape 20">
              <a:extLst>
                <a:ext uri="{FF2B5EF4-FFF2-40B4-BE49-F238E27FC236}">
                  <a16:creationId xmlns:a16="http://schemas.microsoft.com/office/drawing/2014/main" id="{70CBFF04-94D0-4E76-A4C1-784964A20A13}"/>
                </a:ext>
              </a:extLst>
            </p:cNvPr>
            <p:cNvSpPr txBox="1"/>
            <p:nvPr/>
          </p:nvSpPr>
          <p:spPr>
            <a:xfrm>
              <a:off x="1470179" y="2057234"/>
              <a:ext cx="1875174" cy="203057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10: update telemetry data</a:t>
              </a:r>
              <a:endParaRPr lang="en-US" sz="1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6" name="TextShape 20">
              <a:extLst>
                <a:ext uri="{FF2B5EF4-FFF2-40B4-BE49-F238E27FC236}">
                  <a16:creationId xmlns:a16="http://schemas.microsoft.com/office/drawing/2014/main" id="{9EDFE844-5137-4219-A301-BE82F6E89BFA}"/>
                </a:ext>
              </a:extLst>
            </p:cNvPr>
            <p:cNvSpPr txBox="1"/>
            <p:nvPr/>
          </p:nvSpPr>
          <p:spPr>
            <a:xfrm>
              <a:off x="5477117" y="2203974"/>
              <a:ext cx="1372868" cy="203057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11: response</a:t>
              </a:r>
              <a:endParaRPr lang="en-US" sz="1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7" name="TextShape 20">
              <a:extLst>
                <a:ext uri="{FF2B5EF4-FFF2-40B4-BE49-F238E27FC236}">
                  <a16:creationId xmlns:a16="http://schemas.microsoft.com/office/drawing/2014/main" id="{AA3D2347-6BC6-4176-806E-208C484F9324}"/>
                </a:ext>
              </a:extLst>
            </p:cNvPr>
            <p:cNvSpPr txBox="1"/>
            <p:nvPr/>
          </p:nvSpPr>
          <p:spPr>
            <a:xfrm>
              <a:off x="514940" y="2424176"/>
              <a:ext cx="970160" cy="203057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12: response</a:t>
              </a:r>
              <a:endParaRPr lang="en-US" sz="1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88" name="TextShape 20">
              <a:extLst>
                <a:ext uri="{FF2B5EF4-FFF2-40B4-BE49-F238E27FC236}">
                  <a16:creationId xmlns:a16="http://schemas.microsoft.com/office/drawing/2014/main" id="{7A6690EA-8F53-42EA-85F3-F9110B70C3F4}"/>
                </a:ext>
              </a:extLst>
            </p:cNvPr>
            <p:cNvSpPr txBox="1"/>
            <p:nvPr/>
          </p:nvSpPr>
          <p:spPr>
            <a:xfrm>
              <a:off x="1456705" y="2478541"/>
              <a:ext cx="1685988" cy="203057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 kern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13: update telemetry data</a:t>
              </a:r>
              <a:endParaRPr lang="en-US" sz="1100"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7646E7F-E5B5-4886-AD31-669BCB83D4A7}"/>
              </a:ext>
            </a:extLst>
          </p:cNvPr>
          <p:cNvSpPr txBox="1"/>
          <p:nvPr/>
        </p:nvSpPr>
        <p:spPr>
          <a:xfrm>
            <a:off x="6096001" y="5465580"/>
            <a:ext cx="486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 is moved into the agent module</a:t>
            </a:r>
          </a:p>
        </p:txBody>
      </p:sp>
    </p:spTree>
    <p:extLst>
      <p:ext uri="{BB962C8B-B14F-4D97-AF65-F5344CB8AC3E}">
        <p14:creationId xmlns:p14="http://schemas.microsoft.com/office/powerpoint/2010/main" val="168829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AA63D-56AE-4FE0-A68F-B341B173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Significances the invention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0040E0-00FF-416E-A60B-C1A2C5AAD378}"/>
              </a:ext>
            </a:extLst>
          </p:cNvPr>
          <p:cNvSpPr/>
          <p:nvPr/>
        </p:nvSpPr>
        <p:spPr>
          <a:xfrm>
            <a:off x="772358" y="1898368"/>
            <a:ext cx="100584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Summary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Proposed the integration fabric -  encapsulating service discovery and routing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generic NF identification scheme for ease of integration of new applications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Scalable instant service discovery with a distributed service registry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6G core will be a service-oriented network.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Network functions should be plug-and-play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Having an integration fabric is indispensable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The fabric enables additional features : security, fault-tolerance, telemetry for the network operators.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 Observability  is crucial to support native-AI 6G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2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B88C2-80CB-4466-B5E3-13535B82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5G core network deployment challenges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F52F6-7391-4ADB-BCBC-4064259D9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37" y="1668543"/>
            <a:ext cx="6173166" cy="157281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The SBA decomposes the core network into small software components:</a:t>
            </a:r>
          </a:p>
          <a:p>
            <a:pPr lvl="1"/>
            <a:r>
              <a:rPr lang="en-US" sz="1600" dirty="0"/>
              <a:t>Supports horizontal scaling, flexible deployments for network slicing</a:t>
            </a:r>
          </a:p>
          <a:p>
            <a:r>
              <a:rPr lang="en-US" sz="2000" dirty="0"/>
              <a:t>But, introduces deployment challenges:</a:t>
            </a:r>
            <a:endParaRPr lang="en-US" sz="1800" dirty="0"/>
          </a:p>
          <a:p>
            <a:pPr lvl="1"/>
            <a:r>
              <a:rPr lang="en-US" sz="1600" dirty="0"/>
              <a:t>We may have 100x, 1000x instances of AMF,  SMF in multiple clouds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  <a:endParaRPr lang="en-US" sz="1800" dirty="0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3077F05D-8299-4489-8548-5B789805D3EE}"/>
              </a:ext>
            </a:extLst>
          </p:cNvPr>
          <p:cNvGrpSpPr/>
          <p:nvPr/>
        </p:nvGrpSpPr>
        <p:grpSpPr>
          <a:xfrm>
            <a:off x="7382611" y="1562211"/>
            <a:ext cx="1994681" cy="1212692"/>
            <a:chOff x="8403169" y="1572385"/>
            <a:chExt cx="1994681" cy="12126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83F8E6-7191-4C26-8550-5CFCECFDEE89}"/>
                </a:ext>
              </a:extLst>
            </p:cNvPr>
            <p:cNvSpPr txBox="1"/>
            <p:nvPr/>
          </p:nvSpPr>
          <p:spPr>
            <a:xfrm>
              <a:off x="8403169" y="2054132"/>
              <a:ext cx="508781" cy="27699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AMF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7DC60C-FA09-4894-AA90-1186A50BE20B}"/>
                </a:ext>
              </a:extLst>
            </p:cNvPr>
            <p:cNvSpPr txBox="1"/>
            <p:nvPr/>
          </p:nvSpPr>
          <p:spPr>
            <a:xfrm>
              <a:off x="9203269" y="2054132"/>
              <a:ext cx="508781" cy="276999"/>
            </a:xfrm>
            <a:prstGeom prst="rect">
              <a:avLst/>
            </a:prstGeom>
            <a:solidFill>
              <a:srgbClr val="DAC2E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SMF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3868FC-3D64-47D8-BC1E-B037F0C9105D}"/>
                </a:ext>
              </a:extLst>
            </p:cNvPr>
            <p:cNvSpPr txBox="1"/>
            <p:nvPr/>
          </p:nvSpPr>
          <p:spPr>
            <a:xfrm>
              <a:off x="9203269" y="1572385"/>
              <a:ext cx="508781" cy="276999"/>
            </a:xfrm>
            <a:prstGeom prst="rect">
              <a:avLst/>
            </a:prstGeom>
            <a:solidFill>
              <a:srgbClr val="1D9A78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PCF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96758E-A919-4C73-A6C2-0056A178F107}"/>
                </a:ext>
              </a:extLst>
            </p:cNvPr>
            <p:cNvSpPr txBox="1"/>
            <p:nvPr/>
          </p:nvSpPr>
          <p:spPr>
            <a:xfrm>
              <a:off x="9203269" y="2508078"/>
              <a:ext cx="508781" cy="27699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UDM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2D40DC-BA83-4536-B18B-EEEA65617858}"/>
                </a:ext>
              </a:extLst>
            </p:cNvPr>
            <p:cNvSpPr txBox="1"/>
            <p:nvPr/>
          </p:nvSpPr>
          <p:spPr>
            <a:xfrm>
              <a:off x="9889069" y="2054132"/>
              <a:ext cx="508781" cy="2769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UDR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8B2CBA3-E099-4E29-8BB1-67B97DDA3E4F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8911950" y="2192632"/>
              <a:ext cx="2913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229911F-6383-4FD1-97DD-7D7E02174E5C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9457660" y="1849384"/>
              <a:ext cx="0" cy="204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22B4672-33F8-4F74-A027-1AD6E0C8D586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9457660" y="2331131"/>
              <a:ext cx="0" cy="176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5B9DFF7-93AC-41D4-B5D9-106727E483CB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9712050" y="2192632"/>
              <a:ext cx="177019" cy="453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D8A853-0501-4528-92F7-3F24CD889483}"/>
                </a:ext>
              </a:extLst>
            </p:cNvPr>
            <p:cNvSpPr txBox="1"/>
            <p:nvPr/>
          </p:nvSpPr>
          <p:spPr>
            <a:xfrm>
              <a:off x="8403169" y="2508078"/>
              <a:ext cx="508781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AUSF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679A7C6-2BBD-4EAF-B207-99251719AD9C}"/>
                </a:ext>
              </a:extLst>
            </p:cNvPr>
            <p:cNvCxnSpPr>
              <a:stCxn id="5" idx="2"/>
              <a:endCxn id="14" idx="0"/>
            </p:cNvCxnSpPr>
            <p:nvPr/>
          </p:nvCxnSpPr>
          <p:spPr>
            <a:xfrm>
              <a:off x="8657560" y="2331131"/>
              <a:ext cx="0" cy="176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A8221E6-2AE2-405E-B9B5-C6DB5791E85B}"/>
                </a:ext>
              </a:extLst>
            </p:cNvPr>
            <p:cNvCxnSpPr>
              <a:stCxn id="14" idx="3"/>
              <a:endCxn id="8" idx="1"/>
            </p:cNvCxnSpPr>
            <p:nvPr/>
          </p:nvCxnSpPr>
          <p:spPr>
            <a:xfrm>
              <a:off x="8911950" y="2646578"/>
              <a:ext cx="2913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EC5C465-4F0A-47C8-BEBF-B290701A7377}"/>
                </a:ext>
              </a:extLst>
            </p:cNvPr>
            <p:cNvCxnSpPr>
              <a:cxnSpLocks/>
              <a:stCxn id="5" idx="0"/>
              <a:endCxn id="7" idx="1"/>
            </p:cNvCxnSpPr>
            <p:nvPr/>
          </p:nvCxnSpPr>
          <p:spPr>
            <a:xfrm flipV="1">
              <a:off x="8657560" y="1710885"/>
              <a:ext cx="545709" cy="343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984CCE0-1079-4137-9808-BC8667CD9346}"/>
              </a:ext>
            </a:extLst>
          </p:cNvPr>
          <p:cNvSpPr/>
          <p:nvPr/>
        </p:nvSpPr>
        <p:spPr>
          <a:xfrm>
            <a:off x="6972828" y="2734684"/>
            <a:ext cx="2938524" cy="3866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Conceptual network composition</a:t>
            </a: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75088996-CC4F-450F-91CC-7BD62FA78799}"/>
              </a:ext>
            </a:extLst>
          </p:cNvPr>
          <p:cNvGrpSpPr/>
          <p:nvPr/>
        </p:nvGrpSpPr>
        <p:grpSpPr>
          <a:xfrm>
            <a:off x="941133" y="3151607"/>
            <a:ext cx="9195887" cy="3235561"/>
            <a:chOff x="2022534" y="3283744"/>
            <a:chExt cx="9195887" cy="3235561"/>
          </a:xfrm>
        </p:grpSpPr>
        <p:sp>
          <p:nvSpPr>
            <p:cNvPr id="144" name="구름 143">
              <a:extLst>
                <a:ext uri="{FF2B5EF4-FFF2-40B4-BE49-F238E27FC236}">
                  <a16:creationId xmlns:a16="http://schemas.microsoft.com/office/drawing/2014/main" id="{E3BFCB1B-F69B-4222-869C-EA4F630CD0A6}"/>
                </a:ext>
              </a:extLst>
            </p:cNvPr>
            <p:cNvSpPr/>
            <p:nvPr/>
          </p:nvSpPr>
          <p:spPr>
            <a:xfrm>
              <a:off x="2022534" y="3367472"/>
              <a:ext cx="3414341" cy="3151833"/>
            </a:xfrm>
            <a:prstGeom prst="clou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9F5D6A-F819-4740-8401-7CD68326BCF1}"/>
                </a:ext>
              </a:extLst>
            </p:cNvPr>
            <p:cNvSpPr txBox="1"/>
            <p:nvPr/>
          </p:nvSpPr>
          <p:spPr>
            <a:xfrm>
              <a:off x="2768142" y="3784300"/>
              <a:ext cx="626558" cy="246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AMF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8BE217B-9800-4C4B-9749-404D4FCC42AF}"/>
                </a:ext>
              </a:extLst>
            </p:cNvPr>
            <p:cNvGrpSpPr/>
            <p:nvPr/>
          </p:nvGrpSpPr>
          <p:grpSpPr>
            <a:xfrm>
              <a:off x="3297476" y="3639343"/>
              <a:ext cx="356490" cy="512261"/>
              <a:chOff x="3086095" y="3187700"/>
              <a:chExt cx="419106" cy="850900"/>
            </a:xfrm>
          </p:grpSpPr>
          <p:sp>
            <p:nvSpPr>
              <p:cNvPr id="139" name="사각형: 둥근 모서리 138">
                <a:extLst>
                  <a:ext uri="{FF2B5EF4-FFF2-40B4-BE49-F238E27FC236}">
                    <a16:creationId xmlns:a16="http://schemas.microsoft.com/office/drawing/2014/main" id="{F6B0487C-5FA7-42D5-AB43-ED77EA56E964}"/>
                  </a:ext>
                </a:extLst>
              </p:cNvPr>
              <p:cNvSpPr/>
              <p:nvPr/>
            </p:nvSpPr>
            <p:spPr>
              <a:xfrm>
                <a:off x="3086095" y="3435014"/>
                <a:ext cx="139699" cy="369331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40" name="직선 화살표 연결선 139">
                <a:extLst>
                  <a:ext uri="{FF2B5EF4-FFF2-40B4-BE49-F238E27FC236}">
                    <a16:creationId xmlns:a16="http://schemas.microsoft.com/office/drawing/2014/main" id="{FECDBE5B-AB95-4A7F-99FF-98A75C19B510}"/>
                  </a:ext>
                </a:extLst>
              </p:cNvPr>
              <p:cNvCxnSpPr>
                <a:cxnSpLocks/>
                <a:stCxn id="139" idx="3"/>
              </p:cNvCxnSpPr>
              <p:nvPr/>
            </p:nvCxnSpPr>
            <p:spPr>
              <a:xfrm flipV="1">
                <a:off x="3225800" y="3619501"/>
                <a:ext cx="279401" cy="17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화살표 연결선 140">
                <a:extLst>
                  <a:ext uri="{FF2B5EF4-FFF2-40B4-BE49-F238E27FC236}">
                    <a16:creationId xmlns:a16="http://schemas.microsoft.com/office/drawing/2014/main" id="{4B3CE8AB-3953-44CF-A7A1-1EDD36F453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5954" y="3187700"/>
                <a:ext cx="209551" cy="24130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화살표 연결선 141">
                <a:extLst>
                  <a:ext uri="{FF2B5EF4-FFF2-40B4-BE49-F238E27FC236}">
                    <a16:creationId xmlns:a16="http://schemas.microsoft.com/office/drawing/2014/main" id="{1AC596E1-C863-4768-9F2F-4A368D879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5950" y="3804345"/>
                <a:ext cx="209551" cy="23425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749C1C-8D57-4B77-82A1-0AFAF068D184}"/>
                </a:ext>
              </a:extLst>
            </p:cNvPr>
            <p:cNvSpPr txBox="1"/>
            <p:nvPr/>
          </p:nvSpPr>
          <p:spPr>
            <a:xfrm>
              <a:off x="2474483" y="4402028"/>
              <a:ext cx="626558" cy="246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AMF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FCDCB7B-20DF-4723-8B9F-424F4D3AB907}"/>
                </a:ext>
              </a:extLst>
            </p:cNvPr>
            <p:cNvGrpSpPr/>
            <p:nvPr/>
          </p:nvGrpSpPr>
          <p:grpSpPr>
            <a:xfrm>
              <a:off x="3003817" y="4257071"/>
              <a:ext cx="356490" cy="512261"/>
              <a:chOff x="3086095" y="3187700"/>
              <a:chExt cx="419106" cy="850900"/>
            </a:xfrm>
          </p:grpSpPr>
          <p:sp>
            <p:nvSpPr>
              <p:cNvPr id="135" name="사각형: 둥근 모서리 134">
                <a:extLst>
                  <a:ext uri="{FF2B5EF4-FFF2-40B4-BE49-F238E27FC236}">
                    <a16:creationId xmlns:a16="http://schemas.microsoft.com/office/drawing/2014/main" id="{80346ED0-CC1B-4889-ACA8-A9587D2C00BE}"/>
                  </a:ext>
                </a:extLst>
              </p:cNvPr>
              <p:cNvSpPr/>
              <p:nvPr/>
            </p:nvSpPr>
            <p:spPr>
              <a:xfrm>
                <a:off x="3086095" y="3435014"/>
                <a:ext cx="139699" cy="369331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E4C67E5D-3325-4DAD-ACAF-4DDE56CD4A8D}"/>
                  </a:ext>
                </a:extLst>
              </p:cNvPr>
              <p:cNvCxnSpPr>
                <a:stCxn id="135" idx="3"/>
              </p:cNvCxnSpPr>
              <p:nvPr/>
            </p:nvCxnSpPr>
            <p:spPr>
              <a:xfrm flipV="1">
                <a:off x="3225800" y="3619501"/>
                <a:ext cx="279401" cy="17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7EB0ABAB-492A-4A07-8BEC-55A03E254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5954" y="3187700"/>
                <a:ext cx="209551" cy="24130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화살표 연결선 137">
                <a:extLst>
                  <a:ext uri="{FF2B5EF4-FFF2-40B4-BE49-F238E27FC236}">
                    <a16:creationId xmlns:a16="http://schemas.microsoft.com/office/drawing/2014/main" id="{9B8E9504-A93F-45C2-B9B1-4F11DCA13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5950" y="3804345"/>
                <a:ext cx="209551" cy="23425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01692B-2707-411C-A7A6-70153F542139}"/>
                </a:ext>
              </a:extLst>
            </p:cNvPr>
            <p:cNvSpPr txBox="1"/>
            <p:nvPr/>
          </p:nvSpPr>
          <p:spPr>
            <a:xfrm>
              <a:off x="2730336" y="5032378"/>
              <a:ext cx="626558" cy="246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AMF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796ABDD-0A70-4538-9A84-382EB4AADB30}"/>
                </a:ext>
              </a:extLst>
            </p:cNvPr>
            <p:cNvGrpSpPr/>
            <p:nvPr/>
          </p:nvGrpSpPr>
          <p:grpSpPr>
            <a:xfrm>
              <a:off x="3259670" y="4887421"/>
              <a:ext cx="356490" cy="512261"/>
              <a:chOff x="3086095" y="3187700"/>
              <a:chExt cx="419106" cy="850900"/>
            </a:xfrm>
          </p:grpSpPr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E69F1660-00B5-461C-A201-EEFC68515BA5}"/>
                  </a:ext>
                </a:extLst>
              </p:cNvPr>
              <p:cNvSpPr/>
              <p:nvPr/>
            </p:nvSpPr>
            <p:spPr>
              <a:xfrm>
                <a:off x="3086095" y="3435014"/>
                <a:ext cx="139699" cy="369331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32" name="직선 화살표 연결선 131">
                <a:extLst>
                  <a:ext uri="{FF2B5EF4-FFF2-40B4-BE49-F238E27FC236}">
                    <a16:creationId xmlns:a16="http://schemas.microsoft.com/office/drawing/2014/main" id="{C2F5CC79-60C2-452B-9F9F-7C53362AED55}"/>
                  </a:ext>
                </a:extLst>
              </p:cNvPr>
              <p:cNvCxnSpPr>
                <a:stCxn id="131" idx="3"/>
              </p:cNvCxnSpPr>
              <p:nvPr/>
            </p:nvCxnSpPr>
            <p:spPr>
              <a:xfrm flipV="1">
                <a:off x="3225800" y="3619501"/>
                <a:ext cx="279401" cy="17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26C7A18E-B70E-4618-9B9D-306565DF67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5954" y="3187700"/>
                <a:ext cx="209551" cy="24130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화살표 연결선 133">
                <a:extLst>
                  <a:ext uri="{FF2B5EF4-FFF2-40B4-BE49-F238E27FC236}">
                    <a16:creationId xmlns:a16="http://schemas.microsoft.com/office/drawing/2014/main" id="{A557CAE6-5758-4DB7-9F0F-F4CBF2A46A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5950" y="3804345"/>
                <a:ext cx="209551" cy="23425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13EF07-A933-4E25-A5BF-6D27DCB5AC20}"/>
                </a:ext>
              </a:extLst>
            </p:cNvPr>
            <p:cNvSpPr txBox="1"/>
            <p:nvPr/>
          </p:nvSpPr>
          <p:spPr>
            <a:xfrm>
              <a:off x="4060483" y="3780993"/>
              <a:ext cx="626558" cy="246449"/>
            </a:xfrm>
            <a:prstGeom prst="rect">
              <a:avLst/>
            </a:prstGeom>
            <a:solidFill>
              <a:srgbClr val="DAC2E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SMF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4D32CA1-4FC6-433A-AEBD-802A39D07EBC}"/>
                </a:ext>
              </a:extLst>
            </p:cNvPr>
            <p:cNvGrpSpPr/>
            <p:nvPr/>
          </p:nvGrpSpPr>
          <p:grpSpPr>
            <a:xfrm>
              <a:off x="4589817" y="3636036"/>
              <a:ext cx="356490" cy="512261"/>
              <a:chOff x="3086095" y="3187700"/>
              <a:chExt cx="419106" cy="850900"/>
            </a:xfrm>
          </p:grpSpPr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60079F9A-EEAB-43C9-ADC1-C4BDB3E80509}"/>
                  </a:ext>
                </a:extLst>
              </p:cNvPr>
              <p:cNvSpPr/>
              <p:nvPr/>
            </p:nvSpPr>
            <p:spPr>
              <a:xfrm>
                <a:off x="3086095" y="3435014"/>
                <a:ext cx="139699" cy="369331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id="{CDCC087C-C259-445E-901A-E1A8ED6EF0B5}"/>
                  </a:ext>
                </a:extLst>
              </p:cNvPr>
              <p:cNvCxnSpPr>
                <a:stCxn id="127" idx="3"/>
              </p:cNvCxnSpPr>
              <p:nvPr/>
            </p:nvCxnSpPr>
            <p:spPr>
              <a:xfrm flipV="1">
                <a:off x="3225800" y="3619501"/>
                <a:ext cx="279401" cy="17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4D12571D-6DD2-44DA-A236-779E45CC0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5954" y="3187700"/>
                <a:ext cx="209551" cy="24130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화살표 연결선 129">
                <a:extLst>
                  <a:ext uri="{FF2B5EF4-FFF2-40B4-BE49-F238E27FC236}">
                    <a16:creationId xmlns:a16="http://schemas.microsoft.com/office/drawing/2014/main" id="{CA1971DA-8FE3-485E-BDF5-E8758F859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5950" y="3804345"/>
                <a:ext cx="209551" cy="23425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73FA01-FF51-40F1-9A3A-04CDD09E997A}"/>
                </a:ext>
              </a:extLst>
            </p:cNvPr>
            <p:cNvSpPr txBox="1"/>
            <p:nvPr/>
          </p:nvSpPr>
          <p:spPr>
            <a:xfrm>
              <a:off x="4032270" y="5001327"/>
              <a:ext cx="626558" cy="246449"/>
            </a:xfrm>
            <a:prstGeom prst="rect">
              <a:avLst/>
            </a:prstGeom>
            <a:solidFill>
              <a:srgbClr val="DAC2E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SMF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941C5D0-1072-4747-B15F-29630DB93339}"/>
                </a:ext>
              </a:extLst>
            </p:cNvPr>
            <p:cNvGrpSpPr/>
            <p:nvPr/>
          </p:nvGrpSpPr>
          <p:grpSpPr>
            <a:xfrm>
              <a:off x="4561604" y="4856370"/>
              <a:ext cx="356490" cy="512261"/>
              <a:chOff x="3086095" y="3187700"/>
              <a:chExt cx="419106" cy="850900"/>
            </a:xfrm>
          </p:grpSpPr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E0BBE4BC-213D-4DC8-B6BC-34BCD424F023}"/>
                  </a:ext>
                </a:extLst>
              </p:cNvPr>
              <p:cNvSpPr/>
              <p:nvPr/>
            </p:nvSpPr>
            <p:spPr>
              <a:xfrm>
                <a:off x="3086095" y="3435014"/>
                <a:ext cx="139699" cy="369331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01CFC574-E8E3-4489-AEA4-97C758C9DEA6}"/>
                  </a:ext>
                </a:extLst>
              </p:cNvPr>
              <p:cNvCxnSpPr>
                <a:stCxn id="123" idx="3"/>
              </p:cNvCxnSpPr>
              <p:nvPr/>
            </p:nvCxnSpPr>
            <p:spPr>
              <a:xfrm flipV="1">
                <a:off x="3225800" y="3619501"/>
                <a:ext cx="279401" cy="17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09731DBD-330F-4BC8-8A17-9C1B504A73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5954" y="3187700"/>
                <a:ext cx="209551" cy="24130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FDADC9CD-9677-40FD-9C87-88E020CC0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5950" y="3804345"/>
                <a:ext cx="209551" cy="23425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CE49FC-96CE-46E1-8486-E1FEA8FA4A70}"/>
                </a:ext>
              </a:extLst>
            </p:cNvPr>
            <p:cNvSpPr txBox="1"/>
            <p:nvPr/>
          </p:nvSpPr>
          <p:spPr>
            <a:xfrm>
              <a:off x="5677551" y="4499807"/>
              <a:ext cx="626558" cy="2464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AUSF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E65950C-5EFD-4FD6-8492-1EDA45E3259E}"/>
                </a:ext>
              </a:extLst>
            </p:cNvPr>
            <p:cNvGrpSpPr/>
            <p:nvPr/>
          </p:nvGrpSpPr>
          <p:grpSpPr>
            <a:xfrm>
              <a:off x="6206885" y="4354850"/>
              <a:ext cx="356490" cy="512261"/>
              <a:chOff x="3086095" y="3187700"/>
              <a:chExt cx="419106" cy="850900"/>
            </a:xfrm>
          </p:grpSpPr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32D1680A-DAFD-4C41-881A-AD96A3172C7A}"/>
                  </a:ext>
                </a:extLst>
              </p:cNvPr>
              <p:cNvSpPr/>
              <p:nvPr/>
            </p:nvSpPr>
            <p:spPr>
              <a:xfrm>
                <a:off x="3086095" y="3435014"/>
                <a:ext cx="139699" cy="369331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20" name="직선 화살표 연결선 119">
                <a:extLst>
                  <a:ext uri="{FF2B5EF4-FFF2-40B4-BE49-F238E27FC236}">
                    <a16:creationId xmlns:a16="http://schemas.microsoft.com/office/drawing/2014/main" id="{BFE9B17A-6DB8-4883-A7DD-6CDE1B87642F}"/>
                  </a:ext>
                </a:extLst>
              </p:cNvPr>
              <p:cNvCxnSpPr>
                <a:stCxn id="119" idx="3"/>
              </p:cNvCxnSpPr>
              <p:nvPr/>
            </p:nvCxnSpPr>
            <p:spPr>
              <a:xfrm flipV="1">
                <a:off x="3225800" y="3619501"/>
                <a:ext cx="279401" cy="17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2A46B5BB-19C3-4554-9720-DF71CD63C1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5954" y="3187700"/>
                <a:ext cx="209551" cy="24130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03BD56C2-31B2-41F0-8E69-4D68E2236E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5950" y="3804345"/>
                <a:ext cx="209551" cy="23425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A5CF5C-334D-4764-90B9-595863E278D3}"/>
                </a:ext>
              </a:extLst>
            </p:cNvPr>
            <p:cNvSpPr txBox="1"/>
            <p:nvPr/>
          </p:nvSpPr>
          <p:spPr>
            <a:xfrm>
              <a:off x="9893026" y="3938522"/>
              <a:ext cx="626558" cy="246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AMF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40BCBA2-43EC-4C2D-B5C8-D7DC3C5D4CAB}"/>
                </a:ext>
              </a:extLst>
            </p:cNvPr>
            <p:cNvGrpSpPr/>
            <p:nvPr/>
          </p:nvGrpSpPr>
          <p:grpSpPr>
            <a:xfrm>
              <a:off x="10422360" y="3793565"/>
              <a:ext cx="356490" cy="512261"/>
              <a:chOff x="3086095" y="3187700"/>
              <a:chExt cx="419106" cy="850900"/>
            </a:xfrm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6B89DEE8-1F9A-4098-AA78-8C2E4B7F2D62}"/>
                  </a:ext>
                </a:extLst>
              </p:cNvPr>
              <p:cNvSpPr/>
              <p:nvPr/>
            </p:nvSpPr>
            <p:spPr>
              <a:xfrm>
                <a:off x="3086095" y="3435014"/>
                <a:ext cx="139699" cy="369331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C3183F01-5830-4C2C-8A4C-9EA1AEBAFEE8}"/>
                  </a:ext>
                </a:extLst>
              </p:cNvPr>
              <p:cNvCxnSpPr>
                <a:stCxn id="115" idx="3"/>
              </p:cNvCxnSpPr>
              <p:nvPr/>
            </p:nvCxnSpPr>
            <p:spPr>
              <a:xfrm flipV="1">
                <a:off x="3225800" y="3619501"/>
                <a:ext cx="279401" cy="17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화살표 연결선 116">
                <a:extLst>
                  <a:ext uri="{FF2B5EF4-FFF2-40B4-BE49-F238E27FC236}">
                    <a16:creationId xmlns:a16="http://schemas.microsoft.com/office/drawing/2014/main" id="{A21354C3-6996-4278-AF72-5E8F500BA9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5954" y="3187700"/>
                <a:ext cx="209551" cy="24130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>
                <a:extLst>
                  <a:ext uri="{FF2B5EF4-FFF2-40B4-BE49-F238E27FC236}">
                    <a16:creationId xmlns:a16="http://schemas.microsoft.com/office/drawing/2014/main" id="{58458978-CA5B-4CA4-9502-B1B7CA34FF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5950" y="3804345"/>
                <a:ext cx="209551" cy="23425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C5463B-21C6-444C-8D5D-4A207414A802}"/>
                </a:ext>
              </a:extLst>
            </p:cNvPr>
            <p:cNvSpPr txBox="1"/>
            <p:nvPr/>
          </p:nvSpPr>
          <p:spPr>
            <a:xfrm>
              <a:off x="9869153" y="4668080"/>
              <a:ext cx="626558" cy="246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AMF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71203FA-3C7C-48BD-BBCC-01089FD3F6B8}"/>
                </a:ext>
              </a:extLst>
            </p:cNvPr>
            <p:cNvGrpSpPr/>
            <p:nvPr/>
          </p:nvGrpSpPr>
          <p:grpSpPr>
            <a:xfrm>
              <a:off x="10398487" y="4523123"/>
              <a:ext cx="356490" cy="512261"/>
              <a:chOff x="3086095" y="3187700"/>
              <a:chExt cx="419106" cy="850900"/>
            </a:xfrm>
          </p:grpSpPr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1AB22FBA-F1C2-48B9-9D9E-09324EEEC484}"/>
                  </a:ext>
                </a:extLst>
              </p:cNvPr>
              <p:cNvSpPr/>
              <p:nvPr/>
            </p:nvSpPr>
            <p:spPr>
              <a:xfrm>
                <a:off x="3086095" y="3435014"/>
                <a:ext cx="139699" cy="369331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12" name="직선 화살표 연결선 111">
                <a:extLst>
                  <a:ext uri="{FF2B5EF4-FFF2-40B4-BE49-F238E27FC236}">
                    <a16:creationId xmlns:a16="http://schemas.microsoft.com/office/drawing/2014/main" id="{BB54E076-487C-4DB4-AD45-1FBB4C550BAB}"/>
                  </a:ext>
                </a:extLst>
              </p:cNvPr>
              <p:cNvCxnSpPr>
                <a:stCxn id="111" idx="3"/>
              </p:cNvCxnSpPr>
              <p:nvPr/>
            </p:nvCxnSpPr>
            <p:spPr>
              <a:xfrm flipV="1">
                <a:off x="3225800" y="3619501"/>
                <a:ext cx="279401" cy="17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>
                <a:extLst>
                  <a:ext uri="{FF2B5EF4-FFF2-40B4-BE49-F238E27FC236}">
                    <a16:creationId xmlns:a16="http://schemas.microsoft.com/office/drawing/2014/main" id="{8DDB63F9-F011-4D0E-905F-750AE57BA9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5954" y="3187700"/>
                <a:ext cx="209551" cy="24130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5F847EB1-44BA-46D0-A529-BE6E0A756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5950" y="3804345"/>
                <a:ext cx="209551" cy="23425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C31192-B47F-440E-B306-0265BCD67FF7}"/>
                </a:ext>
              </a:extLst>
            </p:cNvPr>
            <p:cNvSpPr txBox="1"/>
            <p:nvPr/>
          </p:nvSpPr>
          <p:spPr>
            <a:xfrm>
              <a:off x="8826258" y="5050069"/>
              <a:ext cx="626558" cy="246449"/>
            </a:xfrm>
            <a:prstGeom prst="rect">
              <a:avLst/>
            </a:prstGeom>
            <a:solidFill>
              <a:srgbClr val="DAC2E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SMF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81C0EB51-8469-4EA9-B9ED-DF0F2D151F08}"/>
                </a:ext>
              </a:extLst>
            </p:cNvPr>
            <p:cNvGrpSpPr/>
            <p:nvPr/>
          </p:nvGrpSpPr>
          <p:grpSpPr>
            <a:xfrm>
              <a:off x="9355592" y="4905112"/>
              <a:ext cx="356490" cy="512261"/>
              <a:chOff x="3086095" y="3187700"/>
              <a:chExt cx="419106" cy="850900"/>
            </a:xfrm>
          </p:grpSpPr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674A11BE-1C6E-4C08-BC0E-2F74212F6CD1}"/>
                  </a:ext>
                </a:extLst>
              </p:cNvPr>
              <p:cNvSpPr/>
              <p:nvPr/>
            </p:nvSpPr>
            <p:spPr>
              <a:xfrm>
                <a:off x="3086095" y="3435014"/>
                <a:ext cx="139699" cy="369331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08" name="직선 화살표 연결선 107">
                <a:extLst>
                  <a:ext uri="{FF2B5EF4-FFF2-40B4-BE49-F238E27FC236}">
                    <a16:creationId xmlns:a16="http://schemas.microsoft.com/office/drawing/2014/main" id="{39C672FD-82D3-4763-98A9-1A664103BF94}"/>
                  </a:ext>
                </a:extLst>
              </p:cNvPr>
              <p:cNvCxnSpPr>
                <a:stCxn id="107" idx="3"/>
              </p:cNvCxnSpPr>
              <p:nvPr/>
            </p:nvCxnSpPr>
            <p:spPr>
              <a:xfrm flipV="1">
                <a:off x="3225800" y="3619501"/>
                <a:ext cx="279401" cy="17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F2DA1EB5-90CD-42F7-A3E1-F3C888B990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5954" y="3187700"/>
                <a:ext cx="209551" cy="24130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화살표 연결선 109">
                <a:extLst>
                  <a:ext uri="{FF2B5EF4-FFF2-40B4-BE49-F238E27FC236}">
                    <a16:creationId xmlns:a16="http://schemas.microsoft.com/office/drawing/2014/main" id="{6BBA8B27-84CC-45AF-8275-7445E265C7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5950" y="3804345"/>
                <a:ext cx="209551" cy="23425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15AADF1-4956-46E3-8C00-9B819671DAF4}"/>
                </a:ext>
              </a:extLst>
            </p:cNvPr>
            <p:cNvSpPr txBox="1"/>
            <p:nvPr/>
          </p:nvSpPr>
          <p:spPr>
            <a:xfrm>
              <a:off x="6955905" y="4424971"/>
              <a:ext cx="626558" cy="2464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UDR</a:t>
              </a: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7EB84E2-7D32-4EA7-B758-4560F622039F}"/>
                </a:ext>
              </a:extLst>
            </p:cNvPr>
            <p:cNvGrpSpPr/>
            <p:nvPr/>
          </p:nvGrpSpPr>
          <p:grpSpPr>
            <a:xfrm>
              <a:off x="7485239" y="4280014"/>
              <a:ext cx="356490" cy="512261"/>
              <a:chOff x="3086095" y="3187700"/>
              <a:chExt cx="419106" cy="850900"/>
            </a:xfrm>
          </p:grpSpPr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4D8BE9CF-7731-4F03-A0C2-BA16BB609962}"/>
                  </a:ext>
                </a:extLst>
              </p:cNvPr>
              <p:cNvSpPr/>
              <p:nvPr/>
            </p:nvSpPr>
            <p:spPr>
              <a:xfrm>
                <a:off x="3086095" y="3435014"/>
                <a:ext cx="139699" cy="369331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04" name="직선 화살표 연결선 103">
                <a:extLst>
                  <a:ext uri="{FF2B5EF4-FFF2-40B4-BE49-F238E27FC236}">
                    <a16:creationId xmlns:a16="http://schemas.microsoft.com/office/drawing/2014/main" id="{486A0743-9BF1-4B08-9109-C59DB2970EEF}"/>
                  </a:ext>
                </a:extLst>
              </p:cNvPr>
              <p:cNvCxnSpPr>
                <a:stCxn id="103" idx="3"/>
              </p:cNvCxnSpPr>
              <p:nvPr/>
            </p:nvCxnSpPr>
            <p:spPr>
              <a:xfrm flipV="1">
                <a:off x="3225800" y="3619501"/>
                <a:ext cx="279401" cy="17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D555EFB4-5B9C-4D5D-BCC2-10913A2EF9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5954" y="3187700"/>
                <a:ext cx="209551" cy="24130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화살표 연결선 105">
                <a:extLst>
                  <a:ext uri="{FF2B5EF4-FFF2-40B4-BE49-F238E27FC236}">
                    <a16:creationId xmlns:a16="http://schemas.microsoft.com/office/drawing/2014/main" id="{D631F6C6-A2FB-4C79-995A-2F2603B148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5950" y="3804345"/>
                <a:ext cx="209551" cy="23425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8879C6-8005-4BDC-9ED4-31635F7237F6}"/>
                </a:ext>
              </a:extLst>
            </p:cNvPr>
            <p:cNvSpPr txBox="1"/>
            <p:nvPr/>
          </p:nvSpPr>
          <p:spPr>
            <a:xfrm>
              <a:off x="6837147" y="3783029"/>
              <a:ext cx="626558" cy="24644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UDM</a:t>
              </a: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E72BDBD-9FBA-41EE-A26B-999A60720E02}"/>
                </a:ext>
              </a:extLst>
            </p:cNvPr>
            <p:cNvGrpSpPr/>
            <p:nvPr/>
          </p:nvGrpSpPr>
          <p:grpSpPr>
            <a:xfrm>
              <a:off x="7366481" y="3638072"/>
              <a:ext cx="356490" cy="512261"/>
              <a:chOff x="3086095" y="3187700"/>
              <a:chExt cx="419106" cy="850900"/>
            </a:xfrm>
          </p:grpSpPr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CF6DF8F-82B6-43E5-B5B3-C6FABD1A952E}"/>
                  </a:ext>
                </a:extLst>
              </p:cNvPr>
              <p:cNvSpPr/>
              <p:nvPr/>
            </p:nvSpPr>
            <p:spPr>
              <a:xfrm>
                <a:off x="3086095" y="3435014"/>
                <a:ext cx="139699" cy="369331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14ED2E83-15F3-4446-94E7-F5F6D5E796D2}"/>
                  </a:ext>
                </a:extLst>
              </p:cNvPr>
              <p:cNvCxnSpPr>
                <a:stCxn id="99" idx="3"/>
              </p:cNvCxnSpPr>
              <p:nvPr/>
            </p:nvCxnSpPr>
            <p:spPr>
              <a:xfrm flipV="1">
                <a:off x="3225800" y="3619501"/>
                <a:ext cx="279401" cy="17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21452F6B-5105-422E-B58F-577895B8AB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5954" y="3187700"/>
                <a:ext cx="209551" cy="24130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화살표 연결선 101">
                <a:extLst>
                  <a:ext uri="{FF2B5EF4-FFF2-40B4-BE49-F238E27FC236}">
                    <a16:creationId xmlns:a16="http://schemas.microsoft.com/office/drawing/2014/main" id="{75C89B7C-60CE-4B17-9AED-E13985EF3F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5950" y="3804345"/>
                <a:ext cx="209551" cy="23425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FDA0A9-C7C0-4646-A923-F61A205C3512}"/>
                </a:ext>
              </a:extLst>
            </p:cNvPr>
            <p:cNvSpPr txBox="1"/>
            <p:nvPr/>
          </p:nvSpPr>
          <p:spPr>
            <a:xfrm>
              <a:off x="3844417" y="4452173"/>
              <a:ext cx="626558" cy="246449"/>
            </a:xfrm>
            <a:prstGeom prst="rect">
              <a:avLst/>
            </a:prstGeom>
            <a:solidFill>
              <a:srgbClr val="1D9A78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PCF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54C647F-4772-42C2-9CF0-4931FD0F4AF2}"/>
                </a:ext>
              </a:extLst>
            </p:cNvPr>
            <p:cNvGrpSpPr/>
            <p:nvPr/>
          </p:nvGrpSpPr>
          <p:grpSpPr>
            <a:xfrm>
              <a:off x="4373751" y="4307216"/>
              <a:ext cx="356490" cy="512261"/>
              <a:chOff x="3086095" y="3187700"/>
              <a:chExt cx="419106" cy="8509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B56C9B30-8B2B-4645-8FCE-96293BA601F8}"/>
                  </a:ext>
                </a:extLst>
              </p:cNvPr>
              <p:cNvSpPr/>
              <p:nvPr/>
            </p:nvSpPr>
            <p:spPr>
              <a:xfrm>
                <a:off x="3086095" y="3435014"/>
                <a:ext cx="139699" cy="369331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95219144-1E8C-4238-BFDC-85C0052CCE71}"/>
                  </a:ext>
                </a:extLst>
              </p:cNvPr>
              <p:cNvCxnSpPr>
                <a:stCxn id="95" idx="3"/>
              </p:cNvCxnSpPr>
              <p:nvPr/>
            </p:nvCxnSpPr>
            <p:spPr>
              <a:xfrm flipV="1">
                <a:off x="3225800" y="3619501"/>
                <a:ext cx="279401" cy="17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C8AED640-19D1-4FC9-B3AA-DFCAB7CEE4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5954" y="3187700"/>
                <a:ext cx="209551" cy="24130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id="{4D939917-484A-44AF-B348-CF86034D3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5950" y="3804345"/>
                <a:ext cx="209551" cy="23425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4AB881-582C-4D74-A278-84404D11E773}"/>
                </a:ext>
              </a:extLst>
            </p:cNvPr>
            <p:cNvSpPr txBox="1"/>
            <p:nvPr/>
          </p:nvSpPr>
          <p:spPr>
            <a:xfrm>
              <a:off x="8834795" y="4399547"/>
              <a:ext cx="626558" cy="246449"/>
            </a:xfrm>
            <a:prstGeom prst="rect">
              <a:avLst/>
            </a:prstGeom>
            <a:solidFill>
              <a:srgbClr val="1D9A78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PCF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1AAF36A-3E19-4E77-8E12-C15B050A0630}"/>
                </a:ext>
              </a:extLst>
            </p:cNvPr>
            <p:cNvGrpSpPr/>
            <p:nvPr/>
          </p:nvGrpSpPr>
          <p:grpSpPr>
            <a:xfrm>
              <a:off x="9364129" y="4254590"/>
              <a:ext cx="356490" cy="512261"/>
              <a:chOff x="3086095" y="3187700"/>
              <a:chExt cx="419106" cy="850900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34774ABE-B547-41A6-9385-203B3E95C9C2}"/>
                  </a:ext>
                </a:extLst>
              </p:cNvPr>
              <p:cNvSpPr/>
              <p:nvPr/>
            </p:nvSpPr>
            <p:spPr>
              <a:xfrm>
                <a:off x="3086095" y="3435014"/>
                <a:ext cx="139699" cy="369331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D5C4E044-26E5-413B-B253-D598D22634B4}"/>
                  </a:ext>
                </a:extLst>
              </p:cNvPr>
              <p:cNvCxnSpPr>
                <a:stCxn id="91" idx="3"/>
              </p:cNvCxnSpPr>
              <p:nvPr/>
            </p:nvCxnSpPr>
            <p:spPr>
              <a:xfrm flipV="1">
                <a:off x="3225800" y="3619501"/>
                <a:ext cx="279401" cy="17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2247F65E-98C5-44E0-84AB-1565A465A1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5954" y="3187700"/>
                <a:ext cx="209551" cy="24130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2C98C154-9886-4690-B27A-F0AC24913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5950" y="3804345"/>
                <a:ext cx="209551" cy="23425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3F708D-FB94-4D3E-89AB-30D7BEA7720D}"/>
                </a:ext>
              </a:extLst>
            </p:cNvPr>
            <p:cNvSpPr txBox="1"/>
            <p:nvPr/>
          </p:nvSpPr>
          <p:spPr>
            <a:xfrm>
              <a:off x="8622496" y="3772765"/>
              <a:ext cx="626558" cy="246449"/>
            </a:xfrm>
            <a:prstGeom prst="rect">
              <a:avLst/>
            </a:prstGeom>
            <a:solidFill>
              <a:srgbClr val="DAC2E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SMF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90EE7EC-BD1F-4F5D-8611-1CA229338A78}"/>
                </a:ext>
              </a:extLst>
            </p:cNvPr>
            <p:cNvGrpSpPr/>
            <p:nvPr/>
          </p:nvGrpSpPr>
          <p:grpSpPr>
            <a:xfrm>
              <a:off x="9151830" y="3627808"/>
              <a:ext cx="356490" cy="512261"/>
              <a:chOff x="3086095" y="3187700"/>
              <a:chExt cx="419106" cy="850900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7477D3BA-0529-4BC1-8F73-6FA9BC2CEBAE}"/>
                  </a:ext>
                </a:extLst>
              </p:cNvPr>
              <p:cNvSpPr/>
              <p:nvPr/>
            </p:nvSpPr>
            <p:spPr>
              <a:xfrm>
                <a:off x="3086095" y="3435014"/>
                <a:ext cx="139699" cy="369331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5B964330-8971-48BB-BC95-9F6E40A1645B}"/>
                  </a:ext>
                </a:extLst>
              </p:cNvPr>
              <p:cNvCxnSpPr>
                <a:stCxn id="87" idx="3"/>
              </p:cNvCxnSpPr>
              <p:nvPr/>
            </p:nvCxnSpPr>
            <p:spPr>
              <a:xfrm flipV="1">
                <a:off x="3225800" y="3619501"/>
                <a:ext cx="279401" cy="17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D6E33AF0-C17D-42A2-9CC6-D70608A350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5954" y="3187700"/>
                <a:ext cx="209551" cy="24130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F6FABC18-6B13-4B2C-B44A-2EB4C4B40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5950" y="3804345"/>
                <a:ext cx="209551" cy="23425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3D3F12D-E0D7-47E4-9E69-C666EEA78076}"/>
                </a:ext>
              </a:extLst>
            </p:cNvPr>
            <p:cNvSpPr txBox="1"/>
            <p:nvPr/>
          </p:nvSpPr>
          <p:spPr>
            <a:xfrm>
              <a:off x="7107562" y="4953342"/>
              <a:ext cx="626558" cy="246449"/>
            </a:xfrm>
            <a:prstGeom prst="rect">
              <a:avLst/>
            </a:prstGeom>
            <a:solidFill>
              <a:srgbClr val="DAC2E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SMF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1213663-3749-4850-872E-C81B45B4AF65}"/>
                </a:ext>
              </a:extLst>
            </p:cNvPr>
            <p:cNvGrpSpPr/>
            <p:nvPr/>
          </p:nvGrpSpPr>
          <p:grpSpPr>
            <a:xfrm>
              <a:off x="7636896" y="4808385"/>
              <a:ext cx="356490" cy="512261"/>
              <a:chOff x="3086095" y="3187700"/>
              <a:chExt cx="419106" cy="850900"/>
            </a:xfrm>
          </p:grpSpPr>
          <p:sp>
            <p:nvSpPr>
              <p:cNvPr id="83" name="사각형: 둥근 모서리 82">
                <a:extLst>
                  <a:ext uri="{FF2B5EF4-FFF2-40B4-BE49-F238E27FC236}">
                    <a16:creationId xmlns:a16="http://schemas.microsoft.com/office/drawing/2014/main" id="{A8668988-E1FE-40AB-BDEE-34F8A01029A1}"/>
                  </a:ext>
                </a:extLst>
              </p:cNvPr>
              <p:cNvSpPr/>
              <p:nvPr/>
            </p:nvSpPr>
            <p:spPr>
              <a:xfrm>
                <a:off x="3086095" y="3435014"/>
                <a:ext cx="139699" cy="369331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728854E1-C58B-494D-BCE8-44A906E01541}"/>
                  </a:ext>
                </a:extLst>
              </p:cNvPr>
              <p:cNvCxnSpPr>
                <a:stCxn id="83" idx="3"/>
              </p:cNvCxnSpPr>
              <p:nvPr/>
            </p:nvCxnSpPr>
            <p:spPr>
              <a:xfrm flipV="1">
                <a:off x="3225800" y="3619501"/>
                <a:ext cx="279401" cy="17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BDD4B4F7-B216-4C97-9B8D-791542FCD6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5954" y="3187700"/>
                <a:ext cx="209551" cy="24130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4D8957BF-B07E-4444-AC49-50A2205E0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5950" y="3804345"/>
                <a:ext cx="209551" cy="23425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8FF93A-AA65-488B-9C72-360A739F967C}"/>
                </a:ext>
              </a:extLst>
            </p:cNvPr>
            <p:cNvSpPr txBox="1"/>
            <p:nvPr/>
          </p:nvSpPr>
          <p:spPr>
            <a:xfrm>
              <a:off x="6038764" y="5015712"/>
              <a:ext cx="626558" cy="246449"/>
            </a:xfrm>
            <a:prstGeom prst="rect">
              <a:avLst/>
            </a:prstGeom>
            <a:solidFill>
              <a:srgbClr val="1D9A78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PCF</a:t>
              </a: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44D96BDB-3A64-4510-BB2B-BE76393F72E8}"/>
                </a:ext>
              </a:extLst>
            </p:cNvPr>
            <p:cNvGrpSpPr/>
            <p:nvPr/>
          </p:nvGrpSpPr>
          <p:grpSpPr>
            <a:xfrm>
              <a:off x="6568098" y="4870755"/>
              <a:ext cx="356490" cy="512261"/>
              <a:chOff x="3086095" y="3187700"/>
              <a:chExt cx="419106" cy="850900"/>
            </a:xfrm>
          </p:grpSpPr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C19E0973-C9CB-4E16-9AF1-16C3D4D43500}"/>
                  </a:ext>
                </a:extLst>
              </p:cNvPr>
              <p:cNvSpPr/>
              <p:nvPr/>
            </p:nvSpPr>
            <p:spPr>
              <a:xfrm>
                <a:off x="3086095" y="3435014"/>
                <a:ext cx="139699" cy="369331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80" name="직선 화살표 연결선 79">
                <a:extLst>
                  <a:ext uri="{FF2B5EF4-FFF2-40B4-BE49-F238E27FC236}">
                    <a16:creationId xmlns:a16="http://schemas.microsoft.com/office/drawing/2014/main" id="{61F719BF-97F7-473A-9B3F-B2CBE040FCC4}"/>
                  </a:ext>
                </a:extLst>
              </p:cNvPr>
              <p:cNvCxnSpPr>
                <a:stCxn id="79" idx="3"/>
              </p:cNvCxnSpPr>
              <p:nvPr/>
            </p:nvCxnSpPr>
            <p:spPr>
              <a:xfrm flipV="1">
                <a:off x="3225800" y="3619501"/>
                <a:ext cx="279401" cy="17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E39B7313-2C47-41E3-8FC1-5547662640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5954" y="3187700"/>
                <a:ext cx="209551" cy="24130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FAA00BFB-9708-4FAB-96B0-DFF6FFB7F7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5950" y="3804345"/>
                <a:ext cx="209551" cy="23425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4A74169-07CC-42CE-8417-DA70C37874AC}"/>
                </a:ext>
              </a:extLst>
            </p:cNvPr>
            <p:cNvSpPr txBox="1"/>
            <p:nvPr/>
          </p:nvSpPr>
          <p:spPr>
            <a:xfrm>
              <a:off x="5791312" y="3636036"/>
              <a:ext cx="626558" cy="24644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AMF</a:t>
              </a: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B857890-EECF-45BC-BCA5-B0EA9036D3B3}"/>
                </a:ext>
              </a:extLst>
            </p:cNvPr>
            <p:cNvGrpSpPr/>
            <p:nvPr/>
          </p:nvGrpSpPr>
          <p:grpSpPr>
            <a:xfrm>
              <a:off x="6320646" y="3491079"/>
              <a:ext cx="356490" cy="512261"/>
              <a:chOff x="3086095" y="3187700"/>
              <a:chExt cx="419106" cy="8509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A009ADF9-F9CE-442B-8D36-CC3071FE9C13}"/>
                  </a:ext>
                </a:extLst>
              </p:cNvPr>
              <p:cNvSpPr/>
              <p:nvPr/>
            </p:nvSpPr>
            <p:spPr>
              <a:xfrm>
                <a:off x="3086095" y="3435014"/>
                <a:ext cx="139699" cy="369331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cxnSp>
            <p:nvCxnSpPr>
              <p:cNvPr id="76" name="직선 화살표 연결선 75">
                <a:extLst>
                  <a:ext uri="{FF2B5EF4-FFF2-40B4-BE49-F238E27FC236}">
                    <a16:creationId xmlns:a16="http://schemas.microsoft.com/office/drawing/2014/main" id="{11FF3993-06F3-4E57-A7B3-85FA69E7FB5F}"/>
                  </a:ext>
                </a:extLst>
              </p:cNvPr>
              <p:cNvCxnSpPr>
                <a:stCxn id="75" idx="3"/>
              </p:cNvCxnSpPr>
              <p:nvPr/>
            </p:nvCxnSpPr>
            <p:spPr>
              <a:xfrm flipV="1">
                <a:off x="3225800" y="3619501"/>
                <a:ext cx="279401" cy="17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id="{4FCFFD03-E280-4BB7-AC84-A4EAAC8DC1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5954" y="3187700"/>
                <a:ext cx="209551" cy="24130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>
                <a:extLst>
                  <a:ext uri="{FF2B5EF4-FFF2-40B4-BE49-F238E27FC236}">
                    <a16:creationId xmlns:a16="http://schemas.microsoft.com/office/drawing/2014/main" id="{4958DEFB-FCD5-4CFC-8117-0B38860C3C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5950" y="3804345"/>
                <a:ext cx="209551" cy="234255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D40D3CF9-A90C-40A0-94E3-AF9EB2540400}"/>
                </a:ext>
              </a:extLst>
            </p:cNvPr>
            <p:cNvGrpSpPr/>
            <p:nvPr/>
          </p:nvGrpSpPr>
          <p:grpSpPr>
            <a:xfrm>
              <a:off x="3015325" y="5485119"/>
              <a:ext cx="1229497" cy="735025"/>
              <a:chOff x="2823716" y="4920779"/>
              <a:chExt cx="1229497" cy="735025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84987853-4AC0-4AFE-994B-E34AE2BA88A1}"/>
                  </a:ext>
                </a:extLst>
              </p:cNvPr>
              <p:cNvSpPr/>
              <p:nvPr/>
            </p:nvSpPr>
            <p:spPr>
              <a:xfrm>
                <a:off x="3102624" y="5211053"/>
                <a:ext cx="626558" cy="44475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NRF</a:t>
                </a:r>
              </a:p>
            </p:txBody>
          </p: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8CE27912-5C04-418D-BF8D-EA216F1917F0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 flipV="1">
                <a:off x="3415903" y="4920779"/>
                <a:ext cx="0" cy="290274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6FBFC9B3-C446-4E1A-B32B-ECD67D4643DE}"/>
                  </a:ext>
                </a:extLst>
              </p:cNvPr>
              <p:cNvCxnSpPr>
                <a:stCxn id="69" idx="2"/>
              </p:cNvCxnSpPr>
              <p:nvPr/>
            </p:nvCxnSpPr>
            <p:spPr>
              <a:xfrm flipH="1" flipV="1">
                <a:off x="2823716" y="5433428"/>
                <a:ext cx="278908" cy="1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73B61CF6-83FF-4C90-A43A-62B9278DB349}"/>
                  </a:ext>
                </a:extLst>
              </p:cNvPr>
              <p:cNvCxnSpPr>
                <a:stCxn id="69" idx="1"/>
              </p:cNvCxnSpPr>
              <p:nvPr/>
            </p:nvCxnSpPr>
            <p:spPr>
              <a:xfrm flipH="1" flipV="1">
                <a:off x="2939127" y="5062566"/>
                <a:ext cx="255254" cy="21361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873D53D3-9753-411A-96C1-BEC436FDCC81}"/>
                  </a:ext>
                </a:extLst>
              </p:cNvPr>
              <p:cNvCxnSpPr>
                <a:cxnSpLocks/>
                <a:stCxn id="69" idx="7"/>
              </p:cNvCxnSpPr>
              <p:nvPr/>
            </p:nvCxnSpPr>
            <p:spPr>
              <a:xfrm flipV="1">
                <a:off x="3637425" y="5023832"/>
                <a:ext cx="253772" cy="25235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50F0B551-1910-4736-B519-1F4DF3C3154D}"/>
                  </a:ext>
                </a:extLst>
              </p:cNvPr>
              <p:cNvCxnSpPr>
                <a:stCxn id="69" idx="6"/>
              </p:cNvCxnSpPr>
              <p:nvPr/>
            </p:nvCxnSpPr>
            <p:spPr>
              <a:xfrm flipV="1">
                <a:off x="3729182" y="5433428"/>
                <a:ext cx="324031" cy="1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073EDBA-2F9D-4642-94A8-EB8F9B50A2C4}"/>
                </a:ext>
              </a:extLst>
            </p:cNvPr>
            <p:cNvGrpSpPr/>
            <p:nvPr/>
          </p:nvGrpSpPr>
          <p:grpSpPr>
            <a:xfrm>
              <a:off x="6722112" y="5336548"/>
              <a:ext cx="1229497" cy="735025"/>
              <a:chOff x="2823716" y="4920779"/>
              <a:chExt cx="1229497" cy="735025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2F12BC19-6610-4C7E-B10F-B336D9546651}"/>
                  </a:ext>
                </a:extLst>
              </p:cNvPr>
              <p:cNvSpPr/>
              <p:nvPr/>
            </p:nvSpPr>
            <p:spPr>
              <a:xfrm>
                <a:off x="3102624" y="5211053"/>
                <a:ext cx="626558" cy="44475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NRF</a:t>
                </a: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9C0D2822-83B3-419F-8492-1BE7C67BA667}"/>
                  </a:ext>
                </a:extLst>
              </p:cNvPr>
              <p:cNvCxnSpPr>
                <a:stCxn id="63" idx="0"/>
              </p:cNvCxnSpPr>
              <p:nvPr/>
            </p:nvCxnSpPr>
            <p:spPr>
              <a:xfrm flipV="1">
                <a:off x="3415903" y="4920779"/>
                <a:ext cx="0" cy="290274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ECE5C09D-6B72-4380-B7F2-8564550D7AD3}"/>
                  </a:ext>
                </a:extLst>
              </p:cNvPr>
              <p:cNvCxnSpPr>
                <a:stCxn id="63" idx="2"/>
              </p:cNvCxnSpPr>
              <p:nvPr/>
            </p:nvCxnSpPr>
            <p:spPr>
              <a:xfrm flipH="1" flipV="1">
                <a:off x="2823716" y="5433428"/>
                <a:ext cx="278908" cy="1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A4F62261-0E63-4739-BF86-A274BA14BD05}"/>
                  </a:ext>
                </a:extLst>
              </p:cNvPr>
              <p:cNvCxnSpPr>
                <a:stCxn id="63" idx="1"/>
              </p:cNvCxnSpPr>
              <p:nvPr/>
            </p:nvCxnSpPr>
            <p:spPr>
              <a:xfrm flipH="1" flipV="1">
                <a:off x="2939127" y="5062566"/>
                <a:ext cx="255254" cy="21361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5D7DB21F-528A-4889-91E5-BBEF4DA652DB}"/>
                  </a:ext>
                </a:extLst>
              </p:cNvPr>
              <p:cNvCxnSpPr>
                <a:cxnSpLocks/>
                <a:stCxn id="63" idx="7"/>
              </p:cNvCxnSpPr>
              <p:nvPr/>
            </p:nvCxnSpPr>
            <p:spPr>
              <a:xfrm flipV="1">
                <a:off x="3637425" y="5023832"/>
                <a:ext cx="253772" cy="25235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FCBDB99C-E35A-4706-B64C-93396A336BE1}"/>
                  </a:ext>
                </a:extLst>
              </p:cNvPr>
              <p:cNvCxnSpPr>
                <a:stCxn id="63" idx="6"/>
              </p:cNvCxnSpPr>
              <p:nvPr/>
            </p:nvCxnSpPr>
            <p:spPr>
              <a:xfrm flipV="1">
                <a:off x="3729182" y="5433428"/>
                <a:ext cx="324031" cy="1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2B1AB51F-5EA7-4A3A-897A-8B4E18B43D14}"/>
                </a:ext>
              </a:extLst>
            </p:cNvPr>
            <p:cNvGrpSpPr/>
            <p:nvPr/>
          </p:nvGrpSpPr>
          <p:grpSpPr>
            <a:xfrm>
              <a:off x="9678531" y="5191411"/>
              <a:ext cx="1229497" cy="735025"/>
              <a:chOff x="2823716" y="4920779"/>
              <a:chExt cx="1229497" cy="735025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61CE0A53-E5F2-4EF9-9743-FA6CCBDFCE99}"/>
                  </a:ext>
                </a:extLst>
              </p:cNvPr>
              <p:cNvSpPr/>
              <p:nvPr/>
            </p:nvSpPr>
            <p:spPr>
              <a:xfrm>
                <a:off x="3102624" y="5211053"/>
                <a:ext cx="626558" cy="44475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NRF</a:t>
                </a:r>
              </a:p>
            </p:txBody>
          </p: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47CF3B53-00CB-45DC-B897-5943BEA93A21}"/>
                  </a:ext>
                </a:extLst>
              </p:cNvPr>
              <p:cNvCxnSpPr>
                <a:stCxn id="57" idx="0"/>
              </p:cNvCxnSpPr>
              <p:nvPr/>
            </p:nvCxnSpPr>
            <p:spPr>
              <a:xfrm flipV="1">
                <a:off x="3415903" y="4920779"/>
                <a:ext cx="0" cy="290274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50A1F7FD-53FF-476F-A1D2-5E54BF35BAE0}"/>
                  </a:ext>
                </a:extLst>
              </p:cNvPr>
              <p:cNvCxnSpPr>
                <a:stCxn id="57" idx="2"/>
              </p:cNvCxnSpPr>
              <p:nvPr/>
            </p:nvCxnSpPr>
            <p:spPr>
              <a:xfrm flipH="1" flipV="1">
                <a:off x="2823716" y="5433428"/>
                <a:ext cx="278908" cy="1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B536B719-8EC1-44DB-A8A7-DD9DA6F03A0C}"/>
                  </a:ext>
                </a:extLst>
              </p:cNvPr>
              <p:cNvCxnSpPr>
                <a:stCxn id="57" idx="1"/>
              </p:cNvCxnSpPr>
              <p:nvPr/>
            </p:nvCxnSpPr>
            <p:spPr>
              <a:xfrm flipH="1" flipV="1">
                <a:off x="2939127" y="5062566"/>
                <a:ext cx="255254" cy="213619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2A6E9340-596F-4082-BF0D-27CCDAD0C97C}"/>
                  </a:ext>
                </a:extLst>
              </p:cNvPr>
              <p:cNvCxnSpPr>
                <a:cxnSpLocks/>
                <a:stCxn id="57" idx="7"/>
              </p:cNvCxnSpPr>
              <p:nvPr/>
            </p:nvCxnSpPr>
            <p:spPr>
              <a:xfrm flipV="1">
                <a:off x="3637425" y="5023832"/>
                <a:ext cx="253772" cy="252353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51FA1E10-3BE8-4D73-9E5E-ABA59A7138C6}"/>
                  </a:ext>
                </a:extLst>
              </p:cNvPr>
              <p:cNvCxnSpPr>
                <a:stCxn id="57" idx="6"/>
              </p:cNvCxnSpPr>
              <p:nvPr/>
            </p:nvCxnSpPr>
            <p:spPr>
              <a:xfrm flipV="1">
                <a:off x="3729182" y="5433428"/>
                <a:ext cx="324031" cy="1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D84200B-771D-4596-8707-BBB9C4239071}"/>
                </a:ext>
              </a:extLst>
            </p:cNvPr>
            <p:cNvSpPr/>
            <p:nvPr/>
          </p:nvSpPr>
          <p:spPr>
            <a:xfrm>
              <a:off x="2544249" y="5336551"/>
              <a:ext cx="2787667" cy="4447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6"/>
                  </a:solidFill>
                </a:rPr>
                <a:t>Service registration and discovery</a:t>
              </a:r>
            </a:p>
          </p:txBody>
        </p:sp>
        <p:sp>
          <p:nvSpPr>
            <p:cNvPr id="145" name="구름 144">
              <a:extLst>
                <a:ext uri="{FF2B5EF4-FFF2-40B4-BE49-F238E27FC236}">
                  <a16:creationId xmlns:a16="http://schemas.microsoft.com/office/drawing/2014/main" id="{73B46440-C397-4248-9A66-E7CA5D4053CA}"/>
                </a:ext>
              </a:extLst>
            </p:cNvPr>
            <p:cNvSpPr/>
            <p:nvPr/>
          </p:nvSpPr>
          <p:spPr>
            <a:xfrm rot="17532590">
              <a:off x="5767777" y="3193839"/>
              <a:ext cx="2561361" cy="3190431"/>
            </a:xfrm>
            <a:prstGeom prst="clou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6" name="구름 145">
              <a:extLst>
                <a:ext uri="{FF2B5EF4-FFF2-40B4-BE49-F238E27FC236}">
                  <a16:creationId xmlns:a16="http://schemas.microsoft.com/office/drawing/2014/main" id="{C926228C-078E-40D3-9097-BB69C75CEDE2}"/>
                </a:ext>
              </a:extLst>
            </p:cNvPr>
            <p:cNvSpPr/>
            <p:nvPr/>
          </p:nvSpPr>
          <p:spPr>
            <a:xfrm>
              <a:off x="8508117" y="3283744"/>
              <a:ext cx="2710304" cy="3014150"/>
            </a:xfrm>
            <a:prstGeom prst="cloud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60F532A-5A25-4F03-A28B-259426CA44E5}"/>
              </a:ext>
            </a:extLst>
          </p:cNvPr>
          <p:cNvSpPr/>
          <p:nvPr/>
        </p:nvSpPr>
        <p:spPr>
          <a:xfrm>
            <a:off x="10103045" y="3210737"/>
            <a:ext cx="1679775" cy="22488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Having various service discovery implementations at NFs creates a huge challenge for network deployments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DFE9F8C-C541-482F-BC12-4A56AB285223}"/>
              </a:ext>
            </a:extLst>
          </p:cNvPr>
          <p:cNvSpPr/>
          <p:nvPr/>
        </p:nvSpPr>
        <p:spPr>
          <a:xfrm>
            <a:off x="4845438" y="5093106"/>
            <a:ext cx="2787667" cy="444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Service registration and discovery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29009A4B-C5D0-4072-80BB-1A0CF2823EFF}"/>
              </a:ext>
            </a:extLst>
          </p:cNvPr>
          <p:cNvSpPr/>
          <p:nvPr/>
        </p:nvSpPr>
        <p:spPr>
          <a:xfrm rot="20813333">
            <a:off x="7566621" y="4982037"/>
            <a:ext cx="2787667" cy="444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Service registration and discovery</a:t>
            </a:r>
          </a:p>
        </p:txBody>
      </p:sp>
    </p:spTree>
    <p:extLst>
      <p:ext uri="{BB962C8B-B14F-4D97-AF65-F5344CB8AC3E}">
        <p14:creationId xmlns:p14="http://schemas.microsoft.com/office/powerpoint/2010/main" val="73883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A458E-BAD0-404D-8E62-998F8380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root of this mess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EFC39-199E-4397-B161-EBC7EAA6F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40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Current architecture tries to solve two problems at the same time:</a:t>
            </a:r>
          </a:p>
          <a:p>
            <a:pPr lvl="1"/>
            <a:r>
              <a:rPr lang="en-US" sz="2000" dirty="0"/>
              <a:t>Mobile applications (access, mobility, session management, charging </a:t>
            </a:r>
            <a:r>
              <a:rPr lang="en-US" sz="2000" dirty="0" err="1"/>
              <a:t>etc</a:t>
            </a:r>
            <a:r>
              <a:rPr lang="en-US" sz="2000" dirty="0"/>
              <a:t> .)</a:t>
            </a:r>
          </a:p>
          <a:p>
            <a:pPr lvl="1"/>
            <a:r>
              <a:rPr lang="en-US" sz="2000" dirty="0"/>
              <a:t>Application deployment (service registration and discovery, slicing, security, scaling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r>
              <a:rPr lang="en-US" sz="2400" dirty="0"/>
              <a:t>Consequences:</a:t>
            </a:r>
          </a:p>
          <a:p>
            <a:pPr lvl="1"/>
            <a:r>
              <a:rPr lang="en-US" sz="2000" dirty="0"/>
              <a:t>Create confusions in deployment with four models (REL 16) (model A is not shown)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b="1" dirty="0"/>
          </a:p>
          <a:p>
            <a:pPr lvl="1"/>
            <a:r>
              <a:rPr lang="en-US" sz="2000" dirty="0"/>
              <a:t>Cumbersome signaling procedures: </a:t>
            </a:r>
          </a:p>
          <a:p>
            <a:pPr lvl="2"/>
            <a:r>
              <a:rPr lang="en-US" sz="1600" dirty="0"/>
              <a:t>mixing service discovery logic with application signaling procedures</a:t>
            </a:r>
          </a:p>
          <a:p>
            <a:pPr lvl="2"/>
            <a:r>
              <a:rPr lang="en-US" sz="1600" dirty="0"/>
              <a:t>leaving many gaps for custom of implementations -&gt; vendor lock-in problems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C46363F-FB18-4CAB-8AA0-0FBB83C33F68}"/>
              </a:ext>
            </a:extLst>
          </p:cNvPr>
          <p:cNvGrpSpPr/>
          <p:nvPr/>
        </p:nvGrpSpPr>
        <p:grpSpPr>
          <a:xfrm>
            <a:off x="1311501" y="3537055"/>
            <a:ext cx="9838238" cy="1391572"/>
            <a:chOff x="1158680" y="5031846"/>
            <a:chExt cx="9838238" cy="1391572"/>
          </a:xfrm>
        </p:grpSpPr>
        <p:pic>
          <p:nvPicPr>
            <p:cNvPr id="4" name="Picture 106">
              <a:extLst>
                <a:ext uri="{FF2B5EF4-FFF2-40B4-BE49-F238E27FC236}">
                  <a16:creationId xmlns:a16="http://schemas.microsoft.com/office/drawing/2014/main" id="{4A7F6D1C-4A3A-4423-A591-250C9BBE4B1A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4575145" y="5031848"/>
              <a:ext cx="2617976" cy="1351056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" name="Picture 107">
              <a:extLst>
                <a:ext uri="{FF2B5EF4-FFF2-40B4-BE49-F238E27FC236}">
                  <a16:creationId xmlns:a16="http://schemas.microsoft.com/office/drawing/2014/main" id="{90C0F2B6-7C21-4DC0-BDF0-BC93EFFD9382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1158680" y="5072361"/>
              <a:ext cx="2613621" cy="1351057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" name="Picture 108">
              <a:extLst>
                <a:ext uri="{FF2B5EF4-FFF2-40B4-BE49-F238E27FC236}">
                  <a16:creationId xmlns:a16="http://schemas.microsoft.com/office/drawing/2014/main" id="{3E03488B-4251-47AB-A049-628C678F88C4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8208629" y="5031846"/>
              <a:ext cx="2788289" cy="1351058"/>
            </a:xfrm>
            <a:prstGeom prst="rect">
              <a:avLst/>
            </a:prstGeom>
            <a:ln w="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2963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9FDCD73-763E-7388-CAAA-A777CCD9D945}"/>
              </a:ext>
            </a:extLst>
          </p:cNvPr>
          <p:cNvSpPr/>
          <p:nvPr/>
        </p:nvSpPr>
        <p:spPr>
          <a:xfrm>
            <a:off x="4794435" y="1578937"/>
            <a:ext cx="3322823" cy="28301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24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A14A76-90B7-793B-AB2C-6A7F76E50337}"/>
              </a:ext>
            </a:extLst>
          </p:cNvPr>
          <p:cNvSpPr/>
          <p:nvPr/>
        </p:nvSpPr>
        <p:spPr>
          <a:xfrm>
            <a:off x="1369502" y="1617088"/>
            <a:ext cx="2572405" cy="2792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24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BCDB54-10C9-0774-4426-863B726CD39F}"/>
              </a:ext>
            </a:extLst>
          </p:cNvPr>
          <p:cNvGrpSpPr/>
          <p:nvPr/>
        </p:nvGrpSpPr>
        <p:grpSpPr>
          <a:xfrm>
            <a:off x="1310474" y="1578937"/>
            <a:ext cx="2540701" cy="2760797"/>
            <a:chOff x="3162022" y="893174"/>
            <a:chExt cx="2507453" cy="2724669"/>
          </a:xfrm>
        </p:grpSpPr>
        <p:sp>
          <p:nvSpPr>
            <p:cNvPr id="59" name="Line 19"/>
            <p:cNvSpPr/>
            <p:nvPr/>
          </p:nvSpPr>
          <p:spPr>
            <a:xfrm>
              <a:off x="3397793" y="1403547"/>
              <a:ext cx="1371600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TextShape 20"/>
            <p:cNvSpPr txBox="1"/>
            <p:nvPr/>
          </p:nvSpPr>
          <p:spPr>
            <a:xfrm>
              <a:off x="3854993" y="1174947"/>
              <a:ext cx="685800" cy="228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sz="1013" spc="-1" dirty="0">
                  <a:latin typeface="Arial"/>
                </a:rPr>
                <a:t>register</a:t>
              </a:r>
            </a:p>
          </p:txBody>
        </p:sp>
        <p:sp>
          <p:nvSpPr>
            <p:cNvPr id="61" name="Line 21"/>
            <p:cNvSpPr/>
            <p:nvPr/>
          </p:nvSpPr>
          <p:spPr>
            <a:xfrm>
              <a:off x="3397793" y="1860747"/>
              <a:ext cx="1371600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TextShape 22"/>
            <p:cNvSpPr txBox="1"/>
            <p:nvPr/>
          </p:nvSpPr>
          <p:spPr>
            <a:xfrm>
              <a:off x="3397793" y="1632147"/>
              <a:ext cx="1371600" cy="176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altLang="ko-KR" sz="1013" spc="-1" dirty="0" err="1">
                  <a:latin typeface="Arial"/>
                </a:rPr>
                <a:t>n</a:t>
              </a:r>
              <a:r>
                <a:rPr lang="en-US" sz="1013" spc="-1" dirty="0" err="1">
                  <a:latin typeface="Arial"/>
                </a:rPr>
                <a:t>f</a:t>
              </a:r>
              <a:r>
                <a:rPr lang="en-US" sz="1013" spc="-1" dirty="0">
                  <a:latin typeface="Arial"/>
                </a:rPr>
                <a:t>-query</a:t>
              </a:r>
            </a:p>
          </p:txBody>
        </p:sp>
        <p:sp>
          <p:nvSpPr>
            <p:cNvPr id="63" name="Line 23"/>
            <p:cNvSpPr/>
            <p:nvPr/>
          </p:nvSpPr>
          <p:spPr>
            <a:xfrm flipH="1">
              <a:off x="3397793" y="3257994"/>
              <a:ext cx="1969292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TextShape 24"/>
            <p:cNvSpPr txBox="1"/>
            <p:nvPr/>
          </p:nvSpPr>
          <p:spPr>
            <a:xfrm>
              <a:off x="3784512" y="2239617"/>
              <a:ext cx="685800" cy="228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sz="1013" spc="-1" dirty="0">
                  <a:latin typeface="Arial"/>
                </a:rPr>
                <a:t>request</a:t>
              </a:r>
            </a:p>
          </p:txBody>
        </p:sp>
        <p:sp>
          <p:nvSpPr>
            <p:cNvPr id="66" name="Line 26"/>
            <p:cNvSpPr/>
            <p:nvPr/>
          </p:nvSpPr>
          <p:spPr>
            <a:xfrm flipV="1">
              <a:off x="3397793" y="2916427"/>
              <a:ext cx="1969292" cy="2488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28"/>
            <p:cNvSpPr/>
            <p:nvPr/>
          </p:nvSpPr>
          <p:spPr>
            <a:xfrm flipH="1">
              <a:off x="3404606" y="2099462"/>
              <a:ext cx="1371600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TextShape 29"/>
            <p:cNvSpPr txBox="1"/>
            <p:nvPr/>
          </p:nvSpPr>
          <p:spPr>
            <a:xfrm>
              <a:off x="3397793" y="1913307"/>
              <a:ext cx="1371600" cy="176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sz="1013" spc="-1" dirty="0">
                  <a:latin typeface="Arial"/>
                </a:rPr>
                <a:t>NF profiles</a:t>
              </a:r>
            </a:p>
          </p:txBody>
        </p:sp>
        <p:sp>
          <p:nvSpPr>
            <p:cNvPr id="57" name="Line 17"/>
            <p:cNvSpPr/>
            <p:nvPr/>
          </p:nvSpPr>
          <p:spPr>
            <a:xfrm>
              <a:off x="3397793" y="1168162"/>
              <a:ext cx="0" cy="24496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Line 18"/>
            <p:cNvSpPr/>
            <p:nvPr/>
          </p:nvSpPr>
          <p:spPr>
            <a:xfrm>
              <a:off x="4769393" y="1168162"/>
              <a:ext cx="0" cy="24496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TextShape 47"/>
            <p:cNvSpPr txBox="1"/>
            <p:nvPr/>
          </p:nvSpPr>
          <p:spPr>
            <a:xfrm>
              <a:off x="4540793" y="946347"/>
              <a:ext cx="457200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sz="1013" spc="-1">
                  <a:latin typeface="Arial"/>
                </a:rPr>
                <a:t>NRF</a:t>
              </a:r>
            </a:p>
          </p:txBody>
        </p:sp>
        <p:sp>
          <p:nvSpPr>
            <p:cNvPr id="90" name="TextShape 50"/>
            <p:cNvSpPr txBox="1"/>
            <p:nvPr/>
          </p:nvSpPr>
          <p:spPr>
            <a:xfrm>
              <a:off x="5212275" y="2347565"/>
              <a:ext cx="457200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sz="1013" spc="-1" dirty="0">
                  <a:latin typeface="Arial"/>
                </a:rPr>
                <a:t>NF1</a:t>
              </a:r>
            </a:p>
          </p:txBody>
        </p:sp>
        <p:sp>
          <p:nvSpPr>
            <p:cNvPr id="91" name="TextShape 51"/>
            <p:cNvSpPr txBox="1"/>
            <p:nvPr/>
          </p:nvSpPr>
          <p:spPr>
            <a:xfrm>
              <a:off x="5182541" y="3002164"/>
              <a:ext cx="457200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sz="1013" spc="-1" dirty="0">
                  <a:latin typeface="Arial"/>
                </a:rPr>
                <a:t>NF2</a:t>
              </a:r>
            </a:p>
          </p:txBody>
        </p:sp>
        <p:sp>
          <p:nvSpPr>
            <p:cNvPr id="92" name="TextShape 52"/>
            <p:cNvSpPr txBox="1"/>
            <p:nvPr/>
          </p:nvSpPr>
          <p:spPr>
            <a:xfrm>
              <a:off x="3784512" y="2623013"/>
              <a:ext cx="685800" cy="228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sz="1013" spc="-1" dirty="0">
                  <a:latin typeface="Arial"/>
                </a:rPr>
                <a:t>request</a:t>
              </a:r>
            </a:p>
          </p:txBody>
        </p:sp>
        <p:sp>
          <p:nvSpPr>
            <p:cNvPr id="97" name="TextShape 57"/>
            <p:cNvSpPr txBox="1"/>
            <p:nvPr/>
          </p:nvSpPr>
          <p:spPr>
            <a:xfrm>
              <a:off x="3162022" y="893174"/>
              <a:ext cx="457200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sz="1013" spc="-1" dirty="0">
                  <a:latin typeface="Arial"/>
                </a:rPr>
                <a:t>NF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1D67CFE-B978-409B-6A6B-03EDE98ADC7A}"/>
                </a:ext>
              </a:extLst>
            </p:cNvPr>
            <p:cNvSpPr txBox="1"/>
            <p:nvPr/>
          </p:nvSpPr>
          <p:spPr>
            <a:xfrm>
              <a:off x="5104654" y="2325192"/>
              <a:ext cx="206376" cy="275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16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8" name="TextShape 37">
              <a:extLst>
                <a:ext uri="{FF2B5EF4-FFF2-40B4-BE49-F238E27FC236}">
                  <a16:creationId xmlns:a16="http://schemas.microsoft.com/office/drawing/2014/main" id="{BDA4387B-3336-AD8E-20ED-597E33117454}"/>
                </a:ext>
              </a:extLst>
            </p:cNvPr>
            <p:cNvSpPr txBox="1"/>
            <p:nvPr/>
          </p:nvSpPr>
          <p:spPr>
            <a:xfrm>
              <a:off x="3616613" y="3030488"/>
              <a:ext cx="967751" cy="195481"/>
            </a:xfrm>
            <a:prstGeom prst="rect">
              <a:avLst/>
            </a:prstGeom>
            <a:noFill/>
            <a:ln w="0">
              <a:noFill/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sz="1013" spc="-1" dirty="0">
                  <a:latin typeface="Arial"/>
                </a:rPr>
                <a:t>response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7255A9D-9BD2-6BF2-F065-A2E792D6CC69}"/>
                </a:ext>
              </a:extLst>
            </p:cNvPr>
            <p:cNvGrpSpPr/>
            <p:nvPr/>
          </p:nvGrpSpPr>
          <p:grpSpPr>
            <a:xfrm>
              <a:off x="3411163" y="2092017"/>
              <a:ext cx="364304" cy="879783"/>
              <a:chOff x="1804088" y="2156997"/>
              <a:chExt cx="364304" cy="797054"/>
            </a:xfrm>
          </p:grpSpPr>
          <p:sp>
            <p:nvSpPr>
              <p:cNvPr id="120" name="Arrow: Down 119">
                <a:extLst>
                  <a:ext uri="{FF2B5EF4-FFF2-40B4-BE49-F238E27FC236}">
                    <a16:creationId xmlns:a16="http://schemas.microsoft.com/office/drawing/2014/main" id="{C19068A2-3489-6C4D-534E-839611E75AA2}"/>
                  </a:ext>
                </a:extLst>
              </p:cNvPr>
              <p:cNvSpPr/>
              <p:nvPr/>
            </p:nvSpPr>
            <p:spPr>
              <a:xfrm>
                <a:off x="1804088" y="2244494"/>
                <a:ext cx="364304" cy="709557"/>
              </a:xfrm>
              <a:prstGeom prst="down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24"/>
              </a:p>
            </p:txBody>
          </p:sp>
          <p:sp>
            <p:nvSpPr>
              <p:cNvPr id="121" name="TextShape 53">
                <a:extLst>
                  <a:ext uri="{FF2B5EF4-FFF2-40B4-BE49-F238E27FC236}">
                    <a16:creationId xmlns:a16="http://schemas.microsoft.com/office/drawing/2014/main" id="{283CD730-1F52-1BB2-66F1-D54D28B13F05}"/>
                  </a:ext>
                </a:extLst>
              </p:cNvPr>
              <p:cNvSpPr txBox="1"/>
              <p:nvPr/>
            </p:nvSpPr>
            <p:spPr>
              <a:xfrm rot="5400000">
                <a:off x="1607584" y="2393947"/>
                <a:ext cx="750101" cy="276202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193" tIns="45596" rIns="91193" bIns="45596">
                <a:noAutofit/>
              </a:bodyPr>
              <a:lstStyle/>
              <a:p>
                <a:pPr algn="ctr"/>
                <a:r>
                  <a:rPr lang="en-US" sz="1013" spc="-1" dirty="0">
                    <a:latin typeface="Arial"/>
                  </a:rPr>
                  <a:t>Select NF</a:t>
                </a:r>
              </a:p>
            </p:txBody>
          </p:sp>
        </p:grpSp>
        <p:sp>
          <p:nvSpPr>
            <p:cNvPr id="123" name="Line 26">
              <a:extLst>
                <a:ext uri="{FF2B5EF4-FFF2-40B4-BE49-F238E27FC236}">
                  <a16:creationId xmlns:a16="http://schemas.microsoft.com/office/drawing/2014/main" id="{6C2F42C6-CE97-9480-2371-BCD5257D3584}"/>
                </a:ext>
              </a:extLst>
            </p:cNvPr>
            <p:cNvSpPr/>
            <p:nvPr/>
          </p:nvSpPr>
          <p:spPr>
            <a:xfrm flipV="1">
              <a:off x="3414683" y="2470566"/>
              <a:ext cx="1789649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2456BD-F525-7FF9-F357-23E821B60CE7}"/>
              </a:ext>
            </a:extLst>
          </p:cNvPr>
          <p:cNvGrpSpPr/>
          <p:nvPr/>
        </p:nvGrpSpPr>
        <p:grpSpPr>
          <a:xfrm>
            <a:off x="4821143" y="1578937"/>
            <a:ext cx="3363727" cy="2712363"/>
            <a:chOff x="6052891" y="912445"/>
            <a:chExt cx="3319709" cy="2676869"/>
          </a:xfrm>
        </p:grpSpPr>
        <p:sp>
          <p:nvSpPr>
            <p:cNvPr id="72" name="Line 32"/>
            <p:cNvSpPr/>
            <p:nvPr/>
          </p:nvSpPr>
          <p:spPr>
            <a:xfrm flipV="1">
              <a:off x="6172200" y="1322280"/>
              <a:ext cx="2286000" cy="6721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TextShape 33"/>
            <p:cNvSpPr txBox="1"/>
            <p:nvPr/>
          </p:nvSpPr>
          <p:spPr>
            <a:xfrm>
              <a:off x="6583440" y="1109849"/>
              <a:ext cx="685800" cy="228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sz="1013" spc="-1" dirty="0">
                  <a:latin typeface="Arial"/>
                </a:rPr>
                <a:t>register</a:t>
              </a:r>
            </a:p>
          </p:txBody>
        </p:sp>
        <p:sp>
          <p:nvSpPr>
            <p:cNvPr id="74" name="Line 34"/>
            <p:cNvSpPr/>
            <p:nvPr/>
          </p:nvSpPr>
          <p:spPr>
            <a:xfrm>
              <a:off x="7315200" y="1828800"/>
              <a:ext cx="1143000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TextShape 35"/>
            <p:cNvSpPr txBox="1"/>
            <p:nvPr/>
          </p:nvSpPr>
          <p:spPr>
            <a:xfrm>
              <a:off x="7086600" y="1600200"/>
              <a:ext cx="1371600" cy="176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altLang="ko-KR" sz="1013" spc="-1" dirty="0" err="1">
                  <a:latin typeface="Arial"/>
                </a:rPr>
                <a:t>n</a:t>
              </a:r>
              <a:r>
                <a:rPr lang="en-US" sz="1013" spc="-1" dirty="0" err="1">
                  <a:latin typeface="Arial"/>
                </a:rPr>
                <a:t>f</a:t>
              </a:r>
              <a:r>
                <a:rPr lang="en-US" sz="1013" spc="-1" dirty="0">
                  <a:latin typeface="Arial"/>
                </a:rPr>
                <a:t>-query</a:t>
              </a:r>
            </a:p>
          </p:txBody>
        </p:sp>
        <p:sp>
          <p:nvSpPr>
            <p:cNvPr id="76" name="Line 36"/>
            <p:cNvSpPr/>
            <p:nvPr/>
          </p:nvSpPr>
          <p:spPr>
            <a:xfrm flipH="1" flipV="1">
              <a:off x="6169552" y="3049946"/>
              <a:ext cx="1143001" cy="17749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TextShape 37"/>
            <p:cNvSpPr txBox="1"/>
            <p:nvPr/>
          </p:nvSpPr>
          <p:spPr>
            <a:xfrm>
              <a:off x="7291996" y="2806824"/>
              <a:ext cx="967751" cy="195481"/>
            </a:xfrm>
            <a:prstGeom prst="rect">
              <a:avLst/>
            </a:prstGeom>
            <a:noFill/>
            <a:ln w="0">
              <a:noFill/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sz="1013" spc="-1" dirty="0">
                  <a:latin typeface="Arial"/>
                </a:rPr>
                <a:t>response</a:t>
              </a:r>
            </a:p>
          </p:txBody>
        </p:sp>
        <p:sp>
          <p:nvSpPr>
            <p:cNvPr id="78" name="Line 38"/>
            <p:cNvSpPr/>
            <p:nvPr/>
          </p:nvSpPr>
          <p:spPr>
            <a:xfrm>
              <a:off x="7296495" y="2424737"/>
              <a:ext cx="1600200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Line 39"/>
            <p:cNvSpPr/>
            <p:nvPr/>
          </p:nvSpPr>
          <p:spPr>
            <a:xfrm>
              <a:off x="7296495" y="2782048"/>
              <a:ext cx="1828800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Line 40"/>
            <p:cNvSpPr/>
            <p:nvPr/>
          </p:nvSpPr>
          <p:spPr>
            <a:xfrm flipH="1">
              <a:off x="7315200" y="3054597"/>
              <a:ext cx="1828800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Line 41"/>
            <p:cNvSpPr/>
            <p:nvPr/>
          </p:nvSpPr>
          <p:spPr>
            <a:xfrm flipH="1">
              <a:off x="7315200" y="2057400"/>
              <a:ext cx="1143000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TextShape 42"/>
            <p:cNvSpPr txBox="1"/>
            <p:nvPr/>
          </p:nvSpPr>
          <p:spPr>
            <a:xfrm>
              <a:off x="7086600" y="1828800"/>
              <a:ext cx="1371600" cy="176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sz="1013" spc="-1">
                  <a:latin typeface="Arial"/>
                </a:rPr>
                <a:t>NF profiles</a:t>
              </a:r>
            </a:p>
          </p:txBody>
        </p:sp>
        <p:sp>
          <p:nvSpPr>
            <p:cNvPr id="70" name="Line 30"/>
            <p:cNvSpPr/>
            <p:nvPr/>
          </p:nvSpPr>
          <p:spPr>
            <a:xfrm>
              <a:off x="7315200" y="1139633"/>
              <a:ext cx="0" cy="24496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31"/>
            <p:cNvSpPr/>
            <p:nvPr/>
          </p:nvSpPr>
          <p:spPr>
            <a:xfrm>
              <a:off x="8458200" y="1139633"/>
              <a:ext cx="0" cy="24496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Line 43"/>
            <p:cNvSpPr/>
            <p:nvPr/>
          </p:nvSpPr>
          <p:spPr>
            <a:xfrm>
              <a:off x="6172200" y="1111527"/>
              <a:ext cx="0" cy="24496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TextShape 55"/>
            <p:cNvSpPr txBox="1"/>
            <p:nvPr/>
          </p:nvSpPr>
          <p:spPr>
            <a:xfrm>
              <a:off x="6172200" y="914400"/>
              <a:ext cx="457200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sz="1013" spc="-1">
                  <a:latin typeface="Arial"/>
                </a:rPr>
                <a:t>NF</a:t>
              </a:r>
            </a:p>
          </p:txBody>
        </p:sp>
        <p:sp>
          <p:nvSpPr>
            <p:cNvPr id="98" name="TextShape 58"/>
            <p:cNvSpPr txBox="1"/>
            <p:nvPr/>
          </p:nvSpPr>
          <p:spPr>
            <a:xfrm>
              <a:off x="8229600" y="914400"/>
              <a:ext cx="457200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sz="1013" spc="-1">
                  <a:latin typeface="Arial"/>
                </a:rPr>
                <a:t>NRF</a:t>
              </a:r>
            </a:p>
          </p:txBody>
        </p:sp>
        <p:sp>
          <p:nvSpPr>
            <p:cNvPr id="100" name="TextShape 60"/>
            <p:cNvSpPr txBox="1"/>
            <p:nvPr/>
          </p:nvSpPr>
          <p:spPr>
            <a:xfrm>
              <a:off x="7067895" y="912445"/>
              <a:ext cx="457200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sz="1013" spc="-1">
                  <a:latin typeface="Arial"/>
                </a:rPr>
                <a:t>SCP</a:t>
              </a:r>
            </a:p>
          </p:txBody>
        </p:sp>
        <p:sp>
          <p:nvSpPr>
            <p:cNvPr id="102" name="TextShape 62"/>
            <p:cNvSpPr txBox="1"/>
            <p:nvPr/>
          </p:nvSpPr>
          <p:spPr>
            <a:xfrm>
              <a:off x="8855899" y="2306759"/>
              <a:ext cx="457200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sz="1013" spc="-1" dirty="0">
                  <a:latin typeface="Arial"/>
                </a:rPr>
                <a:t>NF1</a:t>
              </a:r>
            </a:p>
          </p:txBody>
        </p:sp>
        <p:sp>
          <p:nvSpPr>
            <p:cNvPr id="104" name="TextShape 64"/>
            <p:cNvSpPr txBox="1"/>
            <p:nvPr/>
          </p:nvSpPr>
          <p:spPr>
            <a:xfrm>
              <a:off x="8915400" y="2787653"/>
              <a:ext cx="457200" cy="3474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sz="1013" spc="-1" dirty="0">
                  <a:latin typeface="Arial"/>
                </a:rPr>
                <a:t>NF2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252018B-6AC1-F8E5-13A1-AF742399C98A}"/>
                </a:ext>
              </a:extLst>
            </p:cNvPr>
            <p:cNvSpPr txBox="1"/>
            <p:nvPr/>
          </p:nvSpPr>
          <p:spPr>
            <a:xfrm>
              <a:off x="8782462" y="2293465"/>
              <a:ext cx="206376" cy="275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16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7" name="TextShape 11">
              <a:extLst>
                <a:ext uri="{FF2B5EF4-FFF2-40B4-BE49-F238E27FC236}">
                  <a16:creationId xmlns:a16="http://schemas.microsoft.com/office/drawing/2014/main" id="{8E8B09BD-A9C2-2F5D-9AF5-04D4384B468E}"/>
                </a:ext>
              </a:extLst>
            </p:cNvPr>
            <p:cNvSpPr txBox="1"/>
            <p:nvPr/>
          </p:nvSpPr>
          <p:spPr>
            <a:xfrm>
              <a:off x="6052891" y="1600198"/>
              <a:ext cx="1371600" cy="176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sz="1013" spc="-1" dirty="0">
                  <a:latin typeface="Arial"/>
                </a:rPr>
                <a:t>request + </a:t>
              </a:r>
              <a:r>
                <a:rPr lang="en-US" sz="1013" spc="-1" dirty="0" err="1">
                  <a:latin typeface="Arial"/>
                </a:rPr>
                <a:t>nf</a:t>
              </a:r>
              <a:r>
                <a:rPr lang="en-US" sz="1013" spc="-1" dirty="0">
                  <a:latin typeface="Arial"/>
                </a:rPr>
                <a:t>-query</a:t>
              </a:r>
            </a:p>
          </p:txBody>
        </p:sp>
        <p:sp>
          <p:nvSpPr>
            <p:cNvPr id="124" name="Line 34">
              <a:extLst>
                <a:ext uri="{FF2B5EF4-FFF2-40B4-BE49-F238E27FC236}">
                  <a16:creationId xmlns:a16="http://schemas.microsoft.com/office/drawing/2014/main" id="{2136155B-C553-50AC-83F0-023C57E79F51}"/>
                </a:ext>
              </a:extLst>
            </p:cNvPr>
            <p:cNvSpPr/>
            <p:nvPr/>
          </p:nvSpPr>
          <p:spPr>
            <a:xfrm>
              <a:off x="6172199" y="1828800"/>
              <a:ext cx="1143000" cy="0"/>
            </a:xfrm>
            <a:prstGeom prst="line">
              <a:avLst/>
            </a:prstGeom>
            <a:ln w="12700">
              <a:solidFill>
                <a:srgbClr val="3465A4"/>
              </a:solidFill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TextShape 37">
              <a:extLst>
                <a:ext uri="{FF2B5EF4-FFF2-40B4-BE49-F238E27FC236}">
                  <a16:creationId xmlns:a16="http://schemas.microsoft.com/office/drawing/2014/main" id="{66A602B4-04F2-9337-4E38-74F398B74238}"/>
                </a:ext>
              </a:extLst>
            </p:cNvPr>
            <p:cNvSpPr txBox="1"/>
            <p:nvPr/>
          </p:nvSpPr>
          <p:spPr>
            <a:xfrm>
              <a:off x="6259693" y="2818686"/>
              <a:ext cx="967751" cy="195481"/>
            </a:xfrm>
            <a:prstGeom prst="rect">
              <a:avLst/>
            </a:prstGeom>
            <a:noFill/>
            <a:ln w="0">
              <a:noFill/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sz="1013" spc="-1" dirty="0">
                  <a:latin typeface="Arial"/>
                </a:rPr>
                <a:t>response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105E029-3AAF-2BA0-F3D0-46224CBF88AA}"/>
                </a:ext>
              </a:extLst>
            </p:cNvPr>
            <p:cNvGrpSpPr/>
            <p:nvPr/>
          </p:nvGrpSpPr>
          <p:grpSpPr>
            <a:xfrm>
              <a:off x="7275974" y="1966152"/>
              <a:ext cx="364304" cy="810292"/>
              <a:chOff x="1804088" y="2156997"/>
              <a:chExt cx="364304" cy="797054"/>
            </a:xfrm>
          </p:grpSpPr>
          <p:sp>
            <p:nvSpPr>
              <p:cNvPr id="131" name="Arrow: Down 130">
                <a:extLst>
                  <a:ext uri="{FF2B5EF4-FFF2-40B4-BE49-F238E27FC236}">
                    <a16:creationId xmlns:a16="http://schemas.microsoft.com/office/drawing/2014/main" id="{295311D2-6403-103B-D841-AD2451B2E69F}"/>
                  </a:ext>
                </a:extLst>
              </p:cNvPr>
              <p:cNvSpPr/>
              <p:nvPr/>
            </p:nvSpPr>
            <p:spPr>
              <a:xfrm>
                <a:off x="1804088" y="2244494"/>
                <a:ext cx="364304" cy="709557"/>
              </a:xfrm>
              <a:prstGeom prst="down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24"/>
              </a:p>
            </p:txBody>
          </p:sp>
          <p:sp>
            <p:nvSpPr>
              <p:cNvPr id="132" name="TextShape 53">
                <a:extLst>
                  <a:ext uri="{FF2B5EF4-FFF2-40B4-BE49-F238E27FC236}">
                    <a16:creationId xmlns:a16="http://schemas.microsoft.com/office/drawing/2014/main" id="{0FA15213-3236-C7AE-E263-BC2337C15B48}"/>
                  </a:ext>
                </a:extLst>
              </p:cNvPr>
              <p:cNvSpPr txBox="1"/>
              <p:nvPr/>
            </p:nvSpPr>
            <p:spPr>
              <a:xfrm rot="5400000">
                <a:off x="1607584" y="2393947"/>
                <a:ext cx="750101" cy="276202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1193" tIns="45596" rIns="91193" bIns="45596">
                <a:noAutofit/>
              </a:bodyPr>
              <a:lstStyle/>
              <a:p>
                <a:pPr algn="ctr"/>
                <a:r>
                  <a:rPr lang="en-US" sz="1013" spc="-1" dirty="0">
                    <a:latin typeface="Arial"/>
                  </a:rPr>
                  <a:t>Select NF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D8C7F90-F7DA-5FF5-1E38-DFB37474CC0B}"/>
              </a:ext>
            </a:extLst>
          </p:cNvPr>
          <p:cNvSpPr txBox="1"/>
          <p:nvPr/>
        </p:nvSpPr>
        <p:spPr>
          <a:xfrm>
            <a:off x="1310474" y="4496894"/>
            <a:ext cx="2839578" cy="890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58" indent="-231658">
              <a:buFont typeface="Wingdings" panose="05000000000000000000" pitchFamily="2" charset="2"/>
              <a:buChar char="ü"/>
            </a:pPr>
            <a:r>
              <a:rPr lang="en-US" sz="1297" dirty="0">
                <a:latin typeface="Arial" panose="020B0604020202020204" pitchFamily="34" charset="0"/>
                <a:cs typeface="Arial" panose="020B0604020202020204" pitchFamily="34" charset="0"/>
              </a:rPr>
              <a:t>Complex signaling procedures</a:t>
            </a:r>
          </a:p>
          <a:p>
            <a:pPr marL="231658" indent="-231658">
              <a:buFont typeface="Wingdings" panose="05000000000000000000" pitchFamily="2" charset="2"/>
              <a:buChar char="ü"/>
            </a:pPr>
            <a:r>
              <a:rPr lang="en-US" sz="1297" dirty="0">
                <a:latin typeface="Arial" panose="020B0604020202020204" pitchFamily="34" charset="0"/>
                <a:cs typeface="Arial" panose="020B0604020202020204" pitchFamily="34" charset="0"/>
              </a:rPr>
              <a:t>Vendor-</a:t>
            </a:r>
            <a:r>
              <a:rPr lang="en-US" sz="1297" dirty="0" err="1">
                <a:latin typeface="Arial" panose="020B0604020202020204" pitchFamily="34" charset="0"/>
                <a:cs typeface="Arial" panose="020B0604020202020204" pitchFamily="34" charset="0"/>
              </a:rPr>
              <a:t>lockin</a:t>
            </a:r>
            <a:r>
              <a:rPr lang="en-US" sz="1297" dirty="0">
                <a:latin typeface="Arial" panose="020B0604020202020204" pitchFamily="34" charset="0"/>
                <a:cs typeface="Arial" panose="020B0604020202020204" pitchFamily="34" charset="0"/>
              </a:rPr>
              <a:t> (load balancing, telemetry, security</a:t>
            </a:r>
            <a:r>
              <a:rPr lang="en-US" altLang="ko-KR" sz="1297" dirty="0">
                <a:latin typeface="Arial" panose="020B0604020202020204" pitchFamily="34" charset="0"/>
                <a:cs typeface="Arial" panose="020B0604020202020204" pitchFamily="34" charset="0"/>
              </a:rPr>
              <a:t>, fault recovery</a:t>
            </a:r>
            <a:r>
              <a:rPr lang="en-US" sz="1297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070EB3-9CC7-DB01-0847-3E8BE1E5A3A7}"/>
              </a:ext>
            </a:extLst>
          </p:cNvPr>
          <p:cNvSpPr txBox="1"/>
          <p:nvPr/>
        </p:nvSpPr>
        <p:spPr>
          <a:xfrm>
            <a:off x="4746935" y="4484816"/>
            <a:ext cx="3213014" cy="1090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58" indent="-231658">
              <a:buFont typeface="Wingdings" panose="05000000000000000000" pitchFamily="2" charset="2"/>
              <a:buChar char="ü"/>
            </a:pPr>
            <a:r>
              <a:rPr lang="en-US" sz="1297" dirty="0">
                <a:latin typeface="Arial" panose="020B0604020202020204" pitchFamily="34" charset="0"/>
                <a:cs typeface="Arial" panose="020B0604020202020204" pitchFamily="34" charset="0"/>
              </a:rPr>
              <a:t>Simplified signaling </a:t>
            </a:r>
            <a:r>
              <a:rPr lang="en-US" sz="1297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cost of extra delivery hop (at SCP)</a:t>
            </a:r>
          </a:p>
          <a:p>
            <a:pPr marL="231658" indent="-231658">
              <a:buFont typeface="Wingdings" panose="05000000000000000000" pitchFamily="2" charset="2"/>
              <a:buChar char="ü"/>
            </a:pPr>
            <a:r>
              <a:rPr lang="en-US" sz="1297" dirty="0">
                <a:latin typeface="Arial" panose="020B0604020202020204" pitchFamily="34" charset="0"/>
                <a:cs typeface="Arial" panose="020B0604020202020204" pitchFamily="34" charset="0"/>
              </a:rPr>
              <a:t>Unified load balancing, telemetry, security</a:t>
            </a:r>
            <a:r>
              <a:rPr lang="en-US" altLang="ko-KR" sz="1297" dirty="0">
                <a:latin typeface="Arial" panose="020B0604020202020204" pitchFamily="34" charset="0"/>
                <a:cs typeface="Arial" panose="020B0604020202020204" pitchFamily="34" charset="0"/>
              </a:rPr>
              <a:t>, fault recovery</a:t>
            </a:r>
            <a:endParaRPr lang="en-US" sz="129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9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Shape 37">
            <a:extLst>
              <a:ext uri="{FF2B5EF4-FFF2-40B4-BE49-F238E27FC236}">
                <a16:creationId xmlns:a16="http://schemas.microsoft.com/office/drawing/2014/main" id="{A4551CC6-1AEA-E294-0949-EAEAC8E08162}"/>
              </a:ext>
            </a:extLst>
          </p:cNvPr>
          <p:cNvSpPr txBox="1"/>
          <p:nvPr/>
        </p:nvSpPr>
        <p:spPr>
          <a:xfrm>
            <a:off x="6392661" y="2895042"/>
            <a:ext cx="980583" cy="198073"/>
          </a:xfrm>
          <a:prstGeom prst="rect">
            <a:avLst/>
          </a:prstGeom>
          <a:noFill/>
          <a:ln w="0">
            <a:noFill/>
          </a:ln>
        </p:spPr>
        <p:txBody>
          <a:bodyPr lIns="91193" tIns="45596" rIns="91193" bIns="45596">
            <a:noAutofit/>
          </a:bodyPr>
          <a:lstStyle/>
          <a:p>
            <a:pPr algn="ctr"/>
            <a:r>
              <a:rPr lang="en-US" sz="1013" spc="-1" dirty="0">
                <a:latin typeface="Arial"/>
              </a:rPr>
              <a:t>request</a:t>
            </a:r>
          </a:p>
        </p:txBody>
      </p:sp>
      <p:sp>
        <p:nvSpPr>
          <p:cNvPr id="139" name="TextShape 37">
            <a:extLst>
              <a:ext uri="{FF2B5EF4-FFF2-40B4-BE49-F238E27FC236}">
                <a16:creationId xmlns:a16="http://schemas.microsoft.com/office/drawing/2014/main" id="{F509D12F-E20C-DAC3-490E-3A8FACED4ADE}"/>
              </a:ext>
            </a:extLst>
          </p:cNvPr>
          <p:cNvSpPr txBox="1"/>
          <p:nvPr/>
        </p:nvSpPr>
        <p:spPr>
          <a:xfrm>
            <a:off x="6391528" y="3250066"/>
            <a:ext cx="980583" cy="198073"/>
          </a:xfrm>
          <a:prstGeom prst="rect">
            <a:avLst/>
          </a:prstGeom>
          <a:noFill/>
          <a:ln w="0">
            <a:noFill/>
          </a:ln>
        </p:spPr>
        <p:txBody>
          <a:bodyPr lIns="91193" tIns="45596" rIns="91193" bIns="45596">
            <a:noAutofit/>
          </a:bodyPr>
          <a:lstStyle/>
          <a:p>
            <a:pPr algn="ctr"/>
            <a:r>
              <a:rPr lang="en-US" sz="1013" spc="-1" dirty="0">
                <a:latin typeface="Arial"/>
              </a:rPr>
              <a:t>request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13C8FD-04B0-4FE3-848A-8BCE6B56BCB0}"/>
              </a:ext>
            </a:extLst>
          </p:cNvPr>
          <p:cNvSpPr/>
          <p:nvPr/>
        </p:nvSpPr>
        <p:spPr>
          <a:xfrm>
            <a:off x="1327704" y="1359893"/>
            <a:ext cx="2572405" cy="2566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35" dirty="0">
                <a:solidFill>
                  <a:schemeClr val="tx1"/>
                </a:solidFill>
              </a:rPr>
              <a:t>Without SCP (TS 23.501 - model B)</a:t>
            </a:r>
            <a:endParaRPr lang="en-US" sz="1135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5B9EE73-A056-4D31-BDEF-28E8069FEDBE}"/>
              </a:ext>
            </a:extLst>
          </p:cNvPr>
          <p:cNvSpPr/>
          <p:nvPr/>
        </p:nvSpPr>
        <p:spPr>
          <a:xfrm>
            <a:off x="4794435" y="1312353"/>
            <a:ext cx="3334104" cy="2566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35" dirty="0">
                <a:solidFill>
                  <a:schemeClr val="tx1"/>
                </a:solidFill>
              </a:rPr>
              <a:t>With SCP (TS 23.501 - model D)</a:t>
            </a:r>
            <a:endParaRPr lang="en-US" sz="1135" dirty="0">
              <a:solidFill>
                <a:schemeClr val="tx1"/>
              </a:solidFill>
            </a:endParaRPr>
          </a:p>
        </p:txBody>
      </p:sp>
      <p:sp>
        <p:nvSpPr>
          <p:cNvPr id="105" name="Line 28">
            <a:extLst>
              <a:ext uri="{FF2B5EF4-FFF2-40B4-BE49-F238E27FC236}">
                <a16:creationId xmlns:a16="http://schemas.microsoft.com/office/drawing/2014/main" id="{E22F7703-9EF8-4F36-A6C0-A229C9370196}"/>
              </a:ext>
            </a:extLst>
          </p:cNvPr>
          <p:cNvSpPr/>
          <p:nvPr/>
        </p:nvSpPr>
        <p:spPr>
          <a:xfrm flipH="1">
            <a:off x="1546261" y="2313293"/>
            <a:ext cx="1389787" cy="0"/>
          </a:xfrm>
          <a:prstGeom prst="line">
            <a:avLst/>
          </a:prstGeom>
          <a:ln w="1270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TextShape 20">
            <a:extLst>
              <a:ext uri="{FF2B5EF4-FFF2-40B4-BE49-F238E27FC236}">
                <a16:creationId xmlns:a16="http://schemas.microsoft.com/office/drawing/2014/main" id="{980200C3-52E3-49F3-9D57-0F91C76B9A4B}"/>
              </a:ext>
            </a:extLst>
          </p:cNvPr>
          <p:cNvSpPr txBox="1"/>
          <p:nvPr/>
        </p:nvSpPr>
        <p:spPr>
          <a:xfrm>
            <a:off x="2004289" y="2095529"/>
            <a:ext cx="694893" cy="231631"/>
          </a:xfrm>
          <a:prstGeom prst="rect">
            <a:avLst/>
          </a:prstGeom>
          <a:noFill/>
          <a:ln w="0">
            <a:noFill/>
          </a:ln>
        </p:spPr>
        <p:txBody>
          <a:bodyPr lIns="91193" tIns="45596" rIns="91193" bIns="45596">
            <a:noAutofit/>
          </a:bodyPr>
          <a:lstStyle/>
          <a:p>
            <a:pPr algn="ctr"/>
            <a:r>
              <a:rPr lang="en-US" altLang="ko-KR" sz="1013" spc="-1" dirty="0">
                <a:latin typeface="Arial"/>
              </a:rPr>
              <a:t>ack</a:t>
            </a:r>
            <a:endParaRPr lang="en-US" sz="1013" spc="-1" dirty="0">
              <a:latin typeface="Arial"/>
            </a:endParaRPr>
          </a:p>
        </p:txBody>
      </p:sp>
      <p:sp>
        <p:nvSpPr>
          <p:cNvPr id="112" name="Line 40">
            <a:extLst>
              <a:ext uri="{FF2B5EF4-FFF2-40B4-BE49-F238E27FC236}">
                <a16:creationId xmlns:a16="http://schemas.microsoft.com/office/drawing/2014/main" id="{BA83B536-28D6-4F27-A84A-47581AC2207E}"/>
              </a:ext>
            </a:extLst>
          </p:cNvPr>
          <p:cNvSpPr/>
          <p:nvPr/>
        </p:nvSpPr>
        <p:spPr>
          <a:xfrm flipH="1">
            <a:off x="4939537" y="2173192"/>
            <a:ext cx="2318807" cy="0"/>
          </a:xfrm>
          <a:prstGeom prst="line">
            <a:avLst/>
          </a:prstGeom>
          <a:ln w="1270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TextShape 33">
            <a:extLst>
              <a:ext uri="{FF2B5EF4-FFF2-40B4-BE49-F238E27FC236}">
                <a16:creationId xmlns:a16="http://schemas.microsoft.com/office/drawing/2014/main" id="{93211F4F-E586-4257-9356-2A0732AC0AE2}"/>
              </a:ext>
            </a:extLst>
          </p:cNvPr>
          <p:cNvSpPr txBox="1"/>
          <p:nvPr/>
        </p:nvSpPr>
        <p:spPr>
          <a:xfrm>
            <a:off x="5357491" y="1968493"/>
            <a:ext cx="694893" cy="231631"/>
          </a:xfrm>
          <a:prstGeom prst="rect">
            <a:avLst/>
          </a:prstGeom>
          <a:noFill/>
          <a:ln w="0">
            <a:noFill/>
          </a:ln>
        </p:spPr>
        <p:txBody>
          <a:bodyPr lIns="91193" tIns="45596" rIns="91193" bIns="45596">
            <a:noAutofit/>
          </a:bodyPr>
          <a:lstStyle/>
          <a:p>
            <a:pPr algn="ctr"/>
            <a:r>
              <a:rPr lang="en-US" altLang="ko-KR" sz="1013" spc="-1" dirty="0">
                <a:latin typeface="Arial"/>
              </a:rPr>
              <a:t>ack</a:t>
            </a:r>
            <a:endParaRPr lang="en-US" sz="1013" spc="-1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5D120-F065-45AA-B628-3D8E69E6B571}"/>
              </a:ext>
            </a:extLst>
          </p:cNvPr>
          <p:cNvSpPr txBox="1"/>
          <p:nvPr/>
        </p:nvSpPr>
        <p:spPr>
          <a:xfrm>
            <a:off x="8629630" y="2378924"/>
            <a:ext cx="27241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Introduction of SCP (REL 16) c</a:t>
            </a:r>
            <a:r>
              <a:rPr lang="en-US" sz="2000" dirty="0"/>
              <a:t>onfirms the existence of the deployment challenges</a:t>
            </a:r>
          </a:p>
        </p:txBody>
      </p:sp>
      <p:sp>
        <p:nvSpPr>
          <p:cNvPr id="122" name="제목 1">
            <a:extLst>
              <a:ext uri="{FF2B5EF4-FFF2-40B4-BE49-F238E27FC236}">
                <a16:creationId xmlns:a16="http://schemas.microsoft.com/office/drawing/2014/main" id="{37060180-494B-4B1C-B7C8-5930C086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signaling procedures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94F2B89-B137-4254-ABE4-31884C9B59DB}"/>
              </a:ext>
            </a:extLst>
          </p:cNvPr>
          <p:cNvSpPr txBox="1"/>
          <p:nvPr/>
        </p:nvSpPr>
        <p:spPr>
          <a:xfrm>
            <a:off x="2984149" y="5339944"/>
            <a:ext cx="2400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58" indent="-231658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NRF bottleneck</a:t>
            </a:r>
          </a:p>
          <a:p>
            <a:pPr marL="231658" indent="-231658"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NRF protocol-lock-in</a:t>
            </a:r>
          </a:p>
        </p:txBody>
      </p:sp>
    </p:spTree>
    <p:extLst>
      <p:ext uri="{BB962C8B-B14F-4D97-AF65-F5344CB8AC3E}">
        <p14:creationId xmlns:p14="http://schemas.microsoft.com/office/powerpoint/2010/main" val="351746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E6BAC-3D77-479A-B90E-3956C0C7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SCP Deployment Options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33C419-63E8-43C6-8BFC-EBFF9A99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inside TS 23.501: 5GS SCP Deployment Examples">
            <a:extLst>
              <a:ext uri="{FF2B5EF4-FFF2-40B4-BE49-F238E27FC236}">
                <a16:creationId xmlns:a16="http://schemas.microsoft.com/office/drawing/2014/main" id="{62FCCCC2-C8B4-456E-B651-E606CEF91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31" y="1697053"/>
            <a:ext cx="5145113" cy="286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5A8A57-1495-491C-B6EA-F68EC64E5B1E}"/>
              </a:ext>
            </a:extLst>
          </p:cNvPr>
          <p:cNvSpPr txBox="1"/>
          <p:nvPr/>
        </p:nvSpPr>
        <p:spPr>
          <a:xfrm>
            <a:off x="1769615" y="4976281"/>
            <a:ext cx="3287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u="none" strike="noStrike" dirty="0">
                <a:solidFill>
                  <a:srgbClr val="3366FF"/>
                </a:solidFill>
                <a:effectLst/>
                <a:latin typeface="Noto Sans" panose="020B0502040204020203" pitchFamily="34" charset="0"/>
              </a:rPr>
              <a:t>SCP based on service mesh</a:t>
            </a:r>
            <a:endParaRPr lang="en-US" altLang="ko-KR" b="1" i="0" dirty="0">
              <a:solidFill>
                <a:srgbClr val="808080"/>
              </a:solidFill>
              <a:effectLst/>
              <a:latin typeface="Noto Sans" panose="020B0502040204020203" pitchFamily="34" charset="0"/>
            </a:endParaRPr>
          </a:p>
        </p:txBody>
      </p:sp>
      <p:pic>
        <p:nvPicPr>
          <p:cNvPr id="2054" name="Picture 6" descr="Reproduction of 3GPP TS 23.501, Fig. G.3-2: 5GC functionality and SCP co-location choices">
            <a:extLst>
              <a:ext uri="{FF2B5EF4-FFF2-40B4-BE49-F238E27FC236}">
                <a16:creationId xmlns:a16="http://schemas.microsoft.com/office/drawing/2014/main" id="{D2D8F879-6CED-42A7-9F3C-5716F0C94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28" y="1697054"/>
            <a:ext cx="4014288" cy="286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255DDF-AD9F-48AD-A40B-F0C6BE07A2F2}"/>
              </a:ext>
            </a:extLst>
          </p:cNvPr>
          <p:cNvSpPr txBox="1"/>
          <p:nvPr/>
        </p:nvSpPr>
        <p:spPr>
          <a:xfrm>
            <a:off x="6465164" y="4966171"/>
            <a:ext cx="4888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solidFill>
                  <a:srgbClr val="3366FF"/>
                </a:solidFill>
                <a:latin typeface="Noto Sans" panose="020B0502040204020203" pitchFamily="34" charset="0"/>
              </a:rPr>
              <a:t>SCP based on independent deployment</a:t>
            </a:r>
          </a:p>
        </p:txBody>
      </p:sp>
    </p:spTree>
    <p:extLst>
      <p:ext uri="{BB962C8B-B14F-4D97-AF65-F5344CB8AC3E}">
        <p14:creationId xmlns:p14="http://schemas.microsoft.com/office/powerpoint/2010/main" val="243323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1CBF26E-F96B-4584-8CAD-2648B847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mesh SCP-based deployment</a:t>
            </a:r>
            <a:endParaRPr lang="ko-KR" altLang="en-US" dirty="0"/>
          </a:p>
        </p:txBody>
      </p:sp>
      <p:pic>
        <p:nvPicPr>
          <p:cNvPr id="1026" name="Picture 2" descr="full-service-mesh-with-scp-a">
            <a:extLst>
              <a:ext uri="{FF2B5EF4-FFF2-40B4-BE49-F238E27FC236}">
                <a16:creationId xmlns:a16="http://schemas.microsoft.com/office/drawing/2014/main" id="{E0444F3D-73A1-423A-BE79-BBD8CECB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34" y="1158436"/>
            <a:ext cx="7924970" cy="505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23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10A05-5521-434B-9DF4-8758E0B7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are the issues on the SCP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EDE2DF-75AA-4905-9A80-9335DB2746EA}"/>
              </a:ext>
            </a:extLst>
          </p:cNvPr>
          <p:cNvSpPr/>
          <p:nvPr/>
        </p:nvSpPr>
        <p:spPr>
          <a:xfrm>
            <a:off x="829031" y="1173723"/>
            <a:ext cx="10532745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562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+mn-ea"/>
              </a:rPr>
              <a:t>SCP is an optional (logical) component - no standardization</a:t>
            </a:r>
          </a:p>
          <a:p>
            <a:pPr marL="58562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+mn-ea"/>
              </a:rPr>
              <a:t>Incurs latency due to additional processing hops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110E8F-D97F-4CA3-8DB3-9437E002A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77" y="2107016"/>
            <a:ext cx="4551637" cy="15398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F88AC17-F2D7-4065-B906-5EC1CDFFBF4A}"/>
              </a:ext>
            </a:extLst>
          </p:cNvPr>
          <p:cNvSpPr/>
          <p:nvPr/>
        </p:nvSpPr>
        <p:spPr>
          <a:xfrm>
            <a:off x="546585" y="3392822"/>
            <a:ext cx="10364070" cy="3172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5762" lvl="1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+mn-ea"/>
              </a:rPr>
              <a:t>Relying on NRF for service discovery, not using the same feature supported natively by the service mesh. Why?</a:t>
            </a:r>
          </a:p>
          <a:p>
            <a:pPr marL="972962" lvl="2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+mn-ea"/>
              </a:rPr>
              <a:t>In cloud-native service mesh: </a:t>
            </a:r>
            <a:r>
              <a:rPr lang="en-US" altLang="ko-KR" sz="1600" i="1" dirty="0">
                <a:latin typeface="+mn-ea"/>
              </a:rPr>
              <a:t>find an  instance of a service named http://example.com/web/backend</a:t>
            </a:r>
          </a:p>
          <a:p>
            <a:pPr marL="972962" lvl="2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+mn-ea"/>
              </a:rPr>
              <a:t>In 5G: </a:t>
            </a:r>
            <a:r>
              <a:rPr lang="en-US" altLang="ko-KR" sz="1600" i="1" dirty="0">
                <a:latin typeface="+mn-ea"/>
              </a:rPr>
              <a:t>find and SMF in slice A, B that serves data network ‘named </a:t>
            </a:r>
            <a:r>
              <a:rPr lang="en-US" altLang="ko-KR" sz="1600" i="1" dirty="0" err="1">
                <a:latin typeface="+mn-ea"/>
              </a:rPr>
              <a:t>etri</a:t>
            </a:r>
            <a:r>
              <a:rPr lang="en-US" altLang="ko-KR" sz="1600" i="1" dirty="0">
                <a:latin typeface="+mn-ea"/>
              </a:rPr>
              <a:t>’</a:t>
            </a:r>
          </a:p>
          <a:p>
            <a:pPr marL="515762" lvl="1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+mn-ea"/>
              </a:rPr>
              <a:t>NRF is a bottleneck. </a:t>
            </a:r>
          </a:p>
          <a:p>
            <a:pPr marL="515762" lvl="1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+mn-ea"/>
              </a:rPr>
              <a:t>NFs are bound to NRF. (NRF is in the application scope)</a:t>
            </a:r>
          </a:p>
        </p:txBody>
      </p:sp>
    </p:spTree>
    <p:extLst>
      <p:ext uri="{BB962C8B-B14F-4D97-AF65-F5344CB8AC3E}">
        <p14:creationId xmlns:p14="http://schemas.microsoft.com/office/powerpoint/2010/main" val="352449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8777D-5DD8-4054-9835-11B02658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E70F4D-ED35-4C1B-8CA5-F83BF033BEB5}"/>
              </a:ext>
            </a:extLst>
          </p:cNvPr>
          <p:cNvSpPr/>
          <p:nvPr/>
        </p:nvSpPr>
        <p:spPr>
          <a:xfrm>
            <a:off x="857305" y="1342485"/>
            <a:ext cx="5809292" cy="511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US" altLang="ko-KR" sz="2000" dirty="0">
                <a:latin typeface="+mn-ea"/>
              </a:rPr>
              <a:t>Creates an abstraction layer for handling service deployment logic</a:t>
            </a:r>
          </a:p>
          <a:p>
            <a:pPr marL="429214" lvl="1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The integration fabric is a black-box that implements service registration/discovery, connection security, fault –tolerance, traffic controlling etc.</a:t>
            </a:r>
          </a:p>
          <a:p>
            <a:pPr marL="429214" lvl="1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Unified APIs to NFs for simplifying signaling procedures</a:t>
            </a:r>
          </a:p>
          <a:p>
            <a:pPr marL="429214" lvl="1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Replace centralized NRF with a generic distributed registry.</a:t>
            </a:r>
          </a:p>
          <a:p>
            <a:pPr marL="886414" lvl="2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Scalable</a:t>
            </a:r>
          </a:p>
          <a:p>
            <a:pPr marL="886414" lvl="2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Extendable to deploy new services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847E23E-E7B6-483B-8F3D-B5E3E4F29A29}"/>
              </a:ext>
            </a:extLst>
          </p:cNvPr>
          <p:cNvGrpSpPr/>
          <p:nvPr/>
        </p:nvGrpSpPr>
        <p:grpSpPr>
          <a:xfrm>
            <a:off x="7153878" y="848775"/>
            <a:ext cx="4100656" cy="2339102"/>
            <a:chOff x="2466121" y="3810078"/>
            <a:chExt cx="3409410" cy="1737428"/>
          </a:xfrm>
        </p:grpSpPr>
        <p:sp>
          <p:nvSpPr>
            <p:cNvPr id="7" name="TextShape 11">
              <a:extLst>
                <a:ext uri="{FF2B5EF4-FFF2-40B4-BE49-F238E27FC236}">
                  <a16:creationId xmlns:a16="http://schemas.microsoft.com/office/drawing/2014/main" id="{3E981B38-1C92-4C08-9E47-A6B9EF9A545B}"/>
                </a:ext>
              </a:extLst>
            </p:cNvPr>
            <p:cNvSpPr txBox="1"/>
            <p:nvPr/>
          </p:nvSpPr>
          <p:spPr>
            <a:xfrm>
              <a:off x="2549408" y="4318584"/>
              <a:ext cx="3242836" cy="693872"/>
            </a:xfrm>
            <a:prstGeom prst="rect">
              <a:avLst/>
            </a:prstGeom>
            <a:solidFill>
              <a:schemeClr val="accent6"/>
            </a:solidFill>
            <a:ln w="0">
              <a:solidFill>
                <a:schemeClr val="accent6"/>
              </a:solidFill>
            </a:ln>
          </p:spPr>
          <p:txBody>
            <a:bodyPr lIns="91193" tIns="45596" rIns="91193" bIns="45596">
              <a:noAutofit/>
            </a:bodyPr>
            <a:lstStyle/>
            <a:p>
              <a:pPr algn="ctr"/>
              <a:r>
                <a:rPr lang="en-US" sz="973" b="1" spc="-1" dirty="0">
                  <a:latin typeface="Arial"/>
                </a:rPr>
                <a:t>)</a:t>
              </a:r>
            </a:p>
          </p:txBody>
        </p:sp>
        <p:sp>
          <p:nvSpPr>
            <p:cNvPr id="8" name="CustomShape 1">
              <a:extLst>
                <a:ext uri="{FF2B5EF4-FFF2-40B4-BE49-F238E27FC236}">
                  <a16:creationId xmlns:a16="http://schemas.microsoft.com/office/drawing/2014/main" id="{283E2290-8AC6-4C98-B642-0FB33B5E6670}"/>
                </a:ext>
              </a:extLst>
            </p:cNvPr>
            <p:cNvSpPr/>
            <p:nvPr/>
          </p:nvSpPr>
          <p:spPr>
            <a:xfrm>
              <a:off x="2549409" y="3885490"/>
              <a:ext cx="463262" cy="231631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1193" tIns="45596" rIns="91193" bIns="45596" anchor="ctr">
              <a:noAutofit/>
            </a:bodyPr>
            <a:lstStyle/>
            <a:p>
              <a:pPr algn="ctr"/>
              <a:r>
                <a:rPr lang="en-US" sz="811" spc="-1">
                  <a:latin typeface="Arial"/>
                </a:rPr>
                <a:t>AMF1</a:t>
              </a:r>
            </a:p>
          </p:txBody>
        </p:sp>
        <p:sp>
          <p:nvSpPr>
            <p:cNvPr id="9" name="CustomShape 2">
              <a:extLst>
                <a:ext uri="{FF2B5EF4-FFF2-40B4-BE49-F238E27FC236}">
                  <a16:creationId xmlns:a16="http://schemas.microsoft.com/office/drawing/2014/main" id="{2F5CFA63-378B-4A00-8A50-5810F829E800}"/>
                </a:ext>
              </a:extLst>
            </p:cNvPr>
            <p:cNvSpPr/>
            <p:nvPr/>
          </p:nvSpPr>
          <p:spPr>
            <a:xfrm>
              <a:off x="3244302" y="3885490"/>
              <a:ext cx="463262" cy="231631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1193" tIns="45596" rIns="91193" bIns="45596" anchor="ctr">
              <a:noAutofit/>
            </a:bodyPr>
            <a:lstStyle/>
            <a:p>
              <a:pPr algn="ctr"/>
              <a:r>
                <a:rPr lang="en-US" sz="811" spc="-1" dirty="0">
                  <a:latin typeface="Arial"/>
                </a:rPr>
                <a:t>PCF1</a:t>
              </a:r>
            </a:p>
          </p:txBody>
        </p:sp>
        <p:sp>
          <p:nvSpPr>
            <p:cNvPr id="10" name="CustomShape 3">
              <a:extLst>
                <a:ext uri="{FF2B5EF4-FFF2-40B4-BE49-F238E27FC236}">
                  <a16:creationId xmlns:a16="http://schemas.microsoft.com/office/drawing/2014/main" id="{6FB984E6-604F-4476-A911-2FE9B5700198}"/>
                </a:ext>
              </a:extLst>
            </p:cNvPr>
            <p:cNvSpPr/>
            <p:nvPr/>
          </p:nvSpPr>
          <p:spPr>
            <a:xfrm>
              <a:off x="3939195" y="3885490"/>
              <a:ext cx="463262" cy="231631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1193" tIns="45596" rIns="91193" bIns="45596" anchor="ctr">
              <a:noAutofit/>
            </a:bodyPr>
            <a:lstStyle/>
            <a:p>
              <a:pPr algn="ctr"/>
              <a:r>
                <a:rPr lang="en-US" sz="811" spc="-1" dirty="0">
                  <a:latin typeface="Arial"/>
                </a:rPr>
                <a:t>SMF1</a:t>
              </a:r>
            </a:p>
          </p:txBody>
        </p:sp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460F5B47-30A6-43F2-9A46-B3C758B12A9B}"/>
                </a:ext>
              </a:extLst>
            </p:cNvPr>
            <p:cNvSpPr/>
            <p:nvPr/>
          </p:nvSpPr>
          <p:spPr>
            <a:xfrm>
              <a:off x="4634089" y="3885490"/>
              <a:ext cx="463262" cy="231631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1193" tIns="45596" rIns="91193" bIns="45596" anchor="ctr">
              <a:noAutofit/>
            </a:bodyPr>
            <a:lstStyle/>
            <a:p>
              <a:pPr algn="ctr"/>
              <a:r>
                <a:rPr lang="en-US" sz="811" spc="-1">
                  <a:latin typeface="Arial"/>
                </a:rPr>
                <a:t>SMF2</a:t>
              </a:r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DAD237C1-0483-4956-9CCE-E25E563F4D11}"/>
                </a:ext>
              </a:extLst>
            </p:cNvPr>
            <p:cNvSpPr/>
            <p:nvPr/>
          </p:nvSpPr>
          <p:spPr>
            <a:xfrm>
              <a:off x="5328982" y="3885490"/>
              <a:ext cx="463262" cy="231631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1193" tIns="45596" rIns="91193" bIns="45596" anchor="ctr">
              <a:noAutofit/>
            </a:bodyPr>
            <a:lstStyle/>
            <a:p>
              <a:pPr algn="ctr"/>
              <a:r>
                <a:rPr lang="en-US" sz="811" spc="-1">
                  <a:latin typeface="Arial"/>
                </a:rPr>
                <a:t>PCFn</a:t>
              </a:r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86253C69-5C19-4700-A856-877A68CDCB94}"/>
                </a:ext>
              </a:extLst>
            </p:cNvPr>
            <p:cNvSpPr/>
            <p:nvPr/>
          </p:nvSpPr>
          <p:spPr>
            <a:xfrm>
              <a:off x="2549409" y="5193566"/>
              <a:ext cx="463262" cy="231631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1193" tIns="45596" rIns="91193" bIns="45596" anchor="ctr">
              <a:noAutofit/>
            </a:bodyPr>
            <a:lstStyle/>
            <a:p>
              <a:pPr algn="ctr"/>
              <a:r>
                <a:rPr lang="en-US" sz="811" spc="-1">
                  <a:latin typeface="Arial"/>
                </a:rPr>
                <a:t>AMFn</a:t>
              </a:r>
            </a:p>
          </p:txBody>
        </p:sp>
        <p:sp>
          <p:nvSpPr>
            <p:cNvPr id="14" name="CustomShape 7">
              <a:extLst>
                <a:ext uri="{FF2B5EF4-FFF2-40B4-BE49-F238E27FC236}">
                  <a16:creationId xmlns:a16="http://schemas.microsoft.com/office/drawing/2014/main" id="{E74CF8B8-A298-4595-B37E-9B83A1AA3526}"/>
                </a:ext>
              </a:extLst>
            </p:cNvPr>
            <p:cNvSpPr/>
            <p:nvPr/>
          </p:nvSpPr>
          <p:spPr>
            <a:xfrm>
              <a:off x="3244302" y="5193566"/>
              <a:ext cx="463262" cy="231631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1193" tIns="45596" rIns="91193" bIns="45596" anchor="ctr">
              <a:noAutofit/>
            </a:bodyPr>
            <a:lstStyle/>
            <a:p>
              <a:pPr algn="ctr"/>
              <a:r>
                <a:rPr lang="en-US" sz="811" spc="-1" dirty="0">
                  <a:latin typeface="Arial"/>
                </a:rPr>
                <a:t>UDM1</a:t>
              </a:r>
            </a:p>
          </p:txBody>
        </p:sp>
        <p:sp>
          <p:nvSpPr>
            <p:cNvPr id="15" name="CustomShape 8">
              <a:extLst>
                <a:ext uri="{FF2B5EF4-FFF2-40B4-BE49-F238E27FC236}">
                  <a16:creationId xmlns:a16="http://schemas.microsoft.com/office/drawing/2014/main" id="{C18D7A86-EDC5-49CA-B063-5DD8FDF33223}"/>
                </a:ext>
              </a:extLst>
            </p:cNvPr>
            <p:cNvSpPr/>
            <p:nvPr/>
          </p:nvSpPr>
          <p:spPr>
            <a:xfrm>
              <a:off x="3939195" y="5193566"/>
              <a:ext cx="463262" cy="231631"/>
            </a:xfrm>
            <a:prstGeom prst="rect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1193" tIns="45596" rIns="91193" bIns="45596" anchor="ctr">
              <a:noAutofit/>
            </a:bodyPr>
            <a:lstStyle/>
            <a:p>
              <a:pPr algn="ctr"/>
              <a:r>
                <a:rPr lang="en-US" sz="811" spc="-1" dirty="0" err="1">
                  <a:latin typeface="Arial"/>
                </a:rPr>
                <a:t>UDMn</a:t>
              </a:r>
              <a:endParaRPr lang="en-US" sz="811" spc="-1" dirty="0">
                <a:latin typeface="Arial"/>
              </a:endParaRPr>
            </a:p>
          </p:txBody>
        </p:sp>
        <p:sp>
          <p:nvSpPr>
            <p:cNvPr id="16" name="CustomShape 9">
              <a:extLst>
                <a:ext uri="{FF2B5EF4-FFF2-40B4-BE49-F238E27FC236}">
                  <a16:creationId xmlns:a16="http://schemas.microsoft.com/office/drawing/2014/main" id="{058D4866-84F1-4EEB-8108-22A5E4F8C40A}"/>
                </a:ext>
              </a:extLst>
            </p:cNvPr>
            <p:cNvSpPr/>
            <p:nvPr/>
          </p:nvSpPr>
          <p:spPr>
            <a:xfrm>
              <a:off x="4634089" y="5193566"/>
              <a:ext cx="463262" cy="23163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1193" tIns="45596" rIns="91193" bIns="45596" anchor="ctr">
              <a:noAutofit/>
            </a:bodyPr>
            <a:lstStyle/>
            <a:p>
              <a:pPr algn="ctr"/>
              <a:r>
                <a:rPr lang="en-US" sz="811" spc="-1" dirty="0">
                  <a:latin typeface="Arial"/>
                </a:rPr>
                <a:t>New NF</a:t>
              </a:r>
            </a:p>
          </p:txBody>
        </p:sp>
        <p:sp>
          <p:nvSpPr>
            <p:cNvPr id="17" name="CustomShape 10">
              <a:extLst>
                <a:ext uri="{FF2B5EF4-FFF2-40B4-BE49-F238E27FC236}">
                  <a16:creationId xmlns:a16="http://schemas.microsoft.com/office/drawing/2014/main" id="{0FEBD2C2-0415-4FB2-8ED6-742D78223386}"/>
                </a:ext>
              </a:extLst>
            </p:cNvPr>
            <p:cNvSpPr/>
            <p:nvPr/>
          </p:nvSpPr>
          <p:spPr>
            <a:xfrm>
              <a:off x="5328982" y="5193566"/>
              <a:ext cx="463262" cy="23163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1193" tIns="45596" rIns="91193" bIns="45596" anchor="ctr">
              <a:noAutofit/>
            </a:bodyPr>
            <a:lstStyle/>
            <a:p>
              <a:pPr algn="ctr"/>
              <a:r>
                <a:rPr lang="en-US" sz="811" spc="-1" dirty="0">
                  <a:latin typeface="Arial"/>
                </a:rPr>
                <a:t>New NF</a:t>
              </a:r>
            </a:p>
          </p:txBody>
        </p:sp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5E19DEDB-55B0-4A31-A6D9-B6356266BEAD}"/>
                </a:ext>
              </a:extLst>
            </p:cNvPr>
            <p:cNvSpPr/>
            <p:nvPr/>
          </p:nvSpPr>
          <p:spPr>
            <a:xfrm>
              <a:off x="2714409" y="4333298"/>
              <a:ext cx="133261" cy="133261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59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50B9DEF-530A-42FE-BECD-B5CA95149678}"/>
                </a:ext>
              </a:extLst>
            </p:cNvPr>
            <p:cNvCxnSpPr>
              <a:stCxn id="19" idx="0"/>
              <a:endCxn id="8" idx="2"/>
            </p:cNvCxnSpPr>
            <p:nvPr/>
          </p:nvCxnSpPr>
          <p:spPr>
            <a:xfrm flipV="1">
              <a:off x="2781040" y="4117121"/>
              <a:ext cx="0" cy="2161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다이아몬드 20">
              <a:extLst>
                <a:ext uri="{FF2B5EF4-FFF2-40B4-BE49-F238E27FC236}">
                  <a16:creationId xmlns:a16="http://schemas.microsoft.com/office/drawing/2014/main" id="{E5EB9710-14AC-44AF-B901-145E833E7994}"/>
                </a:ext>
              </a:extLst>
            </p:cNvPr>
            <p:cNvSpPr/>
            <p:nvPr/>
          </p:nvSpPr>
          <p:spPr>
            <a:xfrm>
              <a:off x="3420972" y="4322793"/>
              <a:ext cx="133261" cy="133261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59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DC37F85-9B61-4ECD-8B90-74F499692818}"/>
                </a:ext>
              </a:extLst>
            </p:cNvPr>
            <p:cNvCxnSpPr>
              <a:stCxn id="21" idx="0"/>
            </p:cNvCxnSpPr>
            <p:nvPr/>
          </p:nvCxnSpPr>
          <p:spPr>
            <a:xfrm flipV="1">
              <a:off x="3487602" y="4106616"/>
              <a:ext cx="0" cy="2161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다이아몬드 22">
              <a:extLst>
                <a:ext uri="{FF2B5EF4-FFF2-40B4-BE49-F238E27FC236}">
                  <a16:creationId xmlns:a16="http://schemas.microsoft.com/office/drawing/2014/main" id="{176FFD20-0498-41EA-B98C-BE078A266A5C}"/>
                </a:ext>
              </a:extLst>
            </p:cNvPr>
            <p:cNvSpPr/>
            <p:nvPr/>
          </p:nvSpPr>
          <p:spPr>
            <a:xfrm>
              <a:off x="4101970" y="4333298"/>
              <a:ext cx="133261" cy="133261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59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FFABBD3-1B75-4ADE-B803-BC1EB1FDC51A}"/>
                </a:ext>
              </a:extLst>
            </p:cNvPr>
            <p:cNvCxnSpPr>
              <a:stCxn id="23" idx="0"/>
            </p:cNvCxnSpPr>
            <p:nvPr/>
          </p:nvCxnSpPr>
          <p:spPr>
            <a:xfrm flipV="1">
              <a:off x="4168600" y="4117121"/>
              <a:ext cx="0" cy="2161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다이아몬드 24">
              <a:extLst>
                <a:ext uri="{FF2B5EF4-FFF2-40B4-BE49-F238E27FC236}">
                  <a16:creationId xmlns:a16="http://schemas.microsoft.com/office/drawing/2014/main" id="{5AA1F93B-34F5-41A6-AF80-A9DCA957831D}"/>
                </a:ext>
              </a:extLst>
            </p:cNvPr>
            <p:cNvSpPr/>
            <p:nvPr/>
          </p:nvSpPr>
          <p:spPr>
            <a:xfrm>
              <a:off x="4798766" y="4322793"/>
              <a:ext cx="133261" cy="133261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59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7E39838-0775-4700-94FE-027376B75CB4}"/>
                </a:ext>
              </a:extLst>
            </p:cNvPr>
            <p:cNvCxnSpPr>
              <a:stCxn id="25" idx="0"/>
            </p:cNvCxnSpPr>
            <p:nvPr/>
          </p:nvCxnSpPr>
          <p:spPr>
            <a:xfrm flipV="1">
              <a:off x="4865396" y="4106616"/>
              <a:ext cx="0" cy="2161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다이아몬드 26">
              <a:extLst>
                <a:ext uri="{FF2B5EF4-FFF2-40B4-BE49-F238E27FC236}">
                  <a16:creationId xmlns:a16="http://schemas.microsoft.com/office/drawing/2014/main" id="{E56A9E75-0615-44FB-BE10-9DBDB21495BB}"/>
                </a:ext>
              </a:extLst>
            </p:cNvPr>
            <p:cNvSpPr/>
            <p:nvPr/>
          </p:nvSpPr>
          <p:spPr>
            <a:xfrm>
              <a:off x="5513091" y="4333298"/>
              <a:ext cx="133261" cy="133261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59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4950D22-7761-4C34-8707-AB7BAE1B0A7F}"/>
                </a:ext>
              </a:extLst>
            </p:cNvPr>
            <p:cNvCxnSpPr>
              <a:stCxn id="27" idx="0"/>
            </p:cNvCxnSpPr>
            <p:nvPr/>
          </p:nvCxnSpPr>
          <p:spPr>
            <a:xfrm flipV="1">
              <a:off x="5579722" y="4117121"/>
              <a:ext cx="0" cy="2161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8A5CF592-3D12-46B6-B835-35F6B4FBF709}"/>
                </a:ext>
              </a:extLst>
            </p:cNvPr>
            <p:cNvSpPr/>
            <p:nvPr/>
          </p:nvSpPr>
          <p:spPr>
            <a:xfrm>
              <a:off x="2714409" y="4836261"/>
              <a:ext cx="133261" cy="133261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59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6594B19-629F-424F-830F-E7E105A6FE55}"/>
                </a:ext>
              </a:extLst>
            </p:cNvPr>
            <p:cNvCxnSpPr>
              <a:stCxn id="29" idx="2"/>
              <a:endCxn id="13" idx="0"/>
            </p:cNvCxnSpPr>
            <p:nvPr/>
          </p:nvCxnSpPr>
          <p:spPr>
            <a:xfrm>
              <a:off x="2781040" y="4969522"/>
              <a:ext cx="0" cy="2240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다이아몬드 30">
              <a:extLst>
                <a:ext uri="{FF2B5EF4-FFF2-40B4-BE49-F238E27FC236}">
                  <a16:creationId xmlns:a16="http://schemas.microsoft.com/office/drawing/2014/main" id="{0D04D5F1-AA87-40D4-9834-8BF7FD5C76B6}"/>
                </a:ext>
              </a:extLst>
            </p:cNvPr>
            <p:cNvSpPr/>
            <p:nvPr/>
          </p:nvSpPr>
          <p:spPr>
            <a:xfrm>
              <a:off x="4088440" y="4836853"/>
              <a:ext cx="133261" cy="133261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59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180E80B-FAF2-4176-A7B7-B903D7F18F58}"/>
                </a:ext>
              </a:extLst>
            </p:cNvPr>
            <p:cNvCxnSpPr>
              <a:stCxn id="31" idx="2"/>
            </p:cNvCxnSpPr>
            <p:nvPr/>
          </p:nvCxnSpPr>
          <p:spPr>
            <a:xfrm>
              <a:off x="4155070" y="4970114"/>
              <a:ext cx="0" cy="2240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다이아몬드 32">
              <a:extLst>
                <a:ext uri="{FF2B5EF4-FFF2-40B4-BE49-F238E27FC236}">
                  <a16:creationId xmlns:a16="http://schemas.microsoft.com/office/drawing/2014/main" id="{973CCA59-A968-41F6-B272-679AD022D9C8}"/>
                </a:ext>
              </a:extLst>
            </p:cNvPr>
            <p:cNvSpPr/>
            <p:nvPr/>
          </p:nvSpPr>
          <p:spPr>
            <a:xfrm>
              <a:off x="4772328" y="4840381"/>
              <a:ext cx="133261" cy="133261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59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0B2C5C3-B01A-4315-8D52-AB57C784EC72}"/>
                </a:ext>
              </a:extLst>
            </p:cNvPr>
            <p:cNvCxnSpPr>
              <a:stCxn id="33" idx="2"/>
            </p:cNvCxnSpPr>
            <p:nvPr/>
          </p:nvCxnSpPr>
          <p:spPr>
            <a:xfrm>
              <a:off x="4838958" y="4973642"/>
              <a:ext cx="0" cy="2240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다이아몬드 34">
              <a:extLst>
                <a:ext uri="{FF2B5EF4-FFF2-40B4-BE49-F238E27FC236}">
                  <a16:creationId xmlns:a16="http://schemas.microsoft.com/office/drawing/2014/main" id="{BBC0FCC8-217A-4902-901D-B33A8B6969AC}"/>
                </a:ext>
              </a:extLst>
            </p:cNvPr>
            <p:cNvSpPr/>
            <p:nvPr/>
          </p:nvSpPr>
          <p:spPr>
            <a:xfrm>
              <a:off x="5499224" y="4835744"/>
              <a:ext cx="133261" cy="133261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59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CEF2D3D7-1F97-4EAA-82FD-B9900CC2B08F}"/>
                </a:ext>
              </a:extLst>
            </p:cNvPr>
            <p:cNvCxnSpPr>
              <a:stCxn id="35" idx="2"/>
            </p:cNvCxnSpPr>
            <p:nvPr/>
          </p:nvCxnSpPr>
          <p:spPr>
            <a:xfrm>
              <a:off x="5565855" y="4969006"/>
              <a:ext cx="0" cy="2240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다이아몬드 36">
              <a:extLst>
                <a:ext uri="{FF2B5EF4-FFF2-40B4-BE49-F238E27FC236}">
                  <a16:creationId xmlns:a16="http://schemas.microsoft.com/office/drawing/2014/main" id="{A84B9AC1-D294-442D-A0CA-4C8AFA76ECFC}"/>
                </a:ext>
              </a:extLst>
            </p:cNvPr>
            <p:cNvSpPr/>
            <p:nvPr/>
          </p:nvSpPr>
          <p:spPr>
            <a:xfrm>
              <a:off x="3420972" y="4832052"/>
              <a:ext cx="133261" cy="133261"/>
            </a:xfrm>
            <a:prstGeom prst="diamond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59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3C8BF05-C84D-4E5D-AC52-7B1104C85B06}"/>
                </a:ext>
              </a:extLst>
            </p:cNvPr>
            <p:cNvCxnSpPr>
              <a:stCxn id="37" idx="2"/>
            </p:cNvCxnSpPr>
            <p:nvPr/>
          </p:nvCxnSpPr>
          <p:spPr>
            <a:xfrm>
              <a:off x="3487602" y="4965313"/>
              <a:ext cx="0" cy="22404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68090DC-866E-4113-90D2-E9ADF57E5294}"/>
                </a:ext>
              </a:extLst>
            </p:cNvPr>
            <p:cNvSpPr/>
            <p:nvPr/>
          </p:nvSpPr>
          <p:spPr>
            <a:xfrm>
              <a:off x="2466121" y="3810078"/>
              <a:ext cx="3394898" cy="1737428"/>
            </a:xfrm>
            <a:prstGeom prst="rect">
              <a:avLst/>
            </a:prstGeom>
            <a:noFill/>
            <a:ln>
              <a:solidFill>
                <a:srgbClr val="3180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59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963EB08-A743-4F48-908B-53FC8D04A48D}"/>
                </a:ext>
              </a:extLst>
            </p:cNvPr>
            <p:cNvSpPr/>
            <p:nvPr/>
          </p:nvSpPr>
          <p:spPr>
            <a:xfrm>
              <a:off x="2563921" y="4466560"/>
              <a:ext cx="3311610" cy="370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35" b="1" spc="-1" dirty="0">
                  <a:latin typeface="Arial"/>
                </a:rPr>
                <a:t>Integration fabric</a:t>
              </a:r>
            </a:p>
            <a:p>
              <a:pPr algn="ctr"/>
              <a:r>
                <a:rPr lang="en-US" sz="1135" b="1" spc="-1" dirty="0">
                  <a:latin typeface="Arial"/>
                </a:rPr>
                <a:t>(service registration, discovery, selection, fault detection</a:t>
              </a:r>
              <a:endParaRPr lang="en-US" sz="1135" dirty="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B7D9C94-869A-4C3A-BBB4-20596E6516D0}"/>
              </a:ext>
            </a:extLst>
          </p:cNvPr>
          <p:cNvGrpSpPr/>
          <p:nvPr/>
        </p:nvGrpSpPr>
        <p:grpSpPr>
          <a:xfrm>
            <a:off x="6190679" y="3303200"/>
            <a:ext cx="5281536" cy="2845009"/>
            <a:chOff x="2718972" y="2240912"/>
            <a:chExt cx="6945728" cy="2845009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B6A0138-DFC6-456D-B1AA-B390C8AD5AC8}"/>
                </a:ext>
              </a:extLst>
            </p:cNvPr>
            <p:cNvSpPr txBox="1"/>
            <p:nvPr/>
          </p:nvSpPr>
          <p:spPr>
            <a:xfrm>
              <a:off x="6299204" y="2701073"/>
              <a:ext cx="3365496" cy="23848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CD13958-3A03-4CA1-9541-CD070757832C}"/>
                </a:ext>
              </a:extLst>
            </p:cNvPr>
            <p:cNvCxnSpPr/>
            <p:nvPr/>
          </p:nvCxnSpPr>
          <p:spPr>
            <a:xfrm>
              <a:off x="3594100" y="2753152"/>
              <a:ext cx="0" cy="22479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4C23F450-FA2C-4539-905C-A059CF7910A7}"/>
                </a:ext>
              </a:extLst>
            </p:cNvPr>
            <p:cNvCxnSpPr>
              <a:cxnSpLocks/>
            </p:cNvCxnSpPr>
            <p:nvPr/>
          </p:nvCxnSpPr>
          <p:spPr>
            <a:xfrm>
              <a:off x="3581400" y="3276600"/>
              <a:ext cx="2806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7431F1F-D51E-47DF-8CEA-5D7F62F1EE64}"/>
                </a:ext>
              </a:extLst>
            </p:cNvPr>
            <p:cNvSpPr txBox="1"/>
            <p:nvPr/>
          </p:nvSpPr>
          <p:spPr>
            <a:xfrm>
              <a:off x="3714747" y="2630270"/>
              <a:ext cx="25717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Send a request to SMF in slice A, connecting to DN “</a:t>
              </a:r>
              <a:r>
                <a:rPr lang="en-US" sz="1200" dirty="0" err="1"/>
                <a:t>etri</a:t>
              </a:r>
              <a:r>
                <a:rPr lang="en-US" sz="1200" dirty="0"/>
                <a:t>-net”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C152565-D632-4B5E-94E9-3359AFE8DAFF}"/>
                </a:ext>
              </a:extLst>
            </p:cNvPr>
            <p:cNvSpPr txBox="1"/>
            <p:nvPr/>
          </p:nvSpPr>
          <p:spPr>
            <a:xfrm>
              <a:off x="6400800" y="3198167"/>
              <a:ext cx="31749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200" dirty="0"/>
                <a:t>Let me find all running instances that meet requirements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200" dirty="0"/>
                <a:t>Let me do load balancing</a:t>
              </a:r>
            </a:p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200" dirty="0"/>
                <a:t>Let me select the one is not dead</a:t>
              </a:r>
            </a:p>
          </p:txBody>
        </p: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DDC0B279-68AD-496D-B461-6E4E3C93F943}"/>
                </a:ext>
              </a:extLst>
            </p:cNvPr>
            <p:cNvCxnSpPr/>
            <p:nvPr/>
          </p:nvCxnSpPr>
          <p:spPr>
            <a:xfrm flipH="1">
              <a:off x="3632200" y="4029164"/>
              <a:ext cx="2755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1136636-AF61-4A05-9DBD-5D9C6C08CEBD}"/>
                </a:ext>
              </a:extLst>
            </p:cNvPr>
            <p:cNvSpPr txBox="1"/>
            <p:nvPr/>
          </p:nvSpPr>
          <p:spPr>
            <a:xfrm>
              <a:off x="3905250" y="3754998"/>
              <a:ext cx="2260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Here is  a response</a:t>
              </a: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8F18D487-8DB9-4033-9DD4-F75136F42B67}"/>
                </a:ext>
              </a:extLst>
            </p:cNvPr>
            <p:cNvCxnSpPr>
              <a:cxnSpLocks/>
            </p:cNvCxnSpPr>
            <p:nvPr/>
          </p:nvCxnSpPr>
          <p:spPr>
            <a:xfrm>
              <a:off x="3632200" y="4470400"/>
              <a:ext cx="28067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BB8087B-D971-4AB4-AF73-BE2645EFE682}"/>
                </a:ext>
              </a:extLst>
            </p:cNvPr>
            <p:cNvSpPr txBox="1"/>
            <p:nvPr/>
          </p:nvSpPr>
          <p:spPr>
            <a:xfrm>
              <a:off x="3905250" y="4193401"/>
              <a:ext cx="2260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Send another request</a:t>
              </a: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F7FBCC98-C795-42CE-8659-33AE6866776E}"/>
                </a:ext>
              </a:extLst>
            </p:cNvPr>
            <p:cNvCxnSpPr/>
            <p:nvPr/>
          </p:nvCxnSpPr>
          <p:spPr>
            <a:xfrm flipH="1">
              <a:off x="3594100" y="4854664"/>
              <a:ext cx="2755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97C56F4-9064-406A-A6A8-E780863753B3}"/>
                </a:ext>
              </a:extLst>
            </p:cNvPr>
            <p:cNvSpPr txBox="1"/>
            <p:nvPr/>
          </p:nvSpPr>
          <p:spPr>
            <a:xfrm>
              <a:off x="6400800" y="4526257"/>
              <a:ext cx="1888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ü"/>
              </a:pPr>
              <a:r>
                <a:rPr lang="en-US" sz="1200" dirty="0"/>
                <a:t>Ok, just forward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75A0F21-212C-4FB8-8CB0-F1CC5D31D56A}"/>
                </a:ext>
              </a:extLst>
            </p:cNvPr>
            <p:cNvSpPr txBox="1"/>
            <p:nvPr/>
          </p:nvSpPr>
          <p:spPr>
            <a:xfrm>
              <a:off x="3886201" y="4587964"/>
              <a:ext cx="2260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Here is  a response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401A90C-7AAC-4707-835C-FF54843CEF8C}"/>
                </a:ext>
              </a:extLst>
            </p:cNvPr>
            <p:cNvSpPr txBox="1"/>
            <p:nvPr/>
          </p:nvSpPr>
          <p:spPr>
            <a:xfrm>
              <a:off x="2718972" y="2240912"/>
              <a:ext cx="15455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NF’s signaling logic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CF06922-2C72-464E-BFF7-3D0D4D721C33}"/>
                </a:ext>
              </a:extLst>
            </p:cNvPr>
            <p:cNvSpPr txBox="1"/>
            <p:nvPr/>
          </p:nvSpPr>
          <p:spPr>
            <a:xfrm>
              <a:off x="6764660" y="2298638"/>
              <a:ext cx="2781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Fabric – a black-box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64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제목 1">
            <a:extLst>
              <a:ext uri="{FF2B5EF4-FFF2-40B4-BE49-F238E27FC236}">
                <a16:creationId xmlns:a16="http://schemas.microsoft.com/office/drawing/2014/main" id="{B4949B12-15EE-4277-A4E5-D3387CD5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2" y="273423"/>
            <a:ext cx="10971684" cy="1144631"/>
          </a:xfrm>
        </p:spPr>
        <p:txBody>
          <a:bodyPr/>
          <a:lstStyle/>
          <a:p>
            <a:r>
              <a:rPr lang="en-US" dirty="0"/>
              <a:t>The integration fabric (a service mesh)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957819C1-1EB6-4CCB-993A-1C522423B426}"/>
              </a:ext>
            </a:extLst>
          </p:cNvPr>
          <p:cNvSpPr txBox="1"/>
          <p:nvPr/>
        </p:nvSpPr>
        <p:spPr>
          <a:xfrm>
            <a:off x="701040" y="1277741"/>
            <a:ext cx="10586720" cy="297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562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NFs are containerized and deployed in cloud platforms dynamically. The address of their running instances are ephemeral.</a:t>
            </a:r>
          </a:p>
          <a:p>
            <a:pPr marL="58562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The service mesh allows NFs (same domain or cross-domain) can find each other seamlessly to request services.</a:t>
            </a:r>
          </a:p>
          <a:p>
            <a:pPr marL="58562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The service mesh consists of a service controller and service agents. A service agent lives within an NF. Through the controller, agents learn each other locations which help them to direct service requests/responses to appropriate destinations.</a:t>
            </a:r>
            <a:endParaRPr lang="en-US" altLang="ko-KR" sz="1459" dirty="0">
              <a:latin typeface="+mn-ea"/>
            </a:endParaRPr>
          </a:p>
          <a:p>
            <a:pPr marL="602310" lvl="1" indent="-231658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ko-KR" sz="1459" dirty="0">
              <a:latin typeface="+mn-ea"/>
            </a:endParaRPr>
          </a:p>
        </p:txBody>
      </p:sp>
      <p:pic>
        <p:nvPicPr>
          <p:cNvPr id="274" name="그림 273">
            <a:extLst>
              <a:ext uri="{FF2B5EF4-FFF2-40B4-BE49-F238E27FC236}">
                <a16:creationId xmlns:a16="http://schemas.microsoft.com/office/drawing/2014/main" id="{5EC3D035-D2CC-4FE0-94AC-B5EA1701F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65" y="3985086"/>
            <a:ext cx="6192327" cy="2263203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56CE6ACD-40D8-4A8E-BBAE-271F17DB30D1}"/>
              </a:ext>
            </a:extLst>
          </p:cNvPr>
          <p:cNvGrpSpPr/>
          <p:nvPr/>
        </p:nvGrpSpPr>
        <p:grpSpPr>
          <a:xfrm>
            <a:off x="8069801" y="4057096"/>
            <a:ext cx="2738826" cy="1901630"/>
            <a:chOff x="8211844" y="4110362"/>
            <a:chExt cx="2738826" cy="190163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95023BE-DB74-4C0F-9C9D-367E6DF052E8}"/>
                </a:ext>
              </a:extLst>
            </p:cNvPr>
            <p:cNvGrpSpPr/>
            <p:nvPr/>
          </p:nvGrpSpPr>
          <p:grpSpPr>
            <a:xfrm>
              <a:off x="8211844" y="4110362"/>
              <a:ext cx="967667" cy="1695635"/>
              <a:chOff x="9197265" y="4341181"/>
              <a:chExt cx="967667" cy="1695635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86AA5AF-6AEF-4A89-8E1C-2008C8FD273D}"/>
                  </a:ext>
                </a:extLst>
              </p:cNvPr>
              <p:cNvSpPr/>
              <p:nvPr/>
            </p:nvSpPr>
            <p:spPr>
              <a:xfrm>
                <a:off x="9197265" y="4341181"/>
                <a:ext cx="967667" cy="16956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91EF0A-D85A-4A07-8803-C77867F0FC8E}"/>
                  </a:ext>
                </a:extLst>
              </p:cNvPr>
              <p:cNvSpPr txBox="1"/>
              <p:nvPr/>
            </p:nvSpPr>
            <p:spPr>
              <a:xfrm>
                <a:off x="9277164" y="4401497"/>
                <a:ext cx="807868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AMF logic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11CF67-A2FF-4B78-A6AB-98CCFCAF881B}"/>
                  </a:ext>
                </a:extLst>
              </p:cNvPr>
              <p:cNvSpPr txBox="1"/>
              <p:nvPr/>
            </p:nvSpPr>
            <p:spPr>
              <a:xfrm>
                <a:off x="9277164" y="4760197"/>
                <a:ext cx="807868" cy="461665"/>
              </a:xfrm>
              <a:prstGeom prst="rect">
                <a:avLst/>
              </a:prstGeom>
              <a:solidFill>
                <a:srgbClr val="DAC2E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Service agent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96024F-C1EE-4C07-986B-7DEB8EFFCB4C}"/>
                  </a:ext>
                </a:extLst>
              </p:cNvPr>
              <p:cNvSpPr txBox="1"/>
              <p:nvPr/>
            </p:nvSpPr>
            <p:spPr>
              <a:xfrm>
                <a:off x="9410330" y="5188998"/>
                <a:ext cx="60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http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F59891-2001-4546-A0D1-A6C17D0B4B77}"/>
                  </a:ext>
                </a:extLst>
              </p:cNvPr>
              <p:cNvSpPr txBox="1"/>
              <p:nvPr/>
            </p:nvSpPr>
            <p:spPr>
              <a:xfrm>
                <a:off x="9379257" y="5558367"/>
                <a:ext cx="60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L1…L4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06B9B48-FDA8-4D0C-85E3-50789BFC7193}"/>
                </a:ext>
              </a:extLst>
            </p:cNvPr>
            <p:cNvGrpSpPr/>
            <p:nvPr/>
          </p:nvGrpSpPr>
          <p:grpSpPr>
            <a:xfrm>
              <a:off x="9983003" y="4110362"/>
              <a:ext cx="967667" cy="1695635"/>
              <a:chOff x="9197265" y="4341181"/>
              <a:chExt cx="967667" cy="169563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943FAD2-B281-48FA-AF17-0C74C9D81936}"/>
                  </a:ext>
                </a:extLst>
              </p:cNvPr>
              <p:cNvSpPr/>
              <p:nvPr/>
            </p:nvSpPr>
            <p:spPr>
              <a:xfrm>
                <a:off x="9197265" y="4341181"/>
                <a:ext cx="967667" cy="16956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3F2D20-D5FE-44A7-8FED-A1F3649FDC30}"/>
                  </a:ext>
                </a:extLst>
              </p:cNvPr>
              <p:cNvSpPr txBox="1"/>
              <p:nvPr/>
            </p:nvSpPr>
            <p:spPr>
              <a:xfrm>
                <a:off x="9277164" y="4401497"/>
                <a:ext cx="807868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SMF logic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DD7213-84F8-4246-B5F6-0EB4E6281C90}"/>
                  </a:ext>
                </a:extLst>
              </p:cNvPr>
              <p:cNvSpPr txBox="1"/>
              <p:nvPr/>
            </p:nvSpPr>
            <p:spPr>
              <a:xfrm>
                <a:off x="9277164" y="4760197"/>
                <a:ext cx="807868" cy="461665"/>
              </a:xfrm>
              <a:prstGeom prst="rect">
                <a:avLst/>
              </a:prstGeom>
              <a:solidFill>
                <a:srgbClr val="DAC2EC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Service agent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03FE7A-59AB-4EE9-8808-44A4F608C1ED}"/>
                  </a:ext>
                </a:extLst>
              </p:cNvPr>
              <p:cNvSpPr txBox="1"/>
              <p:nvPr/>
            </p:nvSpPr>
            <p:spPr>
              <a:xfrm>
                <a:off x="9410330" y="5188998"/>
                <a:ext cx="60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http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3109D7-CF61-4E79-BA63-DA6FB18D42FA}"/>
                  </a:ext>
                </a:extLst>
              </p:cNvPr>
              <p:cNvSpPr txBox="1"/>
              <p:nvPr/>
            </p:nvSpPr>
            <p:spPr>
              <a:xfrm>
                <a:off x="9379257" y="5558367"/>
                <a:ext cx="603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L1…L4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E453B06-E75A-4F36-93BC-FE500CE85DAE}"/>
                </a:ext>
              </a:extLst>
            </p:cNvPr>
            <p:cNvGrpSpPr/>
            <p:nvPr/>
          </p:nvGrpSpPr>
          <p:grpSpPr>
            <a:xfrm>
              <a:off x="8682361" y="4447677"/>
              <a:ext cx="1784475" cy="1564315"/>
              <a:chOff x="8682361" y="4447677"/>
              <a:chExt cx="1784475" cy="1564315"/>
            </a:xfrm>
          </p:grpSpPr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AA8D2AC8-771A-4E2B-8FB3-892C64E56988}"/>
                  </a:ext>
                </a:extLst>
              </p:cNvPr>
              <p:cNvCxnSpPr>
                <a:endCxn id="3" idx="2"/>
              </p:cNvCxnSpPr>
              <p:nvPr/>
            </p:nvCxnSpPr>
            <p:spPr>
              <a:xfrm flipV="1">
                <a:off x="8682361" y="4447677"/>
                <a:ext cx="13316" cy="15536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3C906DC2-B3AD-4A9C-9DBE-49F7CEB0A4F1}"/>
                  </a:ext>
                </a:extLst>
              </p:cNvPr>
              <p:cNvCxnSpPr/>
              <p:nvPr/>
            </p:nvCxnSpPr>
            <p:spPr>
              <a:xfrm flipV="1">
                <a:off x="10453520" y="4458364"/>
                <a:ext cx="13316" cy="15536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D8B89A4-50CA-41A3-9E6B-F729CCE5191E}"/>
                  </a:ext>
                </a:extLst>
              </p:cNvPr>
              <p:cNvCxnSpPr/>
              <p:nvPr/>
            </p:nvCxnSpPr>
            <p:spPr>
              <a:xfrm>
                <a:off x="8682361" y="6001305"/>
                <a:ext cx="178447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2658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1786</TotalTime>
  <Words>1210</Words>
  <Application>Microsoft Office PowerPoint</Application>
  <PresentationFormat>와이드스크린</PresentationFormat>
  <Paragraphs>258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Noto Sans</vt:lpstr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Method and apparatus for service mesh in cloud-native mobile core network</vt:lpstr>
      <vt:lpstr>5G core network deployment challenges</vt:lpstr>
      <vt:lpstr>The root of this mess</vt:lpstr>
      <vt:lpstr>Complex signaling procedures</vt:lpstr>
      <vt:lpstr>SCP Deployment Options</vt:lpstr>
      <vt:lpstr>Service mesh SCP-based deployment</vt:lpstr>
      <vt:lpstr>What are the issues on the SCP</vt:lpstr>
      <vt:lpstr>Our solution</vt:lpstr>
      <vt:lpstr>The integration fabric (a service mesh)</vt:lpstr>
      <vt:lpstr>NF identification for discovery</vt:lpstr>
      <vt:lpstr>Distributed registry</vt:lpstr>
      <vt:lpstr>The fabric composition</vt:lpstr>
      <vt:lpstr>Service requesting</vt:lpstr>
      <vt:lpstr>Significances the invention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tqtung</dc:creator>
  <cp:lastModifiedBy>tqtung</cp:lastModifiedBy>
  <cp:revision>179</cp:revision>
  <dcterms:created xsi:type="dcterms:W3CDTF">2022-08-29T00:12:51Z</dcterms:created>
  <dcterms:modified xsi:type="dcterms:W3CDTF">2022-08-30T16:03:40Z</dcterms:modified>
</cp:coreProperties>
</file>