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73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414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7072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465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562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38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983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860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153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096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08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89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392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293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859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328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41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BE13E0-3209-42E3-98E2-D9A68FE48AAC}" type="datetimeFigureOut">
              <a:rPr lang="pt-PT" smtClean="0"/>
              <a:t>30/09/2022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9F61EA-F6E7-40DF-AAD8-232D11F55C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581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Introdução à programação em Visual Basic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49609" y="5808135"/>
            <a:ext cx="2634915" cy="104986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PT" dirty="0" smtClean="0"/>
              <a:t>PSI 699</a:t>
            </a:r>
          </a:p>
          <a:p>
            <a:pPr algn="l"/>
            <a:r>
              <a:rPr lang="pt-PT" dirty="0" smtClean="0"/>
              <a:t>David  Costa</a:t>
            </a:r>
          </a:p>
          <a:p>
            <a:pPr algn="l"/>
            <a:r>
              <a:rPr lang="pt-PT" dirty="0" smtClean="0"/>
              <a:t>Rodrigo Alves</a:t>
            </a:r>
          </a:p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64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Estruturas de Controlo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PT" dirty="0">
                <a:effectLst/>
              </a:rPr>
              <a:t> </a:t>
            </a:r>
            <a:r>
              <a:rPr lang="pt-PT" b="1" dirty="0" smtClean="0">
                <a:effectLst/>
              </a:rPr>
              <a:t>Estrutura </a:t>
            </a:r>
            <a:r>
              <a:rPr lang="pt-PT" b="1" dirty="0">
                <a:effectLst/>
              </a:rPr>
              <a:t>de </a:t>
            </a:r>
            <a:r>
              <a:rPr lang="pt-PT" b="1" dirty="0" smtClean="0">
                <a:effectLst/>
              </a:rPr>
              <a:t>Controle</a:t>
            </a:r>
            <a:r>
              <a:rPr lang="pt-PT" dirty="0" smtClean="0">
                <a:effectLst/>
              </a:rPr>
              <a:t> é a ordem </a:t>
            </a:r>
            <a:r>
              <a:rPr lang="pt-PT" dirty="0">
                <a:effectLst/>
              </a:rPr>
              <a:t>em que instruções, expressões e chamadas de função são executadas ou </a:t>
            </a:r>
            <a:r>
              <a:rPr lang="pt-PT" dirty="0" smtClean="0">
                <a:effectLst/>
              </a:rPr>
              <a:t>avaliadas.</a:t>
            </a:r>
            <a:endParaRPr lang="pt-PT" dirty="0" smtClean="0"/>
          </a:p>
          <a:p>
            <a:pPr marL="36900" indent="0">
              <a:buNone/>
            </a:pPr>
            <a:endParaRPr lang="pt-PT" dirty="0"/>
          </a:p>
          <a:p>
            <a:pPr marL="36900" indent="0">
              <a:buNone/>
            </a:pPr>
            <a:r>
              <a:rPr lang="pt-PT" dirty="0"/>
              <a:t>Tipos de Estruturas de Controlo </a:t>
            </a:r>
            <a:endParaRPr lang="pt-PT" dirty="0" smtClean="0"/>
          </a:p>
          <a:p>
            <a:pPr marL="36900" indent="0">
              <a:buNone/>
            </a:pPr>
            <a:r>
              <a:rPr lang="pt-PT" dirty="0" smtClean="0"/>
              <a:t>- </a:t>
            </a:r>
            <a:r>
              <a:rPr lang="pt-PT" dirty="0"/>
              <a:t>Decisão </a:t>
            </a:r>
            <a:endParaRPr lang="pt-PT" dirty="0" smtClean="0"/>
          </a:p>
          <a:p>
            <a:pPr marL="36900" indent="0">
              <a:buNone/>
            </a:pPr>
            <a:r>
              <a:rPr lang="pt-PT" dirty="0"/>
              <a:t>-</a:t>
            </a:r>
            <a:r>
              <a:rPr lang="pt-PT" dirty="0" smtClean="0"/>
              <a:t> </a:t>
            </a:r>
            <a:r>
              <a:rPr lang="pt-PT" dirty="0"/>
              <a:t>Repetição</a:t>
            </a:r>
          </a:p>
        </p:txBody>
      </p:sp>
    </p:spTree>
    <p:extLst>
      <p:ext uri="{BB962C8B-B14F-4D97-AF65-F5344CB8AC3E}">
        <p14:creationId xmlns:p14="http://schemas.microsoft.com/office/powerpoint/2010/main" val="6255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Estruturas </a:t>
            </a:r>
            <a:r>
              <a:rPr lang="pt-PT" dirty="0"/>
              <a:t>de </a:t>
            </a:r>
            <a:r>
              <a:rPr lang="pt-PT" dirty="0" smtClean="0"/>
              <a:t>decisão</a:t>
            </a:r>
            <a:br>
              <a:rPr lang="pt-PT" dirty="0" smtClean="0"/>
            </a:br>
            <a:r>
              <a:rPr lang="pt-PT" dirty="0" smtClean="0"/>
              <a:t>Com </a:t>
            </a:r>
            <a:r>
              <a:rPr lang="pt-PT" dirty="0"/>
              <a:t>base numa condição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3795" y="1742738"/>
            <a:ext cx="10353762" cy="4647303"/>
          </a:xfrm>
        </p:spPr>
        <p:txBody>
          <a:bodyPr/>
          <a:lstStyle/>
          <a:p>
            <a:pPr marL="36900" indent="0">
              <a:buNone/>
            </a:pPr>
            <a:r>
              <a:rPr lang="pt-PT" sz="2600" dirty="0" smtClean="0">
                <a:effectLst/>
              </a:rPr>
              <a:t>As</a:t>
            </a:r>
            <a:r>
              <a:rPr lang="pt-PT" sz="2600" dirty="0">
                <a:effectLst/>
              </a:rPr>
              <a:t> </a:t>
            </a:r>
            <a:r>
              <a:rPr lang="pt-PT" sz="2600" b="1" dirty="0">
                <a:effectLst/>
              </a:rPr>
              <a:t>instruções condicionais</a:t>
            </a:r>
            <a:r>
              <a:rPr lang="pt-PT" sz="2600" dirty="0">
                <a:effectLst/>
              </a:rPr>
              <a:t> dizem ao programa para avaliar se uma certa condição está sendo cumprida. </a:t>
            </a:r>
            <a:r>
              <a:rPr lang="pt-PT" sz="2600" dirty="0" smtClean="0">
                <a:effectLst/>
              </a:rPr>
              <a:t>Se estiver, executará um código, se não, executará outro.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condição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THEN &lt;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instrução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ões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                  </a:t>
            </a:r>
          </a:p>
          <a:p>
            <a:pPr marL="3690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[ELSE ]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instrução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ões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3690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IF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64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Estruturas de decisão</a:t>
            </a:r>
            <a:br>
              <a:rPr lang="pt-PT" dirty="0"/>
            </a:br>
            <a:r>
              <a:rPr lang="pt-PT" dirty="0" smtClean="0"/>
              <a:t>Com </a:t>
            </a:r>
            <a:r>
              <a:rPr lang="pt-PT" dirty="0"/>
              <a:t>base num </a:t>
            </a:r>
            <a:r>
              <a:rPr lang="pt-PT" dirty="0" err="1"/>
              <a:t>selector</a:t>
            </a:r>
            <a:r>
              <a:rPr lang="pt-PT" dirty="0"/>
              <a:t> ou de escolha múltipla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3795" y="2269478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PT" sz="2600" dirty="0" smtClean="0">
                <a:effectLst/>
              </a:rPr>
              <a:t>A função </a:t>
            </a:r>
            <a:r>
              <a:rPr lang="pt-PT" sz="2600" b="1" dirty="0" err="1" smtClean="0">
                <a:effectLst/>
              </a:rPr>
              <a:t>SelectCase</a:t>
            </a:r>
            <a:r>
              <a:rPr lang="pt-PT" sz="2600" dirty="0" smtClean="0">
                <a:effectLst/>
              </a:rPr>
              <a:t> permite avaliar uma expressão uma vez e executar diferentes instruções dependendo do valor introduzido. </a:t>
            </a:r>
          </a:p>
          <a:p>
            <a:pPr marL="36900" indent="0">
              <a:buNone/>
            </a:pPr>
            <a:endParaRPr lang="pt-PT" sz="26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04282" y="3556000"/>
            <a:ext cx="3976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SELECTCASE &lt;</a:t>
            </a:r>
            <a:r>
              <a:rPr lang="en-US" dirty="0" err="1" smtClean="0"/>
              <a:t>variável</a:t>
            </a:r>
            <a:r>
              <a:rPr lang="en-US" dirty="0" smtClean="0"/>
              <a:t>/selector&gt;</a:t>
            </a:r>
          </a:p>
          <a:p>
            <a:r>
              <a:rPr lang="en-US" dirty="0" smtClean="0"/>
              <a:t> CASE &lt;valor 1&gt;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instrução</a:t>
            </a:r>
            <a:r>
              <a:rPr lang="en-US" dirty="0" smtClean="0"/>
              <a:t> 1&gt;</a:t>
            </a:r>
          </a:p>
          <a:p>
            <a:r>
              <a:rPr lang="en-US" dirty="0" smtClean="0"/>
              <a:t> </a:t>
            </a:r>
            <a:r>
              <a:rPr lang="en-US" dirty="0"/>
              <a:t>... </a:t>
            </a:r>
            <a:endParaRPr lang="en-US" dirty="0" smtClean="0"/>
          </a:p>
          <a:p>
            <a:r>
              <a:rPr lang="en-US" dirty="0" smtClean="0"/>
              <a:t>CASE &lt;valor n&gt; </a:t>
            </a:r>
          </a:p>
          <a:p>
            <a:r>
              <a:rPr lang="en-US" dirty="0"/>
              <a:t>&lt;</a:t>
            </a:r>
            <a:r>
              <a:rPr lang="en-US" dirty="0" err="1" smtClean="0"/>
              <a:t>instrução</a:t>
            </a:r>
            <a:r>
              <a:rPr lang="en-US" dirty="0" smtClean="0"/>
              <a:t> n&gt;</a:t>
            </a:r>
            <a:endParaRPr lang="en-US" dirty="0"/>
          </a:p>
          <a:p>
            <a:r>
              <a:rPr lang="en-US" dirty="0" smtClean="0"/>
              <a:t>[CASE </a:t>
            </a:r>
            <a:r>
              <a:rPr lang="en-US" dirty="0"/>
              <a:t>ELSE </a:t>
            </a:r>
            <a:r>
              <a:rPr lang="en-US" dirty="0" smtClean="0"/>
              <a:t> &lt;</a:t>
            </a:r>
            <a:r>
              <a:rPr lang="en-US" dirty="0"/>
              <a:t>&lt;</a:t>
            </a:r>
            <a:r>
              <a:rPr lang="en-US" dirty="0" err="1" smtClean="0"/>
              <a:t>instrução</a:t>
            </a:r>
            <a:r>
              <a:rPr lang="en-US" dirty="0" smtClean="0"/>
              <a:t> x&gt;]</a:t>
            </a:r>
          </a:p>
          <a:p>
            <a:r>
              <a:rPr lang="en-US" dirty="0" smtClean="0"/>
              <a:t> </a:t>
            </a:r>
            <a:r>
              <a:rPr lang="en-US" dirty="0"/>
              <a:t>END SELECT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21714" y="3556000"/>
            <a:ext cx="36430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</a:t>
            </a:r>
            <a:r>
              <a:rPr lang="pt-PT" dirty="0" smtClean="0"/>
              <a:t>.:</a:t>
            </a:r>
          </a:p>
          <a:p>
            <a:r>
              <a:rPr lang="pt-PT" dirty="0" smtClean="0"/>
              <a:t> </a:t>
            </a:r>
            <a:r>
              <a:rPr lang="pt-PT" dirty="0"/>
              <a:t>SELECT CASE </a:t>
            </a:r>
            <a:r>
              <a:rPr lang="pt-PT" dirty="0" smtClean="0"/>
              <a:t>opção</a:t>
            </a:r>
          </a:p>
          <a:p>
            <a:r>
              <a:rPr lang="pt-PT" dirty="0" smtClean="0"/>
              <a:t> </a:t>
            </a:r>
            <a:r>
              <a:rPr lang="pt-PT" dirty="0"/>
              <a:t>CASE </a:t>
            </a:r>
            <a:r>
              <a:rPr lang="pt-PT" dirty="0" smtClean="0"/>
              <a:t>1:</a:t>
            </a:r>
          </a:p>
          <a:p>
            <a:r>
              <a:rPr lang="pt-PT" dirty="0" smtClean="0"/>
              <a:t> </a:t>
            </a:r>
            <a:r>
              <a:rPr lang="pt-PT" dirty="0"/>
              <a:t>r = a + </a:t>
            </a:r>
            <a:r>
              <a:rPr lang="pt-PT" dirty="0" smtClean="0"/>
              <a:t>b</a:t>
            </a:r>
          </a:p>
          <a:p>
            <a:r>
              <a:rPr lang="pt-PT" dirty="0" smtClean="0"/>
              <a:t> </a:t>
            </a:r>
            <a:r>
              <a:rPr lang="pt-PT" dirty="0"/>
              <a:t>CASE </a:t>
            </a:r>
            <a:r>
              <a:rPr lang="pt-PT" dirty="0" smtClean="0"/>
              <a:t>2:</a:t>
            </a:r>
          </a:p>
          <a:p>
            <a:r>
              <a:rPr lang="pt-PT" dirty="0" smtClean="0"/>
              <a:t> </a:t>
            </a:r>
            <a:r>
              <a:rPr lang="pt-PT" dirty="0"/>
              <a:t>r = a </a:t>
            </a:r>
            <a:r>
              <a:rPr lang="pt-PT" dirty="0" smtClean="0"/>
              <a:t>– b</a:t>
            </a:r>
          </a:p>
          <a:p>
            <a:r>
              <a:rPr lang="pt-PT" dirty="0" smtClean="0"/>
              <a:t> </a:t>
            </a:r>
            <a:r>
              <a:rPr lang="pt-PT" dirty="0"/>
              <a:t>CASE </a:t>
            </a:r>
            <a:r>
              <a:rPr lang="pt-PT" dirty="0" smtClean="0"/>
              <a:t>3:</a:t>
            </a:r>
          </a:p>
          <a:p>
            <a:r>
              <a:rPr lang="pt-PT" dirty="0" smtClean="0"/>
              <a:t>r </a:t>
            </a:r>
            <a:r>
              <a:rPr lang="pt-PT" dirty="0"/>
              <a:t>= a * </a:t>
            </a:r>
            <a:r>
              <a:rPr lang="pt-PT" dirty="0" smtClean="0"/>
              <a:t>b</a:t>
            </a:r>
          </a:p>
          <a:p>
            <a:r>
              <a:rPr lang="pt-PT" dirty="0" smtClean="0"/>
              <a:t> </a:t>
            </a:r>
            <a:r>
              <a:rPr lang="pt-PT" dirty="0"/>
              <a:t>CASE 4: </a:t>
            </a:r>
            <a:endParaRPr lang="pt-PT" dirty="0" smtClean="0"/>
          </a:p>
          <a:p>
            <a:r>
              <a:rPr lang="pt-PT" dirty="0" smtClean="0"/>
              <a:t>r </a:t>
            </a:r>
            <a:r>
              <a:rPr lang="pt-PT" dirty="0"/>
              <a:t>= a / </a:t>
            </a:r>
            <a:r>
              <a:rPr lang="pt-PT" dirty="0" smtClean="0"/>
              <a:t>b</a:t>
            </a:r>
          </a:p>
          <a:p>
            <a:r>
              <a:rPr lang="pt-PT" dirty="0" smtClean="0"/>
              <a:t> </a:t>
            </a:r>
            <a:r>
              <a:rPr lang="pt-PT" dirty="0"/>
              <a:t>END SELECT</a:t>
            </a:r>
          </a:p>
        </p:txBody>
      </p:sp>
    </p:spTree>
    <p:extLst>
      <p:ext uri="{BB962C8B-B14F-4D97-AF65-F5344CB8AC3E}">
        <p14:creationId xmlns:p14="http://schemas.microsoft.com/office/powerpoint/2010/main" val="6637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Bibliografia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PT" dirty="0" smtClean="0"/>
              <a:t>-    </a:t>
            </a:r>
            <a:r>
              <a:rPr lang="pt-PT" dirty="0" err="1" smtClean="0"/>
              <a:t>Pdf</a:t>
            </a:r>
            <a:r>
              <a:rPr lang="pt-PT" dirty="0" smtClean="0"/>
              <a:t> </a:t>
            </a:r>
            <a:r>
              <a:rPr lang="pt-PT" dirty="0">
                <a:effectLst/>
              </a:rPr>
              <a:t>Algoritmia e </a:t>
            </a:r>
            <a:r>
              <a:rPr lang="pt-PT" dirty="0" smtClean="0">
                <a:effectLst/>
              </a:rPr>
              <a:t>Programação</a:t>
            </a:r>
            <a:endParaRPr lang="pt-PT" dirty="0" smtClean="0"/>
          </a:p>
          <a:p>
            <a:pPr>
              <a:buFontTx/>
              <a:buChar char="-"/>
            </a:pPr>
            <a:r>
              <a:rPr lang="pt-PT" dirty="0"/>
              <a:t>https://www.wikipedia.org/</a:t>
            </a:r>
            <a:endParaRPr lang="pt-PT" dirty="0" smtClean="0"/>
          </a:p>
          <a:p>
            <a:pPr>
              <a:buFontTx/>
              <a:buChar char="-"/>
            </a:pPr>
            <a:r>
              <a:rPr lang="pt-PT" dirty="0"/>
              <a:t>https://learn.microsoft.com/</a:t>
            </a:r>
            <a:endParaRPr lang="pt-PT" dirty="0" smtClean="0"/>
          </a:p>
          <a:p>
            <a:pPr marL="3690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99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Definição de 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518631" y="1815395"/>
            <a:ext cx="5336296" cy="461767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PT" sz="3600" dirty="0">
                <a:effectLst/>
              </a:rPr>
              <a:t>U</a:t>
            </a:r>
            <a:r>
              <a:rPr lang="pt-PT" sz="3600" dirty="0" smtClean="0">
                <a:effectLst/>
              </a:rPr>
              <a:t>m</a:t>
            </a:r>
            <a:r>
              <a:rPr lang="pt-PT" sz="3600" dirty="0">
                <a:effectLst/>
              </a:rPr>
              <a:t> </a:t>
            </a:r>
            <a:r>
              <a:rPr lang="pt-PT" sz="3600" b="1" dirty="0">
                <a:effectLst/>
              </a:rPr>
              <a:t>algoritmo</a:t>
            </a:r>
            <a:r>
              <a:rPr lang="pt-PT" sz="3600" dirty="0">
                <a:effectLst/>
              </a:rPr>
              <a:t> é uma sequência finita de ações executáveis que visam obter uma solução para um determinado tipo de </a:t>
            </a:r>
            <a:r>
              <a:rPr lang="pt-PT" sz="3600" dirty="0" smtClean="0">
                <a:effectLst/>
              </a:rPr>
              <a:t>problema</a:t>
            </a:r>
            <a:r>
              <a:rPr lang="pt-PT" sz="3600" dirty="0" smtClean="0"/>
              <a:t>.</a:t>
            </a:r>
            <a:endParaRPr lang="pt-PT" sz="3600" dirty="0"/>
          </a:p>
          <a:p>
            <a:pPr marL="36900" indent="0">
              <a:buNone/>
            </a:pPr>
            <a:endParaRPr lang="pt-PT" dirty="0"/>
          </a:p>
        </p:txBody>
      </p:sp>
      <p:pic>
        <p:nvPicPr>
          <p:cNvPr id="1028" name="Picture 4" descr="Algoritmo - Visualg - Soma dos elementos de uma matriz 3x3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80" y="1943160"/>
            <a:ext cx="5614796" cy="315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5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de um </a:t>
            </a:r>
            <a:r>
              <a:rPr lang="pt-PT" dirty="0" smtClean="0"/>
              <a:t>Algoritmo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pt-PT" dirty="0" smtClean="0"/>
          </a:p>
          <a:p>
            <a:pPr marL="36900" indent="0">
              <a:buNone/>
            </a:pPr>
            <a:r>
              <a:rPr lang="pt-PT" dirty="0" smtClean="0"/>
              <a:t> </a:t>
            </a:r>
            <a:r>
              <a:rPr lang="pt-PT" dirty="0"/>
              <a:t>Entradas: Quantidades inicialmente especificadas (por exemplo através de </a:t>
            </a:r>
            <a:r>
              <a:rPr lang="pt-PT" dirty="0" smtClean="0"/>
              <a:t>instruções de leitura </a:t>
            </a:r>
            <a:r>
              <a:rPr lang="pt-PT" dirty="0" err="1" smtClean="0"/>
              <a:t>WriteLine</a:t>
            </a:r>
            <a:r>
              <a:rPr lang="pt-PT" dirty="0" smtClean="0"/>
              <a:t>.)</a:t>
            </a:r>
          </a:p>
          <a:p>
            <a:pPr marL="36900" indent="0">
              <a:buNone/>
            </a:pPr>
            <a:r>
              <a:rPr lang="pt-PT" dirty="0" smtClean="0"/>
              <a:t> Saídas: Uma ou mais saídas (habitualmente por instruções de escrita </a:t>
            </a:r>
            <a:r>
              <a:rPr lang="pt-PT" dirty="0" err="1" smtClean="0"/>
              <a:t>ReadLine</a:t>
            </a:r>
            <a:r>
              <a:rPr lang="pt-PT" dirty="0" smtClean="0"/>
              <a:t>.) </a:t>
            </a:r>
          </a:p>
          <a:p>
            <a:pPr marL="36900" indent="0">
              <a:buNone/>
            </a:pPr>
            <a:r>
              <a:rPr lang="pt-PT" dirty="0" smtClean="0"/>
              <a:t> </a:t>
            </a:r>
            <a:r>
              <a:rPr lang="pt-PT" dirty="0"/>
              <a:t>Finitude: </a:t>
            </a:r>
            <a:r>
              <a:rPr lang="pt-PT" dirty="0" smtClean="0"/>
              <a:t>O algoritmo tem fim.</a:t>
            </a:r>
          </a:p>
          <a:p>
            <a:pPr marL="36900" indent="0">
              <a:buNone/>
            </a:pPr>
            <a:r>
              <a:rPr lang="pt-PT" dirty="0" smtClean="0"/>
              <a:t> Precisão</a:t>
            </a:r>
            <a:r>
              <a:rPr lang="pt-PT" dirty="0"/>
              <a:t>: </a:t>
            </a:r>
            <a:r>
              <a:rPr lang="pt-PT" dirty="0" smtClean="0"/>
              <a:t>Todos os passos do algoritmo devem ser não ambíguos.</a:t>
            </a:r>
          </a:p>
          <a:p>
            <a:pPr marL="36900" indent="0">
              <a:buNone/>
            </a:pPr>
            <a:r>
              <a:rPr lang="pt-PT" dirty="0" smtClean="0"/>
              <a:t> Eficácia</a:t>
            </a:r>
            <a:r>
              <a:rPr lang="pt-PT" dirty="0"/>
              <a:t>: </a:t>
            </a:r>
            <a:r>
              <a:rPr lang="pt-PT" dirty="0" smtClean="0"/>
              <a:t>O algoritmo deve resolver o problema.</a:t>
            </a:r>
          </a:p>
          <a:p>
            <a:pPr marL="36900" indent="0">
              <a:buNone/>
            </a:pPr>
            <a:r>
              <a:rPr lang="pt-PT" dirty="0" smtClean="0"/>
              <a:t> </a:t>
            </a:r>
            <a:r>
              <a:rPr lang="pt-PT" dirty="0"/>
              <a:t>Eficiência: Quando o algoritmo resolve </a:t>
            </a:r>
            <a:r>
              <a:rPr lang="pt-PT" dirty="0" smtClean="0"/>
              <a:t>o problema, deve ser no menor espaço de tempo e energia possível.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45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Dados e Declaração de variáveis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just">
              <a:buNone/>
            </a:pPr>
            <a:endParaRPr lang="pt-PT" dirty="0" smtClean="0"/>
          </a:p>
          <a:p>
            <a:pPr marL="36900" indent="0" algn="just">
              <a:buNone/>
            </a:pPr>
            <a:r>
              <a:rPr lang="pt-PT" dirty="0" smtClean="0"/>
              <a:t>Tipos de Dados são </a:t>
            </a:r>
            <a:r>
              <a:rPr lang="pt-PT" dirty="0" smtClean="0">
                <a:effectLst/>
              </a:rPr>
              <a:t>uma </a:t>
            </a:r>
            <a:r>
              <a:rPr lang="pt-PT" dirty="0">
                <a:effectLst/>
              </a:rPr>
              <a:t>combinação de valores e de operações que uma variável pode executar</a:t>
            </a:r>
            <a:endParaRPr lang="pt-PT" dirty="0" smtClean="0"/>
          </a:p>
          <a:p>
            <a:pPr marL="36900" indent="0" algn="just">
              <a:buNone/>
            </a:pPr>
            <a:endParaRPr lang="pt-PT" dirty="0"/>
          </a:p>
          <a:p>
            <a:pPr marL="36900" indent="0" algn="just">
              <a:buNone/>
            </a:pPr>
            <a:r>
              <a:rPr lang="pt-PT" dirty="0" smtClean="0"/>
              <a:t>- Numéricos  - Representam apenas números.</a:t>
            </a:r>
            <a:endParaRPr lang="pt-PT" dirty="0"/>
          </a:p>
          <a:p>
            <a:pPr marL="36900" indent="0" algn="just">
              <a:buNone/>
            </a:pPr>
            <a:r>
              <a:rPr lang="pt-PT" dirty="0" smtClean="0"/>
              <a:t>-Alfanuméricos - </a:t>
            </a:r>
            <a:r>
              <a:rPr lang="pt-PT" dirty="0">
                <a:effectLst/>
              </a:rPr>
              <a:t>R</a:t>
            </a:r>
            <a:r>
              <a:rPr lang="pt-PT" dirty="0" smtClean="0">
                <a:effectLst/>
              </a:rPr>
              <a:t>epresentam </a:t>
            </a:r>
            <a:r>
              <a:rPr lang="pt-PT" dirty="0">
                <a:effectLst/>
              </a:rPr>
              <a:t>os números 0 - 9, as letras A - Z </a:t>
            </a:r>
            <a:r>
              <a:rPr lang="pt-PT" dirty="0" smtClean="0">
                <a:effectLst/>
              </a:rPr>
              <a:t>e </a:t>
            </a:r>
            <a:r>
              <a:rPr lang="pt-PT" dirty="0">
                <a:effectLst/>
              </a:rPr>
              <a:t>alguns símbolos comuns, como @ # * e </a:t>
            </a:r>
            <a:r>
              <a:rPr lang="pt-PT" dirty="0" smtClean="0">
                <a:effectLst/>
              </a:rPr>
              <a:t>&amp; .</a:t>
            </a:r>
            <a:endParaRPr lang="pt-PT" dirty="0" smtClean="0"/>
          </a:p>
          <a:p>
            <a:pPr marL="36900" indent="0" algn="just">
              <a:buNone/>
            </a:pPr>
            <a:r>
              <a:rPr lang="pt-PT" dirty="0" smtClean="0"/>
              <a:t>-Lógicos – Representam valores de verdadeiro ou falso.</a:t>
            </a:r>
          </a:p>
          <a:p>
            <a:pPr marL="36900" indent="0">
              <a:buNone/>
            </a:pPr>
            <a:endParaRPr lang="pt-PT" dirty="0" smtClean="0">
              <a:effectLst/>
            </a:endParaRPr>
          </a:p>
          <a:p>
            <a:pPr marL="36900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976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Instruções básicas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3795" y="1887226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pt-PT" dirty="0"/>
              <a:t>De </a:t>
            </a:r>
            <a:r>
              <a:rPr lang="pt-PT" dirty="0" smtClean="0"/>
              <a:t>atribuição</a:t>
            </a:r>
          </a:p>
          <a:p>
            <a:pPr marL="36900" indent="0">
              <a:buNone/>
            </a:pPr>
            <a:endParaRPr lang="pt-PT" dirty="0"/>
          </a:p>
          <a:p>
            <a:pPr marL="36900" indent="0">
              <a:buNone/>
            </a:pPr>
            <a:endParaRPr lang="pt-PT" dirty="0" smtClean="0"/>
          </a:p>
          <a:p>
            <a:pPr marL="36900" indent="0">
              <a:buNone/>
            </a:pPr>
            <a:endParaRPr lang="pt-PT" dirty="0"/>
          </a:p>
          <a:p>
            <a:pPr marL="36900" indent="0">
              <a:buNone/>
            </a:pPr>
            <a:r>
              <a:rPr lang="pt-PT" dirty="0"/>
              <a:t>De escrita ou de </a:t>
            </a:r>
            <a:r>
              <a:rPr lang="pt-PT" dirty="0" smtClean="0"/>
              <a:t>output</a:t>
            </a:r>
            <a:endParaRPr lang="pt-PT" dirty="0"/>
          </a:p>
          <a:p>
            <a:pPr marL="36900" indent="0">
              <a:buNone/>
            </a:pPr>
            <a:endParaRPr lang="pt-PT" dirty="0" smtClean="0"/>
          </a:p>
          <a:p>
            <a:pPr marL="36900" indent="0">
              <a:buNone/>
            </a:pPr>
            <a:endParaRPr lang="pt-PT" dirty="0"/>
          </a:p>
          <a:p>
            <a:pPr marL="36900" indent="0">
              <a:buNone/>
            </a:pPr>
            <a:endParaRPr lang="pt-PT" dirty="0" smtClean="0"/>
          </a:p>
          <a:p>
            <a:pPr marL="36900" indent="0">
              <a:buNone/>
            </a:pPr>
            <a:r>
              <a:rPr lang="pt-PT" dirty="0"/>
              <a:t>De leitura ou de input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66" y="1830601"/>
            <a:ext cx="1976941" cy="12447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03" y="3510263"/>
            <a:ext cx="3706248" cy="13753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503" y="5325169"/>
            <a:ext cx="2010504" cy="10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0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Expressões</a:t>
            </a:r>
            <a:r>
              <a:rPr lang="pt-PT" dirty="0" smtClean="0"/>
              <a:t>	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PT" dirty="0"/>
              <a:t>Uma </a:t>
            </a:r>
            <a:r>
              <a:rPr lang="pt-PT" dirty="0" smtClean="0"/>
              <a:t> expressão </a:t>
            </a:r>
            <a:r>
              <a:rPr lang="pt-PT" dirty="0"/>
              <a:t>é um conjunto de operandos, articulados entre si por </a:t>
            </a:r>
            <a:r>
              <a:rPr lang="pt-PT" dirty="0" smtClean="0"/>
              <a:t>operadores .</a:t>
            </a:r>
          </a:p>
          <a:p>
            <a:pPr marL="36900" indent="0">
              <a:buNone/>
            </a:pPr>
            <a:endParaRPr lang="pt-PT" dirty="0"/>
          </a:p>
          <a:p>
            <a:pPr marL="36900" indent="0">
              <a:buNone/>
            </a:pPr>
            <a:r>
              <a:rPr lang="pt-PT" dirty="0" smtClean="0"/>
              <a:t>operandos – dados</a:t>
            </a:r>
          </a:p>
          <a:p>
            <a:pPr marL="36900" indent="0">
              <a:buNone/>
            </a:pPr>
            <a:endParaRPr lang="pt-PT" dirty="0"/>
          </a:p>
          <a:p>
            <a:pPr marL="36900" indent="0">
              <a:buNone/>
            </a:pPr>
            <a:r>
              <a:rPr lang="pt-PT" dirty="0" smtClean="0"/>
              <a:t>operadores </a:t>
            </a:r>
          </a:p>
          <a:p>
            <a:pPr marL="36900" indent="0">
              <a:buNone/>
            </a:pPr>
            <a:r>
              <a:rPr lang="pt-PT" dirty="0"/>
              <a:t>» Aritméticos </a:t>
            </a:r>
            <a:endParaRPr lang="pt-PT" dirty="0" smtClean="0"/>
          </a:p>
          <a:p>
            <a:pPr marL="36900" indent="0">
              <a:buNone/>
            </a:pPr>
            <a:r>
              <a:rPr lang="pt-PT" dirty="0" smtClean="0"/>
              <a:t>» </a:t>
            </a:r>
            <a:r>
              <a:rPr lang="pt-PT" dirty="0"/>
              <a:t>Relacionais ou de Comparação </a:t>
            </a:r>
            <a:endParaRPr lang="pt-PT" dirty="0" smtClean="0"/>
          </a:p>
          <a:p>
            <a:pPr marL="36900" indent="0">
              <a:buNone/>
            </a:pPr>
            <a:r>
              <a:rPr lang="pt-PT" dirty="0" smtClean="0"/>
              <a:t>» </a:t>
            </a:r>
            <a:r>
              <a:rPr lang="pt-PT" dirty="0"/>
              <a:t>Lógicos ou Booleanos</a:t>
            </a:r>
          </a:p>
        </p:txBody>
      </p:sp>
    </p:spTree>
    <p:extLst>
      <p:ext uri="{BB962C8B-B14F-4D97-AF65-F5344CB8AC3E}">
        <p14:creationId xmlns:p14="http://schemas.microsoft.com/office/powerpoint/2010/main" val="34524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Operador Aritmético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PT" sz="2600" dirty="0">
                <a:effectLst/>
              </a:rPr>
              <a:t>Os </a:t>
            </a:r>
            <a:r>
              <a:rPr lang="pt-PT" sz="2600" b="1" dirty="0">
                <a:effectLst/>
              </a:rPr>
              <a:t>operadores aritméticos</a:t>
            </a:r>
            <a:r>
              <a:rPr lang="pt-PT" sz="2600" dirty="0">
                <a:effectLst/>
              </a:rPr>
              <a:t> executam operações matemáticas, como adição e subtração com operandos. </a:t>
            </a:r>
            <a:endParaRPr lang="pt-PT" sz="2600" dirty="0" smtClean="0">
              <a:effectLst/>
            </a:endParaRPr>
          </a:p>
          <a:p>
            <a:pPr marL="36900" indent="0">
              <a:buNone/>
            </a:pPr>
            <a:r>
              <a:rPr lang="pt-PT" sz="1800" dirty="0" smtClean="0"/>
              <a:t>“+“ Adição </a:t>
            </a:r>
            <a:r>
              <a:rPr lang="pt-PT" sz="1800" dirty="0"/>
              <a:t>5 + 6 </a:t>
            </a:r>
            <a:endParaRPr lang="pt-PT" sz="1800" dirty="0" smtClean="0"/>
          </a:p>
          <a:p>
            <a:pPr marL="36900" indent="0">
              <a:buNone/>
            </a:pPr>
            <a:r>
              <a:rPr lang="pt-PT" sz="1800" dirty="0" smtClean="0"/>
              <a:t>“- “ </a:t>
            </a:r>
            <a:r>
              <a:rPr lang="pt-PT" sz="1800" dirty="0" err="1" smtClean="0"/>
              <a:t>Subtracção</a:t>
            </a:r>
            <a:r>
              <a:rPr lang="pt-PT" sz="1800" dirty="0" smtClean="0"/>
              <a:t> </a:t>
            </a:r>
            <a:r>
              <a:rPr lang="pt-PT" sz="1800" dirty="0"/>
              <a:t>a – b </a:t>
            </a:r>
            <a:endParaRPr lang="pt-PT" sz="1800" dirty="0" smtClean="0"/>
          </a:p>
          <a:p>
            <a:pPr marL="36900" indent="0">
              <a:buNone/>
            </a:pPr>
            <a:r>
              <a:rPr lang="pt-PT" sz="1800" dirty="0" smtClean="0"/>
              <a:t>“*”  </a:t>
            </a:r>
            <a:r>
              <a:rPr lang="pt-PT" sz="1800" dirty="0"/>
              <a:t>Multiplicação 2 </a:t>
            </a:r>
            <a:r>
              <a:rPr lang="pt-PT" sz="1800" dirty="0" smtClean="0"/>
              <a:t>* a</a:t>
            </a:r>
          </a:p>
          <a:p>
            <a:pPr marL="36900" indent="0">
              <a:buNone/>
            </a:pPr>
            <a:r>
              <a:rPr lang="pt-PT" sz="1800" dirty="0" smtClean="0"/>
              <a:t> “/ “ Divisão </a:t>
            </a:r>
            <a:r>
              <a:rPr lang="pt-PT" sz="1800" dirty="0"/>
              <a:t>b / 2 </a:t>
            </a:r>
            <a:endParaRPr lang="pt-PT" sz="1800" dirty="0" smtClean="0"/>
          </a:p>
          <a:p>
            <a:pPr marL="36900" indent="0">
              <a:buNone/>
            </a:pPr>
            <a:r>
              <a:rPr lang="pt-PT" sz="1800" dirty="0" smtClean="0"/>
              <a:t>“\ “ Quociente </a:t>
            </a:r>
            <a:r>
              <a:rPr lang="pt-PT" sz="1800" dirty="0"/>
              <a:t>da divisão inteira b </a:t>
            </a:r>
            <a:r>
              <a:rPr lang="pt-PT" sz="1800" dirty="0" smtClean="0"/>
              <a:t>\</a:t>
            </a:r>
          </a:p>
          <a:p>
            <a:pPr marL="36900" indent="0">
              <a:buNone/>
            </a:pPr>
            <a:r>
              <a:rPr lang="pt-PT" sz="1800" dirty="0" smtClean="0"/>
              <a:t> “2 </a:t>
            </a:r>
            <a:r>
              <a:rPr lang="pt-PT" sz="1800" dirty="0"/>
              <a:t>MOD </a:t>
            </a:r>
            <a:r>
              <a:rPr lang="pt-PT" sz="1800" dirty="0" smtClean="0"/>
              <a:t>“ Resto </a:t>
            </a:r>
            <a:r>
              <a:rPr lang="pt-PT" sz="1800" dirty="0"/>
              <a:t>da divisão Inteira b MOD </a:t>
            </a:r>
            <a:r>
              <a:rPr lang="pt-PT" sz="1800" dirty="0" smtClean="0"/>
              <a:t>2</a:t>
            </a:r>
          </a:p>
          <a:p>
            <a:pPr marL="36900" indent="0">
              <a:buNone/>
            </a:pPr>
            <a:r>
              <a:rPr lang="pt-PT" sz="1800" dirty="0" smtClean="0"/>
              <a:t>“^”  </a:t>
            </a:r>
            <a:r>
              <a:rPr lang="pt-PT" sz="1800" dirty="0"/>
              <a:t>Potência b ^ 2</a:t>
            </a:r>
          </a:p>
        </p:txBody>
      </p:sp>
    </p:spTree>
    <p:extLst>
      <p:ext uri="{BB962C8B-B14F-4D97-AF65-F5344CB8AC3E}">
        <p14:creationId xmlns:p14="http://schemas.microsoft.com/office/powerpoint/2010/main" val="23032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 </a:t>
            </a:r>
            <a:r>
              <a:rPr lang="pt-PT" dirty="0" smtClean="0"/>
              <a:t>Relacional </a:t>
            </a:r>
            <a:r>
              <a:rPr lang="pt-PT" dirty="0"/>
              <a:t>ou de Comparação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PT" sz="2600" b="1" dirty="0">
                <a:effectLst/>
              </a:rPr>
              <a:t>Operadores relacionais</a:t>
            </a:r>
            <a:r>
              <a:rPr lang="pt-PT" sz="2600" dirty="0">
                <a:effectLst/>
              </a:rPr>
              <a:t> são utilizados para </a:t>
            </a:r>
            <a:r>
              <a:rPr lang="pt-PT" sz="2600" b="1" dirty="0">
                <a:effectLst/>
              </a:rPr>
              <a:t>comparar</a:t>
            </a:r>
            <a:r>
              <a:rPr lang="pt-PT" sz="2600" dirty="0">
                <a:effectLst/>
              </a:rPr>
              <a:t> </a:t>
            </a:r>
            <a:r>
              <a:rPr lang="pt-PT" sz="2600" dirty="0" smtClean="0">
                <a:effectLst/>
              </a:rPr>
              <a:t>valores. Os</a:t>
            </a:r>
            <a:r>
              <a:rPr lang="pt-PT" sz="2600" dirty="0">
                <a:effectLst/>
              </a:rPr>
              <a:t> </a:t>
            </a:r>
            <a:r>
              <a:rPr lang="pt-PT" sz="2600" b="1" dirty="0">
                <a:effectLst/>
              </a:rPr>
              <a:t>operadores relacionais</a:t>
            </a:r>
            <a:r>
              <a:rPr lang="pt-PT" sz="2600" dirty="0">
                <a:effectLst/>
              </a:rPr>
              <a:t> são</a:t>
            </a:r>
            <a:r>
              <a:rPr lang="pt-PT" sz="2600" dirty="0" smtClean="0">
                <a:effectLst/>
              </a:rPr>
              <a:t>:</a:t>
            </a:r>
            <a:endParaRPr lang="pt-PT" sz="2600" dirty="0" smtClean="0"/>
          </a:p>
          <a:p>
            <a:pPr marL="36900" indent="0">
              <a:buNone/>
            </a:pPr>
            <a:r>
              <a:rPr lang="pt-PT" sz="1900" dirty="0" smtClean="0"/>
              <a:t>“=“ </a:t>
            </a:r>
            <a:r>
              <a:rPr lang="pt-PT" sz="1900" dirty="0"/>
              <a:t>Igual a = b </a:t>
            </a:r>
            <a:endParaRPr lang="pt-PT" sz="1900" dirty="0" smtClean="0"/>
          </a:p>
          <a:p>
            <a:pPr marL="36900" indent="0">
              <a:buNone/>
            </a:pPr>
            <a:r>
              <a:rPr lang="pt-PT" sz="1900" dirty="0" smtClean="0"/>
              <a:t>“&lt;“ </a:t>
            </a:r>
            <a:r>
              <a:rPr lang="pt-PT" sz="1900" dirty="0"/>
              <a:t>Menor b&lt; 5 </a:t>
            </a:r>
            <a:endParaRPr lang="pt-PT" sz="1900" dirty="0" smtClean="0"/>
          </a:p>
          <a:p>
            <a:pPr marL="36900" indent="0">
              <a:buNone/>
            </a:pPr>
            <a:r>
              <a:rPr lang="pt-PT" sz="1900" dirty="0" smtClean="0"/>
              <a:t>“&lt;=“ </a:t>
            </a:r>
            <a:r>
              <a:rPr lang="pt-PT" sz="1900" dirty="0"/>
              <a:t>Menor ou igual c &lt; = </a:t>
            </a:r>
            <a:r>
              <a:rPr lang="pt-PT" sz="1900" dirty="0" smtClean="0"/>
              <a:t>h</a:t>
            </a:r>
          </a:p>
          <a:p>
            <a:pPr marL="36900" indent="0">
              <a:buNone/>
            </a:pPr>
            <a:r>
              <a:rPr lang="pt-PT" sz="1900" dirty="0" smtClean="0"/>
              <a:t> “&gt;” </a:t>
            </a:r>
            <a:r>
              <a:rPr lang="pt-PT" sz="1900" dirty="0"/>
              <a:t>Maior a &gt; b </a:t>
            </a:r>
            <a:endParaRPr lang="pt-PT" sz="1900" dirty="0" smtClean="0"/>
          </a:p>
          <a:p>
            <a:pPr marL="36900" indent="0">
              <a:buNone/>
            </a:pPr>
            <a:r>
              <a:rPr lang="pt-PT" sz="1900" dirty="0" smtClean="0"/>
              <a:t>“&gt;=“ </a:t>
            </a:r>
            <a:r>
              <a:rPr lang="pt-PT" sz="1900" dirty="0"/>
              <a:t>Maior ou igual b &gt;= c </a:t>
            </a:r>
          </a:p>
          <a:p>
            <a:pPr marL="36900" indent="0">
              <a:buNone/>
            </a:pPr>
            <a:r>
              <a:rPr lang="pt-PT" sz="1900" dirty="0" smtClean="0"/>
              <a:t>“&lt;&gt;” </a:t>
            </a:r>
            <a:r>
              <a:rPr lang="pt-PT" sz="1900" dirty="0"/>
              <a:t>Diferente d &lt;&gt; 7</a:t>
            </a:r>
          </a:p>
        </p:txBody>
      </p:sp>
    </p:spTree>
    <p:extLst>
      <p:ext uri="{BB962C8B-B14F-4D97-AF65-F5344CB8AC3E}">
        <p14:creationId xmlns:p14="http://schemas.microsoft.com/office/powerpoint/2010/main" val="9794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590550"/>
            <a:ext cx="10353762" cy="970450"/>
          </a:xfrm>
        </p:spPr>
        <p:txBody>
          <a:bodyPr/>
          <a:lstStyle/>
          <a:p>
            <a:r>
              <a:rPr lang="pt-PT" dirty="0"/>
              <a:t>Operador </a:t>
            </a:r>
            <a:r>
              <a:rPr lang="pt-PT" dirty="0" smtClean="0"/>
              <a:t>Lógico ou Booleano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PT" sz="2600" dirty="0">
                <a:effectLst/>
              </a:rPr>
              <a:t>As operações </a:t>
            </a:r>
            <a:r>
              <a:rPr lang="pt-PT" sz="2600" b="1" dirty="0">
                <a:effectLst/>
              </a:rPr>
              <a:t>lógicas</a:t>
            </a:r>
            <a:r>
              <a:rPr lang="pt-PT" sz="2600" dirty="0">
                <a:effectLst/>
              </a:rPr>
              <a:t> trabalham sobre valores </a:t>
            </a:r>
            <a:r>
              <a:rPr lang="pt-PT" sz="2600" b="1" dirty="0">
                <a:effectLst/>
              </a:rPr>
              <a:t>booleanos</a:t>
            </a:r>
            <a:r>
              <a:rPr lang="pt-PT" sz="2600" dirty="0">
                <a:effectLst/>
              </a:rPr>
              <a:t>, tanto os valores de entrada como o de saída são desse tipo. Os </a:t>
            </a:r>
            <a:r>
              <a:rPr lang="pt-PT" sz="2600" b="1" dirty="0">
                <a:effectLst/>
              </a:rPr>
              <a:t>operadores lógicos</a:t>
            </a:r>
            <a:r>
              <a:rPr lang="pt-PT" sz="2600" dirty="0">
                <a:effectLst/>
              </a:rPr>
              <a:t> são</a:t>
            </a:r>
            <a:r>
              <a:rPr lang="pt-PT" sz="2600" dirty="0" smtClean="0">
                <a:effectLst/>
              </a:rPr>
              <a:t>:</a:t>
            </a:r>
          </a:p>
          <a:p>
            <a:pPr marL="36900" indent="0">
              <a:buNone/>
            </a:pPr>
            <a:endParaRPr lang="pt-PT" sz="2600" dirty="0" smtClean="0">
              <a:effectLst/>
            </a:endParaRPr>
          </a:p>
          <a:p>
            <a:pPr marL="36900" indent="0">
              <a:buNone/>
            </a:pPr>
            <a:r>
              <a:rPr lang="pt-PT" sz="1800" dirty="0" smtClean="0"/>
              <a:t>“NOT” </a:t>
            </a:r>
            <a:r>
              <a:rPr lang="pt-PT" sz="1800" dirty="0" smtClean="0"/>
              <a:t>Não </a:t>
            </a:r>
            <a:r>
              <a:rPr lang="pt-PT" sz="1800" dirty="0"/>
              <a:t>(negação) NOT a </a:t>
            </a:r>
            <a:endParaRPr lang="pt-PT" sz="1800" dirty="0" smtClean="0"/>
          </a:p>
          <a:p>
            <a:pPr marL="36900" indent="0">
              <a:buNone/>
            </a:pPr>
            <a:r>
              <a:rPr lang="pt-PT" sz="1800" dirty="0" smtClean="0"/>
              <a:t>“AND” </a:t>
            </a:r>
            <a:r>
              <a:rPr lang="pt-PT" sz="1800" dirty="0"/>
              <a:t>E lógico a AND </a:t>
            </a:r>
            <a:r>
              <a:rPr lang="pt-PT" sz="1800" dirty="0" smtClean="0"/>
              <a:t>b</a:t>
            </a:r>
          </a:p>
          <a:p>
            <a:pPr marL="36900" indent="0">
              <a:buNone/>
            </a:pPr>
            <a:r>
              <a:rPr lang="pt-PT" sz="1800" dirty="0" smtClean="0"/>
              <a:t>“OR” </a:t>
            </a:r>
            <a:r>
              <a:rPr lang="pt-PT" sz="1800" dirty="0"/>
              <a:t>Ou lógico c OR d</a:t>
            </a:r>
          </a:p>
        </p:txBody>
      </p:sp>
    </p:spTree>
    <p:extLst>
      <p:ext uri="{BB962C8B-B14F-4D97-AF65-F5344CB8AC3E}">
        <p14:creationId xmlns:p14="http://schemas.microsoft.com/office/powerpoint/2010/main" val="25273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250</TotalTime>
  <Words>354</Words>
  <Application>Microsoft Office PowerPoint</Application>
  <PresentationFormat>Ecrã Panorâmico</PresentationFormat>
  <Paragraphs>100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Ardósia</vt:lpstr>
      <vt:lpstr>Introdução à programação em Visual Basic</vt:lpstr>
      <vt:lpstr>Definição de Algoritmo</vt:lpstr>
      <vt:lpstr>Características de um Algoritmo</vt:lpstr>
      <vt:lpstr>Tipos de Dados e Declaração de variáveis</vt:lpstr>
      <vt:lpstr>Instruções básicas</vt:lpstr>
      <vt:lpstr>Expressões </vt:lpstr>
      <vt:lpstr>Operador Aritmético </vt:lpstr>
      <vt:lpstr>Operador Relacional ou de Comparação</vt:lpstr>
      <vt:lpstr>Operador Lógico ou Booleano</vt:lpstr>
      <vt:lpstr>Estruturas de Controlo </vt:lpstr>
      <vt:lpstr>Estruturas de decisão Com base numa condição</vt:lpstr>
      <vt:lpstr>Estruturas de decisão Com base num selector ou de escolha múltipla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programação em Visual Basic</dc:title>
  <dc:creator>David Jacinto Caldas da Costa</dc:creator>
  <cp:lastModifiedBy>David Jacinto Caldas da Costa</cp:lastModifiedBy>
  <cp:revision>24</cp:revision>
  <dcterms:created xsi:type="dcterms:W3CDTF">2022-09-23T11:10:55Z</dcterms:created>
  <dcterms:modified xsi:type="dcterms:W3CDTF">2022-09-30T09:54:08Z</dcterms:modified>
</cp:coreProperties>
</file>