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61"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D2043-3476-3B40-AD7F-51AC2E33BCC5}" type="datetimeFigureOut">
              <a:rPr lang="en-US" smtClean="0"/>
              <a:t>3/3/22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E71DB-1D6B-4840-BDE5-8CF2B63D111D}" type="slidenum">
              <a:rPr lang="en-US" smtClean="0"/>
              <a:t>‹#›</a:t>
            </a:fld>
            <a:endParaRPr lang="en-US"/>
          </a:p>
        </p:txBody>
      </p:sp>
    </p:spTree>
    <p:extLst>
      <p:ext uri="{BB962C8B-B14F-4D97-AF65-F5344CB8AC3E}">
        <p14:creationId xmlns:p14="http://schemas.microsoft.com/office/powerpoint/2010/main" val="3522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14553-C674-1C46-9589-27B8AF5A1160}" type="slidenum">
              <a:rPr lang="en-US" smtClean="0"/>
              <a:t>1</a:t>
            </a:fld>
            <a:endParaRPr lang="en-US"/>
          </a:p>
        </p:txBody>
      </p:sp>
    </p:spTree>
    <p:extLst>
      <p:ext uri="{BB962C8B-B14F-4D97-AF65-F5344CB8AC3E}">
        <p14:creationId xmlns:p14="http://schemas.microsoft.com/office/powerpoint/2010/main" val="163910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EB88-DDF7-2E4D-8BFD-22A43AA74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A98F08-2BEE-5E4A-8981-DC1AFC2AB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A1118-FFAD-3942-A2FC-6D9247DA7FCF}"/>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3EE40D41-315C-0243-8444-9472179FA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E150A-E317-564E-854D-60D83D2B51DD}"/>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54705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DE0D-1012-DA43-A343-C0EDF8FE2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1BAF8-E6B4-3A47-9C8C-3D40F354D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2A9C4-A6B4-224C-9EB6-98EFB2B56354}"/>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84C7202A-7564-F542-B6C2-CC7AB964B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A69DD-57FD-D840-83B0-E0B9F7CA99CF}"/>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304756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7295A3-C16D-7047-8BAC-A0C9766F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9E1A9-FBBB-EA4E-84DD-CE3BFC61A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A6AAC-464D-7243-B0CA-84E70DA8A553}"/>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35220C4E-FCFF-9647-902B-C08ED10CD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C7A46-1FAE-324D-AEBD-0D01D62E60F7}"/>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346466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79E0-1464-744F-9B0C-B8685ABA9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1E4AA-5167-3848-ABF3-3D512BFBE9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2C92A-3B6D-D24D-AD6B-62E770272C89}"/>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E876ADF6-2A8E-374A-AAB7-543A77F36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2140F-7476-9845-A4C5-FDFE3357A53A}"/>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10836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D69E-1FD5-8149-85D0-5FC957B94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37ECC-3606-984D-A06C-39E632AB3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294D4-90C2-394D-B4DF-14D46A825A6E}"/>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F712340D-B88C-414F-A004-7333C067A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7A35B-577E-A544-8B6E-5E7B454907C3}"/>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30590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0208-FED3-004F-9C69-951299DCA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AC62B-52DE-164D-8A01-BF6AE680E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2A5FDE-6F0C-A843-8AFB-14C32F132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4975A9-7D59-F74A-A93D-FC0F9646FFDB}"/>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6" name="Footer Placeholder 5">
            <a:extLst>
              <a:ext uri="{FF2B5EF4-FFF2-40B4-BE49-F238E27FC236}">
                <a16:creationId xmlns:a16="http://schemas.microsoft.com/office/drawing/2014/main" id="{941AD775-D420-AA4A-A60A-5A6BA8949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67422-43B5-0E47-B0A0-89CC22B81D84}"/>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90000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6A7-3408-5A4B-85FF-313F669C9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B57D3-B72A-1544-BA8C-9F17C4CA2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455AE-45F5-1045-A315-EF183E450A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3929E-4985-3C40-8505-5BAEA3406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34354-6916-EA4B-9A9F-F9E983927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7BBFBE-DB4A-7A45-ABE8-8185E8FE0993}"/>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8" name="Footer Placeholder 7">
            <a:extLst>
              <a:ext uri="{FF2B5EF4-FFF2-40B4-BE49-F238E27FC236}">
                <a16:creationId xmlns:a16="http://schemas.microsoft.com/office/drawing/2014/main" id="{FE36A1FA-10EE-BE4F-9FDC-109AA5936A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28EAB-376D-ED4F-A17D-0322BE20CAE8}"/>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272518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8534-680B-414F-8217-453CF4CA2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4CDC6-221E-444F-93B7-0C2DAE0A3BCB}"/>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4" name="Footer Placeholder 3">
            <a:extLst>
              <a:ext uri="{FF2B5EF4-FFF2-40B4-BE49-F238E27FC236}">
                <a16:creationId xmlns:a16="http://schemas.microsoft.com/office/drawing/2014/main" id="{2F94C17C-1B31-564C-9ACF-08BC573FD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5D18F-7073-E44B-9F0F-339118468E6F}"/>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239726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E651F-0B2A-5247-A562-81C8CA90F00B}"/>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3" name="Footer Placeholder 2">
            <a:extLst>
              <a:ext uri="{FF2B5EF4-FFF2-40B4-BE49-F238E27FC236}">
                <a16:creationId xmlns:a16="http://schemas.microsoft.com/office/drawing/2014/main" id="{57F46B95-D576-2E46-9D43-7D1D6FB31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C316DA-C55E-BE43-AB67-5FF711963D3D}"/>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103550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0CB2-7773-4E4E-9FCB-21CE224F1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E0DC6-A0A3-F146-BC4A-39918498E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2490F-2F74-E34E-9C29-1A623469D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345C8-D0F8-1540-9F86-22F377DAD001}"/>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6" name="Footer Placeholder 5">
            <a:extLst>
              <a:ext uri="{FF2B5EF4-FFF2-40B4-BE49-F238E27FC236}">
                <a16:creationId xmlns:a16="http://schemas.microsoft.com/office/drawing/2014/main" id="{8BDBDC06-870A-E04F-AC24-A3B7EA352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8AAB4-08C9-8546-992D-22A242C01530}"/>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70113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6FA4-AC18-4146-8A23-1C54799D1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7A8255-6ACA-F442-AD53-E23CDCA2A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06356A-3D20-A645-8A6B-64713F99D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3B5FB-299B-9A4C-8D94-4DDFA9A38BEE}"/>
              </a:ext>
            </a:extLst>
          </p:cNvPr>
          <p:cNvSpPr>
            <a:spLocks noGrp="1"/>
          </p:cNvSpPr>
          <p:nvPr>
            <p:ph type="dt" sz="half" idx="10"/>
          </p:nvPr>
        </p:nvSpPr>
        <p:spPr/>
        <p:txBody>
          <a:bodyPr/>
          <a:lstStyle/>
          <a:p>
            <a:fld id="{799205C7-3D06-F749-A79E-1732FCDCBF57}" type="datetimeFigureOut">
              <a:rPr lang="en-US" smtClean="0"/>
              <a:t>3/3/22</a:t>
            </a:fld>
            <a:endParaRPr lang="en-US"/>
          </a:p>
        </p:txBody>
      </p:sp>
      <p:sp>
        <p:nvSpPr>
          <p:cNvPr id="6" name="Footer Placeholder 5">
            <a:extLst>
              <a:ext uri="{FF2B5EF4-FFF2-40B4-BE49-F238E27FC236}">
                <a16:creationId xmlns:a16="http://schemas.microsoft.com/office/drawing/2014/main" id="{C542851F-C5E2-504E-B3A9-CD894B3A4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84C65-F36E-114E-B55E-4D334311A59C}"/>
              </a:ext>
            </a:extLst>
          </p:cNvPr>
          <p:cNvSpPr>
            <a:spLocks noGrp="1"/>
          </p:cNvSpPr>
          <p:nvPr>
            <p:ph type="sldNum" sz="quarter" idx="12"/>
          </p:nvPr>
        </p:nvSpPr>
        <p:spPr/>
        <p:txBody>
          <a:bodyPr/>
          <a:lstStyle/>
          <a:p>
            <a:fld id="{3D96A759-BF3B-BC43-A62E-68A98717A6C1}" type="slidenum">
              <a:rPr lang="en-US" smtClean="0"/>
              <a:t>‹#›</a:t>
            </a:fld>
            <a:endParaRPr lang="en-US"/>
          </a:p>
        </p:txBody>
      </p:sp>
    </p:spTree>
    <p:extLst>
      <p:ext uri="{BB962C8B-B14F-4D97-AF65-F5344CB8AC3E}">
        <p14:creationId xmlns:p14="http://schemas.microsoft.com/office/powerpoint/2010/main" val="203289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751B6-4043-6A4A-B85A-305EDBFCF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A1C7E-685C-9142-BAEC-B46784002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2CC04-3EEE-004E-A7CB-C31823D5B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205C7-3D06-F749-A79E-1732FCDCBF57}" type="datetimeFigureOut">
              <a:rPr lang="en-US" smtClean="0"/>
              <a:t>3/3/22</a:t>
            </a:fld>
            <a:endParaRPr lang="en-US"/>
          </a:p>
        </p:txBody>
      </p:sp>
      <p:sp>
        <p:nvSpPr>
          <p:cNvPr id="5" name="Footer Placeholder 4">
            <a:extLst>
              <a:ext uri="{FF2B5EF4-FFF2-40B4-BE49-F238E27FC236}">
                <a16:creationId xmlns:a16="http://schemas.microsoft.com/office/drawing/2014/main" id="{1F523157-3AEA-BC41-B05E-49684BDD6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43D79D-25AA-2C43-BFE4-A04885067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A759-BF3B-BC43-A62E-68A98717A6C1}" type="slidenum">
              <a:rPr lang="en-US" smtClean="0"/>
              <a:t>‹#›</a:t>
            </a:fld>
            <a:endParaRPr lang="en-US"/>
          </a:p>
        </p:txBody>
      </p:sp>
    </p:spTree>
    <p:extLst>
      <p:ext uri="{BB962C8B-B14F-4D97-AF65-F5344CB8AC3E}">
        <p14:creationId xmlns:p14="http://schemas.microsoft.com/office/powerpoint/2010/main" val="127288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494" y="3241634"/>
            <a:ext cx="3789571" cy="14237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188" y="1996213"/>
            <a:ext cx="3863318" cy="1935538"/>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673" y="3269566"/>
            <a:ext cx="3792037" cy="14034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9" y="3253866"/>
            <a:ext cx="3786199" cy="135953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188" y="4384891"/>
            <a:ext cx="3863318" cy="1931659"/>
          </a:xfrm>
          <a:prstGeom prst="rect">
            <a:avLst/>
          </a:prstGeom>
          <a:ln>
            <a:solidFill>
              <a:schemeClr val="tx1"/>
            </a:solidFill>
          </a:ln>
        </p:spPr>
      </p:pic>
      <p:sp>
        <p:nvSpPr>
          <p:cNvPr id="9" name="TextBox 8"/>
          <p:cNvSpPr txBox="1"/>
          <p:nvPr/>
        </p:nvSpPr>
        <p:spPr>
          <a:xfrm>
            <a:off x="9480855" y="3937840"/>
            <a:ext cx="1465979" cy="369332"/>
          </a:xfrm>
          <a:prstGeom prst="rect">
            <a:avLst/>
          </a:prstGeom>
          <a:noFill/>
        </p:spPr>
        <p:txBody>
          <a:bodyPr wrap="none" rtlCol="0">
            <a:spAutoFit/>
          </a:bodyPr>
          <a:lstStyle/>
          <a:p>
            <a:r>
              <a:rPr lang="en-US" dirty="0"/>
              <a:t>Brain Training</a:t>
            </a:r>
          </a:p>
        </p:txBody>
      </p:sp>
      <p:sp>
        <p:nvSpPr>
          <p:cNvPr id="10" name="TextBox 9"/>
          <p:cNvSpPr txBox="1"/>
          <p:nvPr/>
        </p:nvSpPr>
        <p:spPr>
          <a:xfrm>
            <a:off x="8544061" y="6353334"/>
            <a:ext cx="3339569" cy="369332"/>
          </a:xfrm>
          <a:prstGeom prst="rect">
            <a:avLst/>
          </a:prstGeom>
          <a:noFill/>
        </p:spPr>
        <p:txBody>
          <a:bodyPr wrap="none" rtlCol="0">
            <a:spAutoFit/>
          </a:bodyPr>
          <a:lstStyle/>
          <a:p>
            <a:r>
              <a:rPr lang="en-US"/>
              <a:t>Active Control with Casual Games</a:t>
            </a:r>
            <a:endParaRPr lang="en-US" dirty="0"/>
          </a:p>
        </p:txBody>
      </p:sp>
      <p:sp>
        <p:nvSpPr>
          <p:cNvPr id="12" name="TextBox 11"/>
          <p:cNvSpPr txBox="1"/>
          <p:nvPr/>
        </p:nvSpPr>
        <p:spPr>
          <a:xfrm>
            <a:off x="669359" y="4754036"/>
            <a:ext cx="2543838" cy="369332"/>
          </a:xfrm>
          <a:prstGeom prst="rect">
            <a:avLst/>
          </a:prstGeom>
          <a:noFill/>
        </p:spPr>
        <p:txBody>
          <a:bodyPr wrap="none" rtlCol="0">
            <a:spAutoFit/>
          </a:bodyPr>
          <a:lstStyle/>
          <a:p>
            <a:r>
              <a:rPr lang="en-US" dirty="0"/>
              <a:t>1. Go to Training Website</a:t>
            </a:r>
          </a:p>
        </p:txBody>
      </p:sp>
      <p:sp>
        <p:nvSpPr>
          <p:cNvPr id="13" name="TextBox 12"/>
          <p:cNvSpPr txBox="1"/>
          <p:nvPr/>
        </p:nvSpPr>
        <p:spPr>
          <a:xfrm>
            <a:off x="4127246" y="4860472"/>
            <a:ext cx="3856890" cy="369332"/>
          </a:xfrm>
          <a:prstGeom prst="rect">
            <a:avLst/>
          </a:prstGeom>
          <a:noFill/>
        </p:spPr>
        <p:txBody>
          <a:bodyPr wrap="none" rtlCol="0">
            <a:spAutoFit/>
          </a:bodyPr>
          <a:lstStyle/>
          <a:p>
            <a:r>
              <a:rPr lang="en-US" dirty="0"/>
              <a:t>2. Login with personal ID and password</a:t>
            </a:r>
          </a:p>
        </p:txBody>
      </p:sp>
      <p:cxnSp>
        <p:nvCxnSpPr>
          <p:cNvPr id="15" name="Straight Arrow Connector 14"/>
          <p:cNvCxnSpPr>
            <a:cxnSpLocks/>
            <a:endCxn id="5" idx="1"/>
          </p:cNvCxnSpPr>
          <p:nvPr/>
        </p:nvCxnSpPr>
        <p:spPr>
          <a:xfrm flipV="1">
            <a:off x="7951710" y="2963982"/>
            <a:ext cx="330478" cy="1193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8" idx="1"/>
          </p:cNvCxnSpPr>
          <p:nvPr/>
        </p:nvCxnSpPr>
        <p:spPr>
          <a:xfrm>
            <a:off x="7951710" y="4157352"/>
            <a:ext cx="330478" cy="11933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3837762" y="4116727"/>
            <a:ext cx="320224" cy="57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3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10-15 at 3.34.5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86" y="232475"/>
            <a:ext cx="3724745" cy="25063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creen Shot 2015-10-15 at 3.38.56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519" y="232475"/>
            <a:ext cx="4013700" cy="25063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8188" y="2317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1602" y="149487"/>
            <a:ext cx="7997517" cy="265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8186" y="3056088"/>
            <a:ext cx="8512848" cy="2031325"/>
          </a:xfrm>
          <a:prstGeom prst="rect">
            <a:avLst/>
          </a:prstGeom>
        </p:spPr>
        <p:txBody>
          <a:bodyPr wrap="square">
            <a:spAutoFit/>
          </a:bodyPr>
          <a:lstStyle/>
          <a:p>
            <a:pPr eaLnBrk="0" fontAlgn="base" hangingPunct="0">
              <a:spcBef>
                <a:spcPct val="0"/>
              </a:spcBef>
              <a:spcAft>
                <a:spcPct val="0"/>
              </a:spcAft>
            </a:pPr>
            <a:r>
              <a:rPr lang="en-US" altLang="en-US" dirty="0">
                <a:latin typeface="Arial" charset="0"/>
              </a:rPr>
              <a:t>Examples of active control games. Casual games require attention, memory and executive function but are not targeted to improve cognitive processing speed and accuracy by adjusting the task difficulty based on participants’ performance. Left: Brick Breaker - participants use the paddle in order to keep the ball in the game and hit the bricks. Right: Gems Swap - participants destroy gems by creating lines of 3 or more gems of the same kind by moving the gems by using the mouse to click and swap adjacent gems. </a:t>
            </a:r>
          </a:p>
        </p:txBody>
      </p:sp>
    </p:spTree>
    <p:extLst>
      <p:ext uri="{BB962C8B-B14F-4D97-AF65-F5344CB8AC3E}">
        <p14:creationId xmlns:p14="http://schemas.microsoft.com/office/powerpoint/2010/main" val="76698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auto">
          <a:xfrm>
            <a:off x="2010888" y="658482"/>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0" name="Rectangle 53"/>
          <p:cNvSpPr>
            <a:spLocks noChangeArrowheads="1"/>
          </p:cNvSpPr>
          <p:nvPr/>
        </p:nvSpPr>
        <p:spPr bwMode="auto">
          <a:xfrm>
            <a:off x="2212769" y="222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41" name="Group 32"/>
          <p:cNvGrpSpPr>
            <a:grpSpLocks noChangeAspect="1"/>
          </p:cNvGrpSpPr>
          <p:nvPr/>
        </p:nvGrpSpPr>
        <p:grpSpPr bwMode="auto">
          <a:xfrm>
            <a:off x="1976897" y="628182"/>
            <a:ext cx="7375972" cy="5745285"/>
            <a:chOff x="352797" y="-55546"/>
            <a:chExt cx="9110061" cy="6778986"/>
          </a:xfrm>
        </p:grpSpPr>
        <p:pic>
          <p:nvPicPr>
            <p:cNvPr id="49" name="Picture 50" descr="Screen Shot 2014-12-02 at 12.35.1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330" y="1073786"/>
              <a:ext cx="1347410" cy="11343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2" name="Straight Arrow Connector 43"/>
            <p:cNvSpPr>
              <a:spLocks noChangeAspect="1" noChangeShapeType="1"/>
            </p:cNvSpPr>
            <p:nvPr/>
          </p:nvSpPr>
          <p:spPr bwMode="auto">
            <a:xfrm rot="5400000">
              <a:off x="-2875959" y="3355269"/>
              <a:ext cx="6461098" cy="3585"/>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3" name="Picture 44" descr="Screen Shot 2014-12-02 at 11.40.53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529" y="4819312"/>
              <a:ext cx="3046607" cy="190412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5" descr="Screen Shot 2014-12-02 at 11.37.32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680" y="3231913"/>
              <a:ext cx="3046456" cy="192548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6" descr="Screen Shot 2014-12-02 at 11.30.47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4529" y="1640965"/>
              <a:ext cx="3046607" cy="192558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7" descr="Screen Shot 2014-12-02 at 11.40.29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4678" y="31373"/>
              <a:ext cx="3046457" cy="19254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8" descr="Screen Shot 2014-12-02 at 11.44.51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17244" y="270926"/>
              <a:ext cx="1353495" cy="10239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8" name="Oval 49"/>
            <p:cNvSpPr>
              <a:spLocks noChangeAspect="1" noChangeArrowheads="1"/>
            </p:cNvSpPr>
            <p:nvPr/>
          </p:nvSpPr>
          <p:spPr bwMode="auto">
            <a:xfrm>
              <a:off x="1364363" y="1"/>
              <a:ext cx="480529" cy="446188"/>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0" name="Text Box 51"/>
            <p:cNvSpPr txBox="1">
              <a:spLocks noChangeAspect="1" noChangeArrowheads="1"/>
            </p:cNvSpPr>
            <p:nvPr/>
          </p:nvSpPr>
          <p:spPr bwMode="auto">
            <a:xfrm>
              <a:off x="3607384" y="3233753"/>
              <a:ext cx="776445" cy="3268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Mask</a:t>
              </a:r>
              <a:endParaRPr lang="en-US" altLang="en-US" sz="1200" dirty="0">
                <a:latin typeface="Arial" charset="0"/>
              </a:endParaRPr>
            </a:p>
          </p:txBody>
        </p:sp>
        <p:sp>
          <p:nvSpPr>
            <p:cNvPr id="51" name="Text Box 52"/>
            <p:cNvSpPr txBox="1">
              <a:spLocks noChangeAspect="1" noChangeArrowheads="1"/>
            </p:cNvSpPr>
            <p:nvPr/>
          </p:nvSpPr>
          <p:spPr bwMode="auto">
            <a:xfrm>
              <a:off x="4578299" y="57961"/>
              <a:ext cx="1967067" cy="7626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b="1" dirty="0">
                  <a:latin typeface="Arial" charset="0"/>
                  <a:ea typeface="Times" charset="0"/>
                  <a:cs typeface="Times New Roman" charset="0"/>
                </a:rPr>
                <a:t>Exposure duration is adapted by performance.</a:t>
              </a:r>
              <a:endParaRPr lang="en-US" altLang="en-US" sz="1200" dirty="0">
                <a:latin typeface="Arial" charset="0"/>
              </a:endParaRPr>
            </a:p>
          </p:txBody>
        </p:sp>
        <p:sp>
          <p:nvSpPr>
            <p:cNvPr id="54" name="Straight Arrow Connector 55"/>
            <p:cNvSpPr>
              <a:spLocks noChangeAspect="1" noChangeShapeType="1"/>
            </p:cNvSpPr>
            <p:nvPr/>
          </p:nvSpPr>
          <p:spPr bwMode="auto">
            <a:xfrm rot="16200000" flipH="1">
              <a:off x="6390214" y="1310390"/>
              <a:ext cx="1034942" cy="642962"/>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Text Box 56"/>
            <p:cNvSpPr txBox="1">
              <a:spLocks noChangeAspect="1" noChangeArrowheads="1"/>
            </p:cNvSpPr>
            <p:nvPr/>
          </p:nvSpPr>
          <p:spPr bwMode="auto">
            <a:xfrm>
              <a:off x="3611253" y="1198208"/>
              <a:ext cx="2097204" cy="7626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Central and peripheral targets </a:t>
              </a:r>
              <a:r>
                <a:rPr lang="en-US" altLang="en-US" sz="1200">
                  <a:latin typeface="Arial" charset="0"/>
                  <a:ea typeface="Times" charset="0"/>
                  <a:cs typeface="Times New Roman" charset="0"/>
                </a:rPr>
                <a:t>are presented briefly.</a:t>
              </a:r>
              <a:endParaRPr lang="en-US" altLang="en-US" sz="1200" dirty="0">
                <a:latin typeface="Arial" charset="0"/>
              </a:endParaRPr>
            </a:p>
          </p:txBody>
        </p:sp>
        <p:sp>
          <p:nvSpPr>
            <p:cNvPr id="56" name="Text Box 57"/>
            <p:cNvSpPr txBox="1">
              <a:spLocks noChangeAspect="1" noChangeArrowheads="1"/>
            </p:cNvSpPr>
            <p:nvPr/>
          </p:nvSpPr>
          <p:spPr bwMode="auto">
            <a:xfrm>
              <a:off x="3607385" y="4625861"/>
              <a:ext cx="1456998" cy="5447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Select central target.</a:t>
              </a:r>
              <a:endParaRPr lang="en-US" altLang="en-US" sz="1200" dirty="0">
                <a:latin typeface="Arial" charset="0"/>
              </a:endParaRPr>
            </a:p>
          </p:txBody>
        </p:sp>
        <p:sp>
          <p:nvSpPr>
            <p:cNvPr id="57" name="Text Box 58"/>
            <p:cNvSpPr txBox="1">
              <a:spLocks noChangeAspect="1" noChangeArrowheads="1"/>
            </p:cNvSpPr>
            <p:nvPr/>
          </p:nvSpPr>
          <p:spPr bwMode="auto">
            <a:xfrm>
              <a:off x="3620809" y="6169501"/>
              <a:ext cx="1658151" cy="5447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Select peripheral target location.</a:t>
              </a:r>
              <a:endParaRPr lang="en-US" altLang="en-US" sz="1200" dirty="0">
                <a:latin typeface="Arial" charset="0"/>
              </a:endParaRPr>
            </a:p>
          </p:txBody>
        </p:sp>
        <p:sp>
          <p:nvSpPr>
            <p:cNvPr id="58" name="Text Box 59"/>
            <p:cNvSpPr txBox="1">
              <a:spLocks noChangeAspect="1" noChangeArrowheads="1"/>
            </p:cNvSpPr>
            <p:nvPr/>
          </p:nvSpPr>
          <p:spPr bwMode="auto">
            <a:xfrm>
              <a:off x="7308434" y="2182186"/>
              <a:ext cx="2154424" cy="5447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If correct, decrease exposure duration</a:t>
              </a:r>
              <a:endParaRPr lang="en-US" altLang="en-US" sz="1200" dirty="0">
                <a:latin typeface="Arial" charset="0"/>
              </a:endParaRPr>
            </a:p>
          </p:txBody>
        </p:sp>
        <p:sp>
          <p:nvSpPr>
            <p:cNvPr id="59" name="Text Box 60"/>
            <p:cNvSpPr txBox="1">
              <a:spLocks noChangeAspect="1" noChangeArrowheads="1"/>
            </p:cNvSpPr>
            <p:nvPr/>
          </p:nvSpPr>
          <p:spPr bwMode="auto">
            <a:xfrm>
              <a:off x="7289292" y="-55546"/>
              <a:ext cx="2154424" cy="5447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dirty="0">
                  <a:latin typeface="Arial" charset="0"/>
                  <a:ea typeface="Times" charset="0"/>
                  <a:cs typeface="Times New Roman" charset="0"/>
                </a:rPr>
                <a:t>If incorrect, increase exposure duration</a:t>
              </a:r>
              <a:endParaRPr lang="en-US" altLang="en-US" sz="1200" dirty="0">
                <a:latin typeface="Arial" charset="0"/>
              </a:endParaRPr>
            </a:p>
          </p:txBody>
        </p:sp>
        <p:sp>
          <p:nvSpPr>
            <p:cNvPr id="61" name="Text Box 62"/>
            <p:cNvSpPr txBox="1">
              <a:spLocks noChangeAspect="1" noChangeArrowheads="1"/>
            </p:cNvSpPr>
            <p:nvPr/>
          </p:nvSpPr>
          <p:spPr bwMode="auto">
            <a:xfrm>
              <a:off x="6056257" y="5713828"/>
              <a:ext cx="3387459" cy="762620"/>
            </a:xfrm>
            <a:prstGeom prst="rect">
              <a:avLst/>
            </a:pr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b="1" dirty="0">
                  <a:latin typeface="Arial" charset="0"/>
                  <a:ea typeface="Times" charset="0"/>
                  <a:cs typeface="Times New Roman" charset="0"/>
                </a:rPr>
                <a:t>Between Sessions: </a:t>
              </a:r>
              <a:r>
                <a:rPr lang="en-US" altLang="en-US" sz="1200" dirty="0">
                  <a:latin typeface="Arial" charset="0"/>
                  <a:ea typeface="Times" charset="0"/>
                  <a:cs typeface="Times New Roman" charset="0"/>
                </a:rPr>
                <a:t>The eccentricity of peripheral target, and the number of distractors are changed.</a:t>
              </a:r>
              <a:endParaRPr lang="en-US" altLang="en-US" sz="1200" dirty="0">
                <a:latin typeface="Arial" charset="0"/>
              </a:endParaRPr>
            </a:p>
          </p:txBody>
        </p:sp>
      </p:grpSp>
      <p:sp>
        <p:nvSpPr>
          <p:cNvPr id="62" name="Rectangle 61"/>
          <p:cNvSpPr/>
          <p:nvPr/>
        </p:nvSpPr>
        <p:spPr>
          <a:xfrm>
            <a:off x="1642754" y="505509"/>
            <a:ext cx="8028188" cy="603851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tx1"/>
                </a:solidFill>
              </a:ln>
            </a:endParaRPr>
          </a:p>
        </p:txBody>
      </p:sp>
      <p:cxnSp>
        <p:nvCxnSpPr>
          <p:cNvPr id="64" name="Straight Arrow Connector 63"/>
          <p:cNvCxnSpPr/>
          <p:nvPr/>
        </p:nvCxnSpPr>
        <p:spPr>
          <a:xfrm>
            <a:off x="3187290" y="793082"/>
            <a:ext cx="2139501" cy="0"/>
          </a:xfrm>
          <a:prstGeom prst="straightConnector1">
            <a:avLst/>
          </a:prstGeom>
          <a:ln w="38100">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7042214" y="782480"/>
            <a:ext cx="502144" cy="0"/>
          </a:xfrm>
          <a:prstGeom prst="straightConnector1">
            <a:avLst/>
          </a:prstGeom>
          <a:ln w="28575">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8" name="Text Box 62"/>
          <p:cNvSpPr txBox="1">
            <a:spLocks noChangeAspect="1" noChangeArrowheads="1"/>
          </p:cNvSpPr>
          <p:nvPr/>
        </p:nvSpPr>
        <p:spPr bwMode="auto">
          <a:xfrm>
            <a:off x="6582888" y="3738366"/>
            <a:ext cx="2742660" cy="1569660"/>
          </a:xfrm>
          <a:prstGeom prst="rect">
            <a:avLst/>
          </a:prstGeom>
          <a:solidFill>
            <a:srgbClr val="FFFFFF"/>
          </a:solidFill>
          <a:ln w="12700">
            <a:solidFill>
              <a:srgbClr val="000000"/>
            </a:solidFill>
            <a:round/>
            <a:headEnd/>
            <a:tailEnd/>
          </a:ln>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sz="1200" b="1" dirty="0">
                <a:latin typeface="Arial" charset="0"/>
                <a:ea typeface="Arial" charset="0"/>
                <a:cs typeface="Arial" charset="0"/>
              </a:rPr>
              <a:t>Within Session</a:t>
            </a:r>
            <a:r>
              <a:rPr lang="en-US" altLang="en-US" sz="1200" dirty="0">
                <a:latin typeface="Arial" charset="0"/>
                <a:ea typeface="Arial" charset="0"/>
                <a:cs typeface="Arial" charset="0"/>
              </a:rPr>
              <a:t>: Participants played the same level multiple times until they reach the performance improvement goal. </a:t>
            </a:r>
            <a:r>
              <a:rPr lang="en-US" sz="1200" dirty="0">
                <a:latin typeface="Arial" charset="0"/>
                <a:ea typeface="Arial" charset="0"/>
                <a:cs typeface="Arial" charset="0"/>
              </a:rPr>
              <a:t>Baseline was set by the performance of very first attempt. On repetition, the initial difficulty was set by the previous trial’s best performance.</a:t>
            </a:r>
            <a:endParaRPr lang="en-US" altLang="en-US" sz="1200" dirty="0">
              <a:latin typeface="Arial" charset="0"/>
              <a:ea typeface="Arial" charset="0"/>
              <a:cs typeface="Arial" charset="0"/>
            </a:endParaRPr>
          </a:p>
        </p:txBody>
      </p:sp>
      <p:sp>
        <p:nvSpPr>
          <p:cNvPr id="3" name="TextBox 2">
            <a:extLst>
              <a:ext uri="{FF2B5EF4-FFF2-40B4-BE49-F238E27FC236}">
                <a16:creationId xmlns:a16="http://schemas.microsoft.com/office/drawing/2014/main" id="{2E6CA5B6-68A2-0C46-8142-7FF568BA515B}"/>
              </a:ext>
            </a:extLst>
          </p:cNvPr>
          <p:cNvSpPr txBox="1"/>
          <p:nvPr/>
        </p:nvSpPr>
        <p:spPr>
          <a:xfrm>
            <a:off x="80470" y="105631"/>
            <a:ext cx="7512569" cy="369332"/>
          </a:xfrm>
          <a:prstGeom prst="rect">
            <a:avLst/>
          </a:prstGeom>
          <a:noFill/>
        </p:spPr>
        <p:txBody>
          <a:bodyPr wrap="none" rtlCol="0">
            <a:spAutoFit/>
          </a:bodyPr>
          <a:lstStyle/>
          <a:p>
            <a:r>
              <a:rPr lang="en-US" dirty="0"/>
              <a:t>Example of CT and how it adapts difficulty based on participant’s performance</a:t>
            </a:r>
          </a:p>
        </p:txBody>
      </p:sp>
    </p:spTree>
    <p:extLst>
      <p:ext uri="{BB962C8B-B14F-4D97-AF65-F5344CB8AC3E}">
        <p14:creationId xmlns:p14="http://schemas.microsoft.com/office/powerpoint/2010/main" val="172717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227</Words>
  <Application>Microsoft Macintosh PowerPoint</Application>
  <PresentationFormat>Widescreen</PresentationFormat>
  <Paragraphs>16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Kyu Lee</dc:creator>
  <cp:lastModifiedBy>Kyu Lee</cp:lastModifiedBy>
  <cp:revision>3</cp:revision>
  <dcterms:created xsi:type="dcterms:W3CDTF">2022-03-04T00:25:08Z</dcterms:created>
  <dcterms:modified xsi:type="dcterms:W3CDTF">2022-03-04T00:31:15Z</dcterms:modified>
</cp:coreProperties>
</file>