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yunkyuLee/Desktop/effect-siz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* p&lt;.05 for individual measure</a:t>
            </a:r>
          </a:p>
        </c:rich>
      </c:tx>
      <c:layout>
        <c:manualLayout>
          <c:xMode val="edge"/>
          <c:yMode val="edge"/>
          <c:x val="0.68383974644678847"/>
          <c:y val="2.233720233702871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Post-Training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DSST</c:v>
                </c:pt>
                <c:pt idx="1">
                  <c:v>Letter Comparison</c:v>
                </c:pt>
                <c:pt idx="2">
                  <c:v>Pattern Comparison</c:v>
                </c:pt>
                <c:pt idx="3">
                  <c:v>SRT</c:v>
                </c:pt>
                <c:pt idx="4">
                  <c:v>VSTM</c:v>
                </c:pt>
                <c:pt idx="5">
                  <c:v>Face Name</c:v>
                </c:pt>
                <c:pt idx="6">
                  <c:v>Task Switch</c:v>
                </c:pt>
                <c:pt idx="7">
                  <c:v>Flanker Incompatible</c:v>
                </c:pt>
                <c:pt idx="8">
                  <c:v>Nback </c:v>
                </c:pt>
                <c:pt idx="9">
                  <c:v>Composite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0.12</c:v>
                </c:pt>
                <c:pt idx="1">
                  <c:v>0.3</c:v>
                </c:pt>
                <c:pt idx="2">
                  <c:v>0.24</c:v>
                </c:pt>
                <c:pt idx="3">
                  <c:v>-0.15</c:v>
                </c:pt>
                <c:pt idx="4">
                  <c:v>0.26</c:v>
                </c:pt>
                <c:pt idx="5">
                  <c:v>0.38</c:v>
                </c:pt>
                <c:pt idx="6">
                  <c:v>0.22</c:v>
                </c:pt>
                <c:pt idx="7">
                  <c:v>0.16</c:v>
                </c:pt>
                <c:pt idx="8">
                  <c:v>0.68</c:v>
                </c:pt>
                <c:pt idx="9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4D-A441-AD46-ED84CC9E673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Follow-Up</c:v>
                </c:pt>
              </c:strCache>
            </c:strRef>
          </c:tx>
          <c:spPr>
            <a:pattFill prst="wdUpDiag">
              <a:fgClr>
                <a:schemeClr val="bg1">
                  <a:lumMod val="9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2.5157232704402744E-3"/>
                  <c:y val="-3.74862183020948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4D-A441-AD46-ED84CC9E6733}"/>
                </c:ext>
              </c:extLst>
            </c:dLbl>
            <c:dLbl>
              <c:idx val="2"/>
              <c:layout>
                <c:manualLayout>
                  <c:x val="0"/>
                  <c:y val="-3.30760749724366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E4D-A441-AD46-ED84CC9E6733}"/>
                </c:ext>
              </c:extLst>
            </c:dLbl>
            <c:dLbl>
              <c:idx val="6"/>
              <c:layout>
                <c:manualLayout>
                  <c:x val="0"/>
                  <c:y val="-2.42557883131201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E4D-A441-AD46-ED84CC9E67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DSST</c:v>
                </c:pt>
                <c:pt idx="1">
                  <c:v>Letter Comparison</c:v>
                </c:pt>
                <c:pt idx="2">
                  <c:v>Pattern Comparison</c:v>
                </c:pt>
                <c:pt idx="3">
                  <c:v>SRT</c:v>
                </c:pt>
                <c:pt idx="4">
                  <c:v>VSTM</c:v>
                </c:pt>
                <c:pt idx="5">
                  <c:v>Face Name</c:v>
                </c:pt>
                <c:pt idx="6">
                  <c:v>Task Switch</c:v>
                </c:pt>
                <c:pt idx="7">
                  <c:v>Flanker Incompatible</c:v>
                </c:pt>
                <c:pt idx="8">
                  <c:v>Nback </c:v>
                </c:pt>
                <c:pt idx="9">
                  <c:v>Composite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0.14000000000000001</c:v>
                </c:pt>
                <c:pt idx="1">
                  <c:v>-7.0000000000000007E-2</c:v>
                </c:pt>
                <c:pt idx="2">
                  <c:v>-0.18</c:v>
                </c:pt>
                <c:pt idx="3">
                  <c:v>0.02</c:v>
                </c:pt>
                <c:pt idx="4">
                  <c:v>0.09</c:v>
                </c:pt>
                <c:pt idx="5">
                  <c:v>0.27</c:v>
                </c:pt>
                <c:pt idx="6">
                  <c:v>0.21</c:v>
                </c:pt>
                <c:pt idx="7">
                  <c:v>0.27</c:v>
                </c:pt>
                <c:pt idx="8">
                  <c:v>0.47</c:v>
                </c:pt>
                <c:pt idx="9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4D-A441-AD46-ED84CC9E6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3911344"/>
        <c:axId val="1463925136"/>
      </c:barChart>
      <c:catAx>
        <c:axId val="146391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925136"/>
        <c:crosses val="autoZero"/>
        <c:auto val="1"/>
        <c:lblAlgn val="ctr"/>
        <c:lblOffset val="200"/>
        <c:tickLblSkip val="1"/>
        <c:noMultiLvlLbl val="0"/>
      </c:catAx>
      <c:valAx>
        <c:axId val="146392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91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6805595998613376"/>
          <c:y val="4.4858450025610092E-2"/>
          <c:w val="0.24789045708909027"/>
          <c:h val="5.053798539791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234B8-9AC8-7941-8DF0-78DB035D47A4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DBF91-2677-6F41-85D9-91D7320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Effects on specific cognitive domains. Effect sizes (Cohen’s d) at the post-training and follow-up visits, oriented such that positive numbers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changes favoring the experimental treatment group. Individual neuropsychological tests are grouped into cognitive domains. </a:t>
            </a:r>
            <a:endParaRPr/>
          </a:p>
        </p:txBody>
      </p:sp>
      <p:sp>
        <p:nvSpPr>
          <p:cNvPr id="116" name="Google Shape;11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E4D4-020D-614B-949E-F714404B1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5D01B-3F15-2C4B-A6B7-B42383B5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ED117-D9CE-6747-930D-D914F2D5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B7EE-0604-AF44-87D5-7F5306B7364E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CEE7-3C55-F248-9802-99BCA02A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DFB4-BD00-A549-9198-3B91229F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667D-9C68-D94A-AB89-ADE90ED8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4DBF-E749-4843-B330-C72C19D6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BBF55-02BC-DC46-8F7C-44D629148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F564-A69B-7943-AE9C-66437A3C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B7EE-0604-AF44-87D5-7F5306B7364E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92D6-0200-9E43-ACE3-99B9504F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9880F-8E62-4847-8064-FCE99358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667D-9C68-D94A-AB89-ADE90ED8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9A03F-B113-9445-BFDA-7544244C0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F5F50-AC6A-5F4E-955A-66761CE3C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57016-BD13-6A4E-BB19-B49F12E1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B7EE-0604-AF44-87D5-7F5306B7364E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B9F05-4955-2D40-BD86-56DA909E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7662-90B4-0D4C-B6FB-77CA2E48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667D-9C68-D94A-AB89-ADE90ED8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5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2BB6-61D0-7E41-A6C8-E3C96C5D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7372-875D-A141-A7BF-DE962EF6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14514-4B03-5D40-B6F8-E54CCCCE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B7EE-0604-AF44-87D5-7F5306B7364E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B6DD-CA8F-2148-9FAE-2B173DB5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BB2B-16F5-5D4E-81D7-0872F6C2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667D-9C68-D94A-AB89-ADE90ED8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9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65E-ADC4-3A46-8A01-AD6BD5DF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4FB84-0888-694B-B630-898F5A21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D860A-0DD8-6248-91E2-01C6254E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B7EE-0604-AF44-87D5-7F5306B7364E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BC12A-9096-AD49-AE14-ABA94DD1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15F6-E00B-9246-98E0-AE6908D8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667D-9C68-D94A-AB89-ADE90ED8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562A-1981-0640-8A59-93B06677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54F2F-0B10-C54E-A2D6-CC06963A7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AAC4E-26D4-5B48-A861-30261A142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86422-4F79-734C-A27D-55E7504D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B7EE-0604-AF44-87D5-7F5306B7364E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52136-8D5A-0947-8076-A2C70814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27CF6-141D-FA44-A846-4681F67C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667D-9C68-D94A-AB89-ADE90ED8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9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1589-90F2-7041-A56A-60F7F8F7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AB548-AF0F-F041-849A-2957B085A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46C0C-A1BF-F94A-983C-6804549F4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FF691-3AF6-884B-9644-61CAAFA2D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1E81C-C7A7-3A49-BA22-35CA23945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3EF56-4D49-924B-8421-FA01990B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B7EE-0604-AF44-87D5-7F5306B7364E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9C977-E2FF-B64D-99B9-64F6E907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EC4DF-B634-9349-AC02-F71DF7C6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667D-9C68-D94A-AB89-ADE90ED8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7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DFA5-CA57-1D4C-8EFE-87504A15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9FDD7-DE14-2D4C-AC08-9779258E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B7EE-0604-AF44-87D5-7F5306B7364E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D6676-2D98-6442-8A5C-6D0FE6C0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C65A7-EC8F-194A-A5EF-B3D1F7E4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667D-9C68-D94A-AB89-ADE90ED8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6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3523B-BA9A-874A-A4AE-1D6E6075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B7EE-0604-AF44-87D5-7F5306B7364E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F63CC-3B6D-9F48-AFB1-3FE04B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E7293-B64E-7148-BC2A-EB86DAEE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667D-9C68-D94A-AB89-ADE90ED8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93E-FE17-FB4A-9F5C-15DD57F3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729C-6A48-7E43-BCCF-FE246185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7A36E-30C9-F746-B6B0-7745E0B4E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B2C03-C97E-6C41-B313-DEB239E6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B7EE-0604-AF44-87D5-7F5306B7364E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08CFF-5CBB-A845-8DBF-0BD761BE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4D613-3D96-3845-92E4-44FC2AE3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667D-9C68-D94A-AB89-ADE90ED8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F5AD-269C-1144-9684-8BA4E8E6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E11DC-E1BE-FB49-A0F3-291A8FB4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7980E-78EE-9047-AF3B-7141FE10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FEC23-7D9B-C84F-99CF-7CC6D13B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B7EE-0604-AF44-87D5-7F5306B7364E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276F3-DC1E-AA4E-B118-E5C70DDB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FF409-1617-3043-A3E6-9F8C789B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667D-9C68-D94A-AB89-ADE90ED8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8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48832-BFDD-744E-B741-09629250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25B7B-7503-3044-8D62-2CADE125D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1E102-1AF2-8448-AC97-91D6A198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2B7EE-0604-AF44-87D5-7F5306B7364E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B1EE-DA9E-B74A-ADB0-6AE7D137C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876D-622C-0F44-ACA5-158760D5B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667D-9C68-D94A-AB89-ADE90ED8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5"/>
          <p:cNvGraphicFramePr/>
          <p:nvPr/>
        </p:nvGraphicFramePr>
        <p:xfrm>
          <a:off x="1068773" y="696422"/>
          <a:ext cx="10096500" cy="575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9" name="Google Shape;119;p5"/>
          <p:cNvSpPr txBox="1"/>
          <p:nvPr/>
        </p:nvSpPr>
        <p:spPr>
          <a:xfrm rot="-5400000">
            <a:off x="-1444422" y="3278997"/>
            <a:ext cx="461501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 size based on group by time  interaction</a:t>
            </a:r>
            <a:endParaRPr dirty="0"/>
          </a:p>
        </p:txBody>
      </p:sp>
      <p:sp>
        <p:nvSpPr>
          <p:cNvPr id="120" name="Google Shape;120;p5"/>
          <p:cNvSpPr txBox="1"/>
          <p:nvPr/>
        </p:nvSpPr>
        <p:spPr>
          <a:xfrm>
            <a:off x="9504946" y="135957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</p:txBody>
      </p:sp>
      <p:sp>
        <p:nvSpPr>
          <p:cNvPr id="121" name="Google Shape;121;p5"/>
          <p:cNvSpPr txBox="1"/>
          <p:nvPr/>
        </p:nvSpPr>
        <p:spPr>
          <a:xfrm>
            <a:off x="9788178" y="22731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6661479" y="2649164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1597176" y="6161578"/>
            <a:ext cx="2454442" cy="353093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Processing Speed</a:t>
            </a:r>
            <a:endParaRPr dirty="0"/>
          </a:p>
        </p:txBody>
      </p:sp>
      <p:sp>
        <p:nvSpPr>
          <p:cNvPr id="124" name="Google Shape;124;p5"/>
          <p:cNvSpPr/>
          <p:nvPr/>
        </p:nvSpPr>
        <p:spPr>
          <a:xfrm>
            <a:off x="4580021" y="6148894"/>
            <a:ext cx="2454442" cy="35309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7470953" y="6144819"/>
            <a:ext cx="2454442" cy="353093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Executive Control</a:t>
            </a:r>
            <a:endParaRPr dirty="0"/>
          </a:p>
        </p:txBody>
      </p:sp>
      <p:cxnSp>
        <p:nvCxnSpPr>
          <p:cNvPr id="126" name="Google Shape;126;p5"/>
          <p:cNvCxnSpPr/>
          <p:nvPr/>
        </p:nvCxnSpPr>
        <p:spPr>
          <a:xfrm>
            <a:off x="4355433" y="1552080"/>
            <a:ext cx="0" cy="4211051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5"/>
          <p:cNvCxnSpPr/>
          <p:nvPr/>
        </p:nvCxnSpPr>
        <p:spPr>
          <a:xfrm>
            <a:off x="7202909" y="1560096"/>
            <a:ext cx="0" cy="4211051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5"/>
          <p:cNvCxnSpPr/>
          <p:nvPr/>
        </p:nvCxnSpPr>
        <p:spPr>
          <a:xfrm>
            <a:off x="10038349" y="1556082"/>
            <a:ext cx="0" cy="4211051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5"/>
          <p:cNvSpPr txBox="1"/>
          <p:nvPr/>
        </p:nvSpPr>
        <p:spPr>
          <a:xfrm>
            <a:off x="678438" y="117201"/>
            <a:ext cx="106032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Effects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specific cognitive domains. Effect sizes (Cohen’s d) at the post-training and follow-up visits, oriented such that positive numbers represent changes from baseline favoring the CT group. Individual neuropsychological tests are grouped into cognitive domains.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Kyu Lee</dc:creator>
  <cp:lastModifiedBy>Kyu Lee</cp:lastModifiedBy>
  <cp:revision>1</cp:revision>
  <dcterms:created xsi:type="dcterms:W3CDTF">2022-02-01T19:38:06Z</dcterms:created>
  <dcterms:modified xsi:type="dcterms:W3CDTF">2022-02-01T19:38:48Z</dcterms:modified>
</cp:coreProperties>
</file>