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97" r:id="rId3"/>
    <p:sldId id="295" r:id="rId4"/>
    <p:sldId id="298" r:id="rId5"/>
    <p:sldId id="299" r:id="rId6"/>
    <p:sldId id="300" r:id="rId7"/>
    <p:sldId id="301" r:id="rId8"/>
    <p:sldId id="302" r:id="rId9"/>
    <p:sldId id="303"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p15:clr>
            <a:srgbClr val="A4A3A4"/>
          </p15:clr>
        </p15:guide>
        <p15:guide id="2" pos="28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8"/>
      </p:cViewPr>
      <p:guideLst>
        <p:guide orient="horz" pos="2146"/>
        <p:guide pos="285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99F5D-0F96-4867-915C-051EC5CBB0D9}" type="datetimeFigureOut">
              <a:rPr lang="zh-CN" altLang="en-US" smtClean="0"/>
              <a:t>2021/9/13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F8C7D-C9DC-45B9-AB49-888296422FA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2021/9/13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slideLayout" Target="../slideLayouts/slideLayout7.xml"/><Relationship Id="rId4" Type="http://schemas.openxmlformats.org/officeDocument/2006/relationships/tags" Target="../tags/tag10.xml"/><Relationship Id="rId9" Type="http://schemas.openxmlformats.org/officeDocument/2006/relationships/tags" Target="../tags/tag1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8.xml"/><Relationship Id="rId7" Type="http://schemas.openxmlformats.org/officeDocument/2006/relationships/image" Target="../media/image15.jpe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custDataLst>
              <p:tags r:id="rId2"/>
            </p:custDataLst>
          </p:nvPr>
        </p:nvSpPr>
        <p:spPr>
          <a:xfrm>
            <a:off x="-2381" y="857250"/>
            <a:ext cx="4564856" cy="1391841"/>
          </a:xfrm>
          <a:custGeom>
            <a:avLst/>
            <a:gdLst>
              <a:gd name="connsiteX0" fmla="*/ 0 w 5902425"/>
              <a:gd name="connsiteY0" fmla="*/ 4683861 h 4683860"/>
              <a:gd name="connsiteX1" fmla="*/ 0 w 5902425"/>
              <a:gd name="connsiteY1" fmla="*/ 0 h 4683860"/>
              <a:gd name="connsiteX2" fmla="*/ 5902426 w 5902425"/>
              <a:gd name="connsiteY2" fmla="*/ 0 h 4683860"/>
            </a:gdLst>
            <a:ahLst/>
            <a:cxnLst>
              <a:cxn ang="0">
                <a:pos x="connsiteX0" y="connsiteY0"/>
              </a:cxn>
              <a:cxn ang="0">
                <a:pos x="connsiteX1" y="connsiteY1"/>
              </a:cxn>
              <a:cxn ang="0">
                <a:pos x="connsiteX2" y="connsiteY2"/>
              </a:cxn>
            </a:cxnLst>
            <a:rect l="l" t="t" r="r" b="b"/>
            <a:pathLst>
              <a:path w="5902425" h="4683860">
                <a:moveTo>
                  <a:pt x="0" y="4683861"/>
                </a:moveTo>
                <a:lnTo>
                  <a:pt x="0" y="0"/>
                </a:lnTo>
                <a:lnTo>
                  <a:pt x="5902426" y="0"/>
                </a:lnTo>
                <a:close/>
              </a:path>
            </a:pathLst>
          </a:custGeom>
          <a:solidFill>
            <a:srgbClr val="E3F1F9">
              <a:lumMod val="75000"/>
            </a:srgbClr>
          </a:solidFill>
          <a:ln w="6347" cap="flat">
            <a:noFill/>
            <a:prstDash val="solid"/>
            <a:miter/>
          </a:ln>
        </p:spPr>
        <p:txBody>
          <a:bodyPr anchor="ctr"/>
          <a:lstStyle>
            <a:defPPr>
              <a:defRPr lang="zh-CN"/>
            </a:defPPr>
            <a:lvl1pPr marL="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9pPr>
          </a:lstStyle>
          <a:p>
            <a:pPr eaLnBrk="1" fontAlgn="auto" hangingPunct="1">
              <a:defRPr/>
            </a:pPr>
            <a:endParaRPr lang="zh-CN" altLang="en-US" sz="1350" noProof="1"/>
          </a:p>
        </p:txBody>
      </p:sp>
      <p:sp>
        <p:nvSpPr>
          <p:cNvPr id="8" name="文本框 9"/>
          <p:cNvSpPr txBox="1"/>
          <p:nvPr>
            <p:custDataLst>
              <p:tags r:id="rId3"/>
            </p:custDataLst>
          </p:nvPr>
        </p:nvSpPr>
        <p:spPr>
          <a:xfrm>
            <a:off x="35560" y="1667510"/>
            <a:ext cx="8886190" cy="3210560"/>
          </a:xfrm>
          <a:prstGeom prst="rect">
            <a:avLst/>
          </a:prstGeom>
          <a:noFill/>
        </p:spPr>
        <p:txBody>
          <a:bodyPr lIns="68580" tIns="34290" rIns="68580" bIns="34290" anchor="t" anchorCtr="0">
            <a:noAutofit/>
          </a:bodyPr>
          <a:lstStyle>
            <a:defPPr>
              <a:defRPr lang="zh-CN"/>
            </a:defPPr>
            <a:lvl1pPr marL="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9pPr>
          </a:lstStyle>
          <a:p>
            <a:pPr marL="0" indent="0" algn="ctr" eaLnBrk="1" fontAlgn="auto" hangingPunct="1">
              <a:lnSpc>
                <a:spcPct val="150000"/>
              </a:lnSpc>
              <a:spcBef>
                <a:spcPts val="0"/>
              </a:spcBef>
              <a:spcAft>
                <a:spcPts val="2000"/>
              </a:spcAft>
              <a:buSzPct val="100000"/>
              <a:defRPr/>
            </a:pPr>
            <a:r>
              <a:rPr lang="zh-CN" altLang="en-US" sz="4900" spc="150" noProof="1">
                <a:solidFill>
                  <a:sysClr val="windowText" lastClr="000000">
                    <a:lumMod val="85000"/>
                    <a:lumOff val="15000"/>
                  </a:sysClr>
                </a:solidFill>
                <a:latin typeface="Arial" panose="020B0604020202020204" pitchFamily="34" charset="0"/>
                <a:ea typeface="微软雅黑" panose="020B0503020204020204" charset="-122"/>
              </a:rPr>
              <a:t>深圳市芸辉光电科技有限公司</a:t>
            </a:r>
          </a:p>
          <a:p>
            <a:pPr marL="0" indent="0" algn="ctr" eaLnBrk="1" fontAlgn="auto" hangingPunct="1">
              <a:lnSpc>
                <a:spcPct val="150000"/>
              </a:lnSpc>
              <a:spcBef>
                <a:spcPts val="0"/>
              </a:spcBef>
              <a:spcAft>
                <a:spcPts val="2000"/>
              </a:spcAft>
              <a:buSzPct val="100000"/>
              <a:defRPr/>
            </a:pPr>
            <a:r>
              <a:rPr lang="zh-CN" altLang="en-US" sz="4900" spc="150" noProof="1">
                <a:solidFill>
                  <a:sysClr val="windowText" lastClr="000000">
                    <a:lumMod val="85000"/>
                    <a:lumOff val="15000"/>
                  </a:sysClr>
                </a:solidFill>
                <a:latin typeface="Arial" panose="020B0604020202020204" pitchFamily="34" charset="0"/>
                <a:ea typeface="微软雅黑" panose="020B0503020204020204" charset="-122"/>
              </a:rPr>
              <a:t>简介</a:t>
            </a:r>
          </a:p>
          <a:p>
            <a:pPr marL="0" indent="0" algn="ctr" eaLnBrk="1" fontAlgn="auto" hangingPunct="1">
              <a:lnSpc>
                <a:spcPct val="150000"/>
              </a:lnSpc>
              <a:spcBef>
                <a:spcPts val="0"/>
              </a:spcBef>
              <a:spcAft>
                <a:spcPts val="2000"/>
              </a:spcAft>
              <a:buSzPct val="100000"/>
              <a:defRPr/>
            </a:pPr>
            <a:r>
              <a:rPr lang="zh-CN" altLang="en-US" sz="4900" spc="150" noProof="1">
                <a:solidFill>
                  <a:sysClr val="windowText" lastClr="000000">
                    <a:lumMod val="85000"/>
                    <a:lumOff val="15000"/>
                  </a:sysClr>
                </a:solidFill>
                <a:latin typeface="Arial" panose="020B0604020202020204" pitchFamily="34" charset="0"/>
                <a:ea typeface="微软雅黑" panose="020B0503020204020204" charset="-122"/>
              </a:rPr>
              <a:t>2021-</a:t>
            </a:r>
            <a:r>
              <a:rPr lang="en-US" altLang="zh-CN" sz="4900" spc="150" noProof="1">
                <a:solidFill>
                  <a:sysClr val="windowText" lastClr="000000">
                    <a:lumMod val="85000"/>
                    <a:lumOff val="15000"/>
                  </a:sysClr>
                </a:solidFill>
                <a:latin typeface="Arial" panose="020B0604020202020204" pitchFamily="34" charset="0"/>
                <a:ea typeface="微软雅黑" panose="020B0503020204020204" charset="-122"/>
              </a:rPr>
              <a:t>8</a:t>
            </a:r>
            <a:r>
              <a:rPr lang="zh-CN" altLang="en-US" sz="4900" spc="150" noProof="1">
                <a:solidFill>
                  <a:sysClr val="windowText" lastClr="000000">
                    <a:lumMod val="85000"/>
                    <a:lumOff val="15000"/>
                  </a:sysClr>
                </a:solidFill>
                <a:latin typeface="Arial" panose="020B0604020202020204" pitchFamily="34" charset="0"/>
                <a:ea typeface="微软雅黑" panose="020B0503020204020204" charset="-122"/>
              </a:rPr>
              <a:t>-1</a:t>
            </a:r>
            <a:r>
              <a:rPr lang="en-US" altLang="zh-CN" sz="4900" spc="150" noProof="1">
                <a:solidFill>
                  <a:sysClr val="windowText" lastClr="000000">
                    <a:lumMod val="85000"/>
                    <a:lumOff val="15000"/>
                  </a:sysClr>
                </a:solidFill>
                <a:latin typeface="Arial" panose="020B0604020202020204" pitchFamily="34" charset="0"/>
                <a:ea typeface="微软雅黑" panose="020B0503020204020204" charset="-122"/>
              </a:rPr>
              <a:t>7</a:t>
            </a:r>
          </a:p>
        </p:txBody>
      </p:sp>
      <p:sp>
        <p:nvSpPr>
          <p:cNvPr id="5" name="任意多边形: 形状 4"/>
          <p:cNvSpPr/>
          <p:nvPr>
            <p:custDataLst>
              <p:tags r:id="rId4"/>
            </p:custDataLst>
          </p:nvPr>
        </p:nvSpPr>
        <p:spPr>
          <a:xfrm rot="10800000">
            <a:off x="4142184" y="4877918"/>
            <a:ext cx="5001815" cy="1122832"/>
          </a:xfrm>
          <a:custGeom>
            <a:avLst/>
            <a:gdLst>
              <a:gd name="connsiteX0" fmla="*/ 0 w 5902425"/>
              <a:gd name="connsiteY0" fmla="*/ 4683861 h 4683860"/>
              <a:gd name="connsiteX1" fmla="*/ 0 w 5902425"/>
              <a:gd name="connsiteY1" fmla="*/ 0 h 4683860"/>
              <a:gd name="connsiteX2" fmla="*/ 5902426 w 5902425"/>
              <a:gd name="connsiteY2" fmla="*/ 0 h 4683860"/>
            </a:gdLst>
            <a:ahLst/>
            <a:cxnLst>
              <a:cxn ang="0">
                <a:pos x="connsiteX0" y="connsiteY0"/>
              </a:cxn>
              <a:cxn ang="0">
                <a:pos x="connsiteX1" y="connsiteY1"/>
              </a:cxn>
              <a:cxn ang="0">
                <a:pos x="connsiteX2" y="connsiteY2"/>
              </a:cxn>
            </a:cxnLst>
            <a:rect l="l" t="t" r="r" b="b"/>
            <a:pathLst>
              <a:path w="5902425" h="4683860">
                <a:moveTo>
                  <a:pt x="0" y="4683861"/>
                </a:moveTo>
                <a:lnTo>
                  <a:pt x="0" y="0"/>
                </a:lnTo>
                <a:lnTo>
                  <a:pt x="5902426" y="0"/>
                </a:lnTo>
                <a:close/>
              </a:path>
            </a:pathLst>
          </a:custGeom>
          <a:solidFill>
            <a:srgbClr val="E3F1F9">
              <a:lumMod val="75000"/>
            </a:srgbClr>
          </a:solidFill>
          <a:ln w="6347" cap="flat">
            <a:noFill/>
            <a:prstDash val="solid"/>
            <a:miter/>
          </a:ln>
        </p:spPr>
        <p:txBody>
          <a:bodyPr anchor="ctr"/>
          <a:lstStyle>
            <a:defPPr>
              <a:defRPr lang="zh-CN"/>
            </a:defPPr>
            <a:lvl1pPr marL="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9pPr>
          </a:lstStyle>
          <a:p>
            <a:pPr eaLnBrk="1" fontAlgn="auto" hangingPunct="1">
              <a:defRPr/>
            </a:pPr>
            <a:endParaRPr lang="zh-CN" altLang="en-US" sz="1350" noProof="1"/>
          </a:p>
        </p:txBody>
      </p:sp>
      <p:cxnSp>
        <p:nvCxnSpPr>
          <p:cNvPr id="6" name="直接连接符 5"/>
          <p:cNvCxnSpPr/>
          <p:nvPr>
            <p:custDataLst>
              <p:tags r:id="rId5"/>
            </p:custDataLst>
          </p:nvPr>
        </p:nvCxnSpPr>
        <p:spPr>
          <a:xfrm flipH="1">
            <a:off x="-78581" y="857250"/>
            <a:ext cx="4845844" cy="1488281"/>
          </a:xfrm>
          <a:prstGeom prst="line">
            <a:avLst/>
          </a:prstGeom>
          <a:noFill/>
          <a:ln w="6350" cap="flat" cmpd="sng" algn="ctr">
            <a:solidFill>
              <a:srgbClr val="E3F1F9">
                <a:lumMod val="90000"/>
              </a:srgbClr>
            </a:solidFill>
            <a:prstDash val="solid"/>
            <a:miter lim="800000"/>
          </a:ln>
          <a:effectLst/>
        </p:spPr>
      </p:cxnSp>
      <p:cxnSp>
        <p:nvCxnSpPr>
          <p:cNvPr id="7" name="直接连接符 6"/>
          <p:cNvCxnSpPr/>
          <p:nvPr>
            <p:custDataLst>
              <p:tags r:id="rId6"/>
            </p:custDataLst>
          </p:nvPr>
        </p:nvCxnSpPr>
        <p:spPr>
          <a:xfrm flipH="1">
            <a:off x="3980260" y="4793146"/>
            <a:ext cx="5163740" cy="1193317"/>
          </a:xfrm>
          <a:prstGeom prst="line">
            <a:avLst/>
          </a:prstGeom>
          <a:noFill/>
          <a:ln w="6350" cap="flat" cmpd="sng" algn="ctr">
            <a:solidFill>
              <a:srgbClr val="E3F1F9">
                <a:lumMod val="90000"/>
              </a:srgbClr>
            </a:solidFill>
            <a:prstDash val="solid"/>
            <a:miter lim="800000"/>
          </a:ln>
          <a:effectLst/>
        </p:spPr>
      </p:cxn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24060" y="332493"/>
            <a:ext cx="7602082" cy="468630"/>
          </a:xfrm>
          <a:prstGeom prst="rect">
            <a:avLst/>
          </a:prstGeom>
          <a:noFill/>
        </p:spPr>
        <p:txBody>
          <a:bodyPr wrap="square" lIns="76200" tIns="28575" rIns="47625" bIns="28575" rtlCol="0">
            <a:normAutofit/>
          </a:bodyPr>
          <a:lstStyle/>
          <a:p>
            <a:pPr marL="0" indent="0" algn="l" fontAlgn="auto">
              <a:lnSpc>
                <a:spcPct val="100000"/>
              </a:lnSpc>
              <a:spcBef>
                <a:spcPts val="0"/>
              </a:spcBef>
              <a:spcAft>
                <a:spcPts val="0"/>
              </a:spcAft>
              <a:buSzPct val="100000"/>
            </a:pPr>
            <a:r>
              <a:rPr lang="zh-CN" altLang="en-US" sz="2400" b="1" spc="300" dirty="0">
                <a:solidFill>
                  <a:sysClr val="windowText" lastClr="000000">
                    <a:lumMod val="85000"/>
                    <a:lumOff val="15000"/>
                  </a:sysClr>
                </a:solidFill>
                <a:latin typeface="Arial" panose="020B0604020202020204" pitchFamily="34" charset="0"/>
                <a:ea typeface="微软雅黑" panose="020B0503020204020204" charset="-122"/>
              </a:rPr>
              <a:t>公司简介：</a:t>
            </a:r>
          </a:p>
        </p:txBody>
      </p:sp>
      <p:sp>
        <p:nvSpPr>
          <p:cNvPr id="9" name="矩形 8"/>
          <p:cNvSpPr/>
          <p:nvPr>
            <p:custDataLst>
              <p:tags r:id="rId3"/>
            </p:custDataLst>
          </p:nvPr>
        </p:nvSpPr>
        <p:spPr>
          <a:xfrm>
            <a:off x="755650" y="1590675"/>
            <a:ext cx="3288665" cy="3806190"/>
          </a:xfrm>
          <a:prstGeom prst="rect">
            <a:avLst/>
          </a:prstGeom>
        </p:spPr>
        <p:txBody>
          <a:bodyPr anchor="ctr">
            <a:noAutofit/>
          </a:bodyPr>
          <a:lstStyle>
            <a:defPPr>
              <a:defRPr lang="zh-CN"/>
            </a:defPPr>
            <a:lvl1pPr marL="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9pPr>
          </a:lstStyle>
          <a:p>
            <a:pPr marL="171450" indent="-171450" algn="l">
              <a:lnSpc>
                <a:spcPct val="120000"/>
              </a:lnSpc>
              <a:spcBef>
                <a:spcPts val="0"/>
              </a:spcBef>
              <a:spcAft>
                <a:spcPts val="1000"/>
              </a:spcAft>
              <a:buClr>
                <a:srgbClr val="73CCB9">
                  <a:lumMod val="20000"/>
                  <a:lumOff val="80000"/>
                </a:srgbClr>
              </a:buClr>
              <a:buSzPct val="100000"/>
              <a:buFont typeface="Wingdings" panose="05000000000000000000" pitchFamily="2" charset="2"/>
              <a:buChar char="l"/>
            </a:pPr>
            <a:r>
              <a:rPr lang="zh-CN" altLang="en-US" sz="2000" spc="150" dirty="0">
                <a:solidFill>
                  <a:sysClr val="windowText" lastClr="000000">
                    <a:lumMod val="75000"/>
                    <a:lumOff val="25000"/>
                  </a:sysClr>
                </a:solidFill>
                <a:latin typeface="Arial" panose="020B0604020202020204" pitchFamily="34" charset="0"/>
                <a:ea typeface="微软雅黑" panose="020B0503020204020204" charset="-122"/>
              </a:rPr>
              <a:t>深圳市芸辉光电科技有限公司成立于2020年9月，主要为科研院所、高校、军工单位提供定制产品服务。成立到现在一年，合作的客户有河北清华发展研究院、电子科技大学、中科院光电所、洛阳613、北京航空航天大学、山东大学。</a:t>
            </a:r>
          </a:p>
        </p:txBody>
      </p:sp>
      <p:sp>
        <p:nvSpPr>
          <p:cNvPr id="10" name="矩形 9"/>
          <p:cNvSpPr/>
          <p:nvPr>
            <p:custDataLst>
              <p:tags r:id="rId4"/>
            </p:custDataLst>
          </p:nvPr>
        </p:nvSpPr>
        <p:spPr>
          <a:xfrm>
            <a:off x="5076190" y="1700530"/>
            <a:ext cx="3288665" cy="3646805"/>
          </a:xfrm>
          <a:prstGeom prst="rect">
            <a:avLst/>
          </a:prstGeom>
        </p:spPr>
        <p:txBody>
          <a:bodyPr anchor="ctr">
            <a:noAutofit/>
          </a:bodyPr>
          <a:lstStyle>
            <a:defPPr>
              <a:defRPr lang="zh-CN"/>
            </a:defPPr>
            <a:lvl1pPr marL="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9pPr>
          </a:lstStyle>
          <a:p>
            <a:pPr marL="171450" lvl="0" indent="-171450" algn="l">
              <a:lnSpc>
                <a:spcPct val="120000"/>
              </a:lnSpc>
              <a:spcBef>
                <a:spcPts val="0"/>
              </a:spcBef>
              <a:spcAft>
                <a:spcPts val="1000"/>
              </a:spcAft>
              <a:buClr>
                <a:srgbClr val="73CCB9">
                  <a:lumMod val="20000"/>
                  <a:lumOff val="80000"/>
                </a:srgbClr>
              </a:buClr>
              <a:buSzPct val="100000"/>
              <a:buFont typeface="Wingdings" panose="05000000000000000000" pitchFamily="2" charset="2"/>
              <a:buChar char="l"/>
            </a:pPr>
            <a:r>
              <a:rPr lang="zh-CN" altLang="en-US" sz="1700" spc="150" dirty="0">
                <a:solidFill>
                  <a:sysClr val="windowText" lastClr="000000">
                    <a:lumMod val="75000"/>
                    <a:lumOff val="25000"/>
                  </a:sysClr>
                </a:solidFill>
                <a:latin typeface="Arial" panose="020B0604020202020204" pitchFamily="34" charset="0"/>
                <a:ea typeface="微软雅黑" panose="020B0503020204020204" charset="-122"/>
              </a:rPr>
              <a:t>我们擅长于根据用户单位明确提出定制化产品需求或者是描述性的需求，进行项目分析，提出具体技术指标，设计项目方案、产品设计、交付满足用户单位要求的产品。</a:t>
            </a:r>
          </a:p>
          <a:p>
            <a:pPr marL="171450" lvl="0" indent="-171450" algn="l">
              <a:lnSpc>
                <a:spcPct val="120000"/>
              </a:lnSpc>
              <a:spcBef>
                <a:spcPts val="0"/>
              </a:spcBef>
              <a:spcAft>
                <a:spcPts val="1000"/>
              </a:spcAft>
              <a:buClr>
                <a:srgbClr val="73CCB9">
                  <a:lumMod val="20000"/>
                  <a:lumOff val="80000"/>
                </a:srgbClr>
              </a:buClr>
              <a:buSzPct val="100000"/>
              <a:buFont typeface="Wingdings" panose="05000000000000000000" pitchFamily="2" charset="2"/>
              <a:buChar char="l"/>
            </a:pPr>
            <a:r>
              <a:rPr lang="zh-CN" altLang="en-US" sz="1700" spc="150" dirty="0">
                <a:solidFill>
                  <a:sysClr val="windowText" lastClr="000000">
                    <a:lumMod val="75000"/>
                    <a:lumOff val="25000"/>
                  </a:sysClr>
                </a:solidFill>
                <a:latin typeface="Arial" panose="020B0604020202020204" pitchFamily="34" charset="0"/>
                <a:ea typeface="微软雅黑" panose="020B0503020204020204" charset="-122"/>
              </a:rPr>
              <a:t>我们主要优势在于为用户单位提供非标光机系统整体设计、制造、装调 ，对于电路、软件开发我们有长期合作伙伴，可成套交付产品，亦可配合用户单位协同设计</a:t>
            </a:r>
            <a:r>
              <a:rPr lang="zh-CN" altLang="en-US" sz="1900" spc="150" dirty="0">
                <a:solidFill>
                  <a:sysClr val="windowText" lastClr="000000">
                    <a:lumMod val="75000"/>
                    <a:lumOff val="25000"/>
                  </a:sysClr>
                </a:solidFill>
                <a:latin typeface="Arial" panose="020B0604020202020204" pitchFamily="34" charset="0"/>
                <a:ea typeface="微软雅黑" panose="020B0503020204020204" charset="-122"/>
              </a:rPr>
              <a:t>。</a:t>
            </a:r>
          </a:p>
        </p:txBody>
      </p:sp>
      <p:cxnSp>
        <p:nvCxnSpPr>
          <p:cNvPr id="11" name="直接连接符 10"/>
          <p:cNvCxnSpPr/>
          <p:nvPr>
            <p:custDataLst>
              <p:tags r:id="rId5"/>
            </p:custDataLst>
          </p:nvPr>
        </p:nvCxnSpPr>
        <p:spPr>
          <a:xfrm>
            <a:off x="4571508" y="2765696"/>
            <a:ext cx="0" cy="1738424"/>
          </a:xfrm>
          <a:prstGeom prst="line">
            <a:avLst/>
          </a:prstGeom>
          <a:noFill/>
          <a:ln w="12700" cap="flat" cmpd="sng" algn="ctr">
            <a:solidFill>
              <a:sysClr val="window" lastClr="FFFFFF">
                <a:lumMod val="85000"/>
              </a:sysClr>
            </a:solidFill>
            <a:prstDash val="dashDot"/>
            <a:miter lim="800000"/>
          </a:ln>
          <a:effectLst/>
        </p:spPr>
      </p:cxnSp>
      <p:sp>
        <p:nvSpPr>
          <p:cNvPr id="23" name="任意多边形: 形状 22"/>
          <p:cNvSpPr/>
          <p:nvPr>
            <p:custDataLst>
              <p:tags r:id="rId6"/>
            </p:custDataLst>
          </p:nvPr>
        </p:nvSpPr>
        <p:spPr>
          <a:xfrm>
            <a:off x="0" y="857251"/>
            <a:ext cx="9144000" cy="280555"/>
          </a:xfrm>
          <a:custGeom>
            <a:avLst/>
            <a:gdLst>
              <a:gd name="connsiteX0" fmla="*/ 0 w 12192000"/>
              <a:gd name="connsiteY0" fmla="*/ 0 h 374073"/>
              <a:gd name="connsiteX1" fmla="*/ 12192000 w 12192000"/>
              <a:gd name="connsiteY1" fmla="*/ 0 h 374073"/>
              <a:gd name="connsiteX2" fmla="*/ 12192000 w 12192000"/>
              <a:gd name="connsiteY2" fmla="*/ 4884 h 374073"/>
              <a:gd name="connsiteX3" fmla="*/ 11479444 w 12192000"/>
              <a:gd name="connsiteY3" fmla="*/ 95226 h 374073"/>
              <a:gd name="connsiteX4" fmla="*/ 6095346 w 12192000"/>
              <a:gd name="connsiteY4" fmla="*/ 374073 h 374073"/>
              <a:gd name="connsiteX5" fmla="*/ 711247 w 12192000"/>
              <a:gd name="connsiteY5" fmla="*/ 95226 h 374073"/>
              <a:gd name="connsiteX6" fmla="*/ 0 w 12192000"/>
              <a:gd name="connsiteY6" fmla="*/ 5050 h 37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4073">
                <a:moveTo>
                  <a:pt x="0" y="0"/>
                </a:moveTo>
                <a:lnTo>
                  <a:pt x="12192000" y="0"/>
                </a:lnTo>
                <a:lnTo>
                  <a:pt x="12192000" y="4884"/>
                </a:lnTo>
                <a:lnTo>
                  <a:pt x="11479444" y="95226"/>
                </a:lnTo>
                <a:cubicBezTo>
                  <a:pt x="9942522" y="271276"/>
                  <a:pt x="8089737" y="374073"/>
                  <a:pt x="6095346" y="374073"/>
                </a:cubicBezTo>
                <a:cubicBezTo>
                  <a:pt x="4100955" y="374073"/>
                  <a:pt x="2248170" y="271276"/>
                  <a:pt x="711247" y="95226"/>
                </a:cubicBezTo>
                <a:lnTo>
                  <a:pt x="0" y="5050"/>
                </a:lnTo>
                <a:close/>
              </a:path>
            </a:pathLst>
          </a:custGeom>
          <a:solidFill>
            <a:srgbClr val="73CCB9"/>
          </a:solidFill>
          <a:ln w="12700" cap="flat" cmpd="sng" algn="ctr">
            <a:noFill/>
            <a:prstDash val="solid"/>
            <a:miter lim="800000"/>
          </a:ln>
          <a:effectLst/>
        </p:spPr>
        <p:txBody>
          <a:bodyPr rtlCol="0" anchor="ctr"/>
          <a:lstStyle/>
          <a:p>
            <a:pPr algn="ctr"/>
            <a:endParaRPr lang="zh-CN" altLang="en-US" sz="1350"/>
          </a:p>
        </p:txBody>
      </p:sp>
      <p:sp>
        <p:nvSpPr>
          <p:cNvPr id="24" name="任意多边形: 形状 23"/>
          <p:cNvSpPr/>
          <p:nvPr>
            <p:custDataLst>
              <p:tags r:id="rId7"/>
            </p:custDataLst>
          </p:nvPr>
        </p:nvSpPr>
        <p:spPr>
          <a:xfrm flipV="1">
            <a:off x="-492" y="5720195"/>
            <a:ext cx="9144000" cy="280555"/>
          </a:xfrm>
          <a:custGeom>
            <a:avLst/>
            <a:gdLst>
              <a:gd name="connsiteX0" fmla="*/ 0 w 12192000"/>
              <a:gd name="connsiteY0" fmla="*/ 0 h 374073"/>
              <a:gd name="connsiteX1" fmla="*/ 12192000 w 12192000"/>
              <a:gd name="connsiteY1" fmla="*/ 0 h 374073"/>
              <a:gd name="connsiteX2" fmla="*/ 12192000 w 12192000"/>
              <a:gd name="connsiteY2" fmla="*/ 4884 h 374073"/>
              <a:gd name="connsiteX3" fmla="*/ 11479444 w 12192000"/>
              <a:gd name="connsiteY3" fmla="*/ 95226 h 374073"/>
              <a:gd name="connsiteX4" fmla="*/ 6095346 w 12192000"/>
              <a:gd name="connsiteY4" fmla="*/ 374073 h 374073"/>
              <a:gd name="connsiteX5" fmla="*/ 711247 w 12192000"/>
              <a:gd name="connsiteY5" fmla="*/ 95226 h 374073"/>
              <a:gd name="connsiteX6" fmla="*/ 0 w 12192000"/>
              <a:gd name="connsiteY6" fmla="*/ 5050 h 37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4073">
                <a:moveTo>
                  <a:pt x="0" y="0"/>
                </a:moveTo>
                <a:lnTo>
                  <a:pt x="12192000" y="0"/>
                </a:lnTo>
                <a:lnTo>
                  <a:pt x="12192000" y="4884"/>
                </a:lnTo>
                <a:lnTo>
                  <a:pt x="11479444" y="95226"/>
                </a:lnTo>
                <a:cubicBezTo>
                  <a:pt x="9942522" y="271276"/>
                  <a:pt x="8089737" y="374073"/>
                  <a:pt x="6095346" y="374073"/>
                </a:cubicBezTo>
                <a:cubicBezTo>
                  <a:pt x="4100955" y="374073"/>
                  <a:pt x="2248170" y="271276"/>
                  <a:pt x="711247" y="95226"/>
                </a:cubicBezTo>
                <a:lnTo>
                  <a:pt x="0" y="5050"/>
                </a:lnTo>
                <a:close/>
              </a:path>
            </a:pathLst>
          </a:custGeom>
          <a:solidFill>
            <a:srgbClr val="73CCB9"/>
          </a:solidFill>
          <a:ln w="12700" cap="flat" cmpd="sng" algn="ctr">
            <a:noFill/>
            <a:prstDash val="solid"/>
            <a:miter lim="800000"/>
          </a:ln>
          <a:effectLst/>
        </p:spPr>
        <p:txBody>
          <a:bodyPr rtlCol="0" anchor="ctr"/>
          <a:lstStyle/>
          <a:p>
            <a:pPr algn="ctr"/>
            <a:endParaRPr lang="zh-CN" altLang="en-US" sz="1350"/>
          </a:p>
        </p:txBody>
      </p:sp>
      <p:sp>
        <p:nvSpPr>
          <p:cNvPr id="30" name="任意多边形: 形状 29"/>
          <p:cNvSpPr/>
          <p:nvPr>
            <p:custDataLst>
              <p:tags r:id="rId8"/>
            </p:custDataLst>
          </p:nvPr>
        </p:nvSpPr>
        <p:spPr>
          <a:xfrm>
            <a:off x="8689270" y="2498556"/>
            <a:ext cx="195946" cy="2692652"/>
          </a:xfrm>
          <a:custGeom>
            <a:avLst/>
            <a:gdLst>
              <a:gd name="connsiteX0" fmla="*/ 347329 w 347331"/>
              <a:gd name="connsiteY0" fmla="*/ 0 h 3590202"/>
              <a:gd name="connsiteX1" fmla="*/ 244870 w 347331"/>
              <a:gd name="connsiteY1" fmla="*/ 347907 h 3590202"/>
              <a:gd name="connsiteX2" fmla="*/ 87084 w 347331"/>
              <a:gd name="connsiteY2" fmla="*/ 1795098 h 3590202"/>
              <a:gd name="connsiteX3" fmla="*/ 244870 w 347331"/>
              <a:gd name="connsiteY3" fmla="*/ 3242289 h 3590202"/>
              <a:gd name="connsiteX4" fmla="*/ 347331 w 347331"/>
              <a:gd name="connsiteY4" fmla="*/ 3590202 h 3590202"/>
              <a:gd name="connsiteX5" fmla="*/ 270602 w 347331"/>
              <a:gd name="connsiteY5" fmla="*/ 3431615 h 3590202"/>
              <a:gd name="connsiteX6" fmla="*/ 0 w 347331"/>
              <a:gd name="connsiteY6" fmla="*/ 1795099 h 3590202"/>
              <a:gd name="connsiteX7" fmla="*/ 270602 w 347331"/>
              <a:gd name="connsiteY7" fmla="*/ 158583 h 3590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331" h="3590202">
                <a:moveTo>
                  <a:pt x="347329" y="0"/>
                </a:moveTo>
                <a:lnTo>
                  <a:pt x="244870" y="347907"/>
                </a:lnTo>
                <a:cubicBezTo>
                  <a:pt x="145252" y="761016"/>
                  <a:pt x="87084" y="1259026"/>
                  <a:pt x="87084" y="1795098"/>
                </a:cubicBezTo>
                <a:cubicBezTo>
                  <a:pt x="87084" y="2331170"/>
                  <a:pt x="145252" y="2829180"/>
                  <a:pt x="244870" y="3242289"/>
                </a:cubicBezTo>
                <a:lnTo>
                  <a:pt x="347331" y="3590202"/>
                </a:lnTo>
                <a:lnTo>
                  <a:pt x="270602" y="3431615"/>
                </a:lnTo>
                <a:cubicBezTo>
                  <a:pt x="103410" y="3012794"/>
                  <a:pt x="0" y="2434198"/>
                  <a:pt x="0" y="1795099"/>
                </a:cubicBezTo>
                <a:cubicBezTo>
                  <a:pt x="0" y="1156000"/>
                  <a:pt x="103410" y="577404"/>
                  <a:pt x="270602" y="158583"/>
                </a:cubicBezTo>
                <a:close/>
              </a:path>
            </a:pathLst>
          </a:custGeom>
          <a:solidFill>
            <a:srgbClr val="73CCB9">
              <a:lumMod val="20000"/>
              <a:lumOff val="80000"/>
              <a:alpha val="50000"/>
            </a:srgbClr>
          </a:solidFill>
          <a:ln w="12700" cap="flat" cmpd="sng" algn="ctr">
            <a:noFill/>
            <a:prstDash val="solid"/>
            <a:miter lim="800000"/>
          </a:ln>
          <a:effectLst/>
        </p:spPr>
        <p:txBody>
          <a:bodyPr rtlCol="0" anchor="ctr"/>
          <a:lstStyle/>
          <a:p>
            <a:pPr algn="ctr"/>
            <a:endParaRPr lang="zh-CN" altLang="en-US" sz="1350"/>
          </a:p>
        </p:txBody>
      </p:sp>
      <p:sp>
        <p:nvSpPr>
          <p:cNvPr id="31" name="任意多边形: 形状 30"/>
          <p:cNvSpPr/>
          <p:nvPr>
            <p:custDataLst>
              <p:tags r:id="rId9"/>
            </p:custDataLst>
          </p:nvPr>
        </p:nvSpPr>
        <p:spPr>
          <a:xfrm flipH="1">
            <a:off x="257801" y="2498556"/>
            <a:ext cx="195946" cy="2692652"/>
          </a:xfrm>
          <a:custGeom>
            <a:avLst/>
            <a:gdLst>
              <a:gd name="connsiteX0" fmla="*/ 347329 w 347331"/>
              <a:gd name="connsiteY0" fmla="*/ 0 h 3590202"/>
              <a:gd name="connsiteX1" fmla="*/ 244870 w 347331"/>
              <a:gd name="connsiteY1" fmla="*/ 347907 h 3590202"/>
              <a:gd name="connsiteX2" fmla="*/ 87084 w 347331"/>
              <a:gd name="connsiteY2" fmla="*/ 1795098 h 3590202"/>
              <a:gd name="connsiteX3" fmla="*/ 244870 w 347331"/>
              <a:gd name="connsiteY3" fmla="*/ 3242289 h 3590202"/>
              <a:gd name="connsiteX4" fmla="*/ 347331 w 347331"/>
              <a:gd name="connsiteY4" fmla="*/ 3590202 h 3590202"/>
              <a:gd name="connsiteX5" fmla="*/ 270602 w 347331"/>
              <a:gd name="connsiteY5" fmla="*/ 3431615 h 3590202"/>
              <a:gd name="connsiteX6" fmla="*/ 0 w 347331"/>
              <a:gd name="connsiteY6" fmla="*/ 1795099 h 3590202"/>
              <a:gd name="connsiteX7" fmla="*/ 270602 w 347331"/>
              <a:gd name="connsiteY7" fmla="*/ 158583 h 3590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331" h="3590202">
                <a:moveTo>
                  <a:pt x="347329" y="0"/>
                </a:moveTo>
                <a:lnTo>
                  <a:pt x="244870" y="347907"/>
                </a:lnTo>
                <a:cubicBezTo>
                  <a:pt x="145252" y="761016"/>
                  <a:pt x="87084" y="1259026"/>
                  <a:pt x="87084" y="1795098"/>
                </a:cubicBezTo>
                <a:cubicBezTo>
                  <a:pt x="87084" y="2331170"/>
                  <a:pt x="145252" y="2829180"/>
                  <a:pt x="244870" y="3242289"/>
                </a:cubicBezTo>
                <a:lnTo>
                  <a:pt x="347331" y="3590202"/>
                </a:lnTo>
                <a:lnTo>
                  <a:pt x="270602" y="3431615"/>
                </a:lnTo>
                <a:cubicBezTo>
                  <a:pt x="103410" y="3012794"/>
                  <a:pt x="0" y="2434198"/>
                  <a:pt x="0" y="1795099"/>
                </a:cubicBezTo>
                <a:cubicBezTo>
                  <a:pt x="0" y="1156000"/>
                  <a:pt x="103410" y="577404"/>
                  <a:pt x="270602" y="158583"/>
                </a:cubicBezTo>
                <a:close/>
              </a:path>
            </a:pathLst>
          </a:custGeom>
          <a:solidFill>
            <a:srgbClr val="73CCB9">
              <a:lumMod val="20000"/>
              <a:lumOff val="80000"/>
              <a:alpha val="50000"/>
            </a:srgbClr>
          </a:solidFill>
          <a:ln w="12700" cap="flat" cmpd="sng" algn="ctr">
            <a:noFill/>
            <a:prstDash val="solid"/>
            <a:miter lim="800000"/>
          </a:ln>
          <a:effectLst/>
        </p:spPr>
        <p:txBody>
          <a:bodyPr rtlCol="0" anchor="ctr"/>
          <a:lstStyle/>
          <a:p>
            <a:pPr algn="ctr"/>
            <a:endParaRPr lang="zh-CN" altLang="en-US" sz="135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9540" y="116632"/>
            <a:ext cx="9124459" cy="523220"/>
          </a:xfrm>
          <a:prstGeom prst="rect">
            <a:avLst/>
          </a:prstGeom>
          <a:noFill/>
        </p:spPr>
        <p:txBody>
          <a:bodyPr wrap="square" rtlCol="0">
            <a:spAutoFit/>
          </a:bodyPr>
          <a:lstStyle/>
          <a:p>
            <a:r>
              <a:rPr lang="zh-CN" altLang="en-US" sz="2800" b="1" dirty="0">
                <a:solidFill>
                  <a:srgbClr val="C00000"/>
                </a:solidFill>
                <a:latin typeface="黑体" panose="02010609060101010101" pitchFamily="49" charset="-122"/>
                <a:ea typeface="黑体" panose="02010609060101010101" pitchFamily="49" charset="-122"/>
              </a:rPr>
              <a:t>三、定制产品（成立后已经交付用户单位产品</a:t>
            </a:r>
            <a:r>
              <a:rPr lang="en-US" altLang="zh-CN" sz="2800" b="1" dirty="0">
                <a:solidFill>
                  <a:srgbClr val="C00000"/>
                </a:solidFill>
                <a:latin typeface="黑体" panose="02010609060101010101" pitchFamily="49" charset="-122"/>
                <a:ea typeface="黑体" panose="02010609060101010101" pitchFamily="49" charset="-122"/>
              </a:rPr>
              <a:t>/</a:t>
            </a:r>
            <a:r>
              <a:rPr lang="zh-CN" altLang="en-US" sz="2800" b="1" dirty="0">
                <a:solidFill>
                  <a:srgbClr val="C00000"/>
                </a:solidFill>
                <a:latin typeface="黑体" panose="02010609060101010101" pitchFamily="49" charset="-122"/>
                <a:ea typeface="黑体" panose="02010609060101010101" pitchFamily="49" charset="-122"/>
              </a:rPr>
              <a:t>样机）</a:t>
            </a:r>
            <a:endParaRPr lang="en-US" altLang="zh-CN" sz="2800" b="1" dirty="0">
              <a:solidFill>
                <a:srgbClr val="C00000"/>
              </a:solidFill>
              <a:latin typeface="黑体" panose="02010609060101010101" pitchFamily="49" charset="-122"/>
              <a:ea typeface="黑体" panose="02010609060101010101" pitchFamily="49" charset="-122"/>
            </a:endParaRPr>
          </a:p>
        </p:txBody>
      </p:sp>
      <p:sp>
        <p:nvSpPr>
          <p:cNvPr id="5" name="文本框 4"/>
          <p:cNvSpPr txBox="1"/>
          <p:nvPr/>
        </p:nvSpPr>
        <p:spPr>
          <a:xfrm>
            <a:off x="159298" y="639852"/>
            <a:ext cx="8965162" cy="4369435"/>
          </a:xfrm>
          <a:prstGeom prst="rect">
            <a:avLst/>
          </a:prstGeom>
          <a:noFill/>
        </p:spPr>
        <p:txBody>
          <a:bodyPr wrap="square" rtlCol="0">
            <a:spAutoFit/>
          </a:bodyPr>
          <a:lstStyle/>
          <a:p>
            <a:r>
              <a:rPr lang="en-US" altLang="zh-CN" sz="2800" dirty="0"/>
              <a:t>     </a:t>
            </a:r>
            <a:r>
              <a:rPr lang="zh-CN" altLang="en-US" sz="2500" dirty="0"/>
              <a:t>针对科院院所、高校事业单位特殊需求，我们重新成立新公司（深圳市芸辉光电科技有限公司），专注于给用户单位提供定制化产品服务，同时提供用户高品质的光学、机械结构件加工服务。</a:t>
            </a:r>
            <a:endParaRPr lang="en-US" altLang="zh-CN" sz="2500" dirty="0"/>
          </a:p>
          <a:p>
            <a:pPr marL="457200" indent="-457200">
              <a:buFont typeface="Wingdings" panose="05000000000000000000" pitchFamily="2" charset="2"/>
              <a:buChar char="Ø"/>
            </a:pPr>
            <a:r>
              <a:rPr lang="zh-CN" altLang="en-US" sz="2500" dirty="0"/>
              <a:t>商业化光纤激光发射系统样机</a:t>
            </a:r>
            <a:endParaRPr lang="en-US" altLang="zh-CN" sz="2500" dirty="0"/>
          </a:p>
          <a:p>
            <a:pPr marL="457200" indent="-457200">
              <a:buFont typeface="Wingdings" panose="05000000000000000000" pitchFamily="2" charset="2"/>
              <a:buChar char="Ø"/>
            </a:pPr>
            <a:r>
              <a:rPr lang="zh-CN" altLang="en-US" sz="2500" dirty="0"/>
              <a:t>高精度可变角度光源系统</a:t>
            </a:r>
            <a:endParaRPr lang="en-US" altLang="zh-CN" sz="2500" dirty="0"/>
          </a:p>
          <a:p>
            <a:pPr marL="457200" indent="-457200">
              <a:buFont typeface="Wingdings" panose="05000000000000000000" pitchFamily="2" charset="2"/>
              <a:buChar char="Ø"/>
            </a:pPr>
            <a:r>
              <a:rPr lang="zh-CN" altLang="en-US" sz="2500" dirty="0"/>
              <a:t>哈特曼波前传感器光机系统</a:t>
            </a:r>
            <a:endParaRPr lang="en-US" altLang="zh-CN" sz="2500" dirty="0"/>
          </a:p>
          <a:p>
            <a:pPr marL="457200" indent="-457200">
              <a:buFont typeface="Wingdings" panose="05000000000000000000" pitchFamily="2" charset="2"/>
              <a:buChar char="Ø"/>
            </a:pPr>
            <a:r>
              <a:rPr lang="zh-CN" altLang="en-US" sz="2500" dirty="0"/>
              <a:t>量子陀螺仪演示系统（配合甲方关键器件做整体设计）</a:t>
            </a:r>
            <a:endParaRPr lang="en-US" altLang="zh-CN" sz="2500" dirty="0"/>
          </a:p>
          <a:p>
            <a:pPr marL="457200" indent="-457200">
              <a:buFont typeface="Wingdings" panose="05000000000000000000" pitchFamily="2" charset="2"/>
              <a:buChar char="Ø"/>
            </a:pPr>
            <a:r>
              <a:rPr lang="zh-CN" altLang="en-US" sz="2500" dirty="0"/>
              <a:t>激光加热基座光学系统</a:t>
            </a:r>
            <a:endParaRPr lang="en-US" altLang="zh-CN" sz="2500" dirty="0"/>
          </a:p>
          <a:p>
            <a:pPr marL="457200" indent="-457200">
              <a:buFont typeface="Wingdings" panose="05000000000000000000" pitchFamily="2" charset="2"/>
              <a:buChar char="Ø"/>
            </a:pPr>
            <a:r>
              <a:rPr lang="zh-CN" altLang="en-US" sz="2500" dirty="0"/>
              <a:t>可编程轮廓涂版机</a:t>
            </a:r>
            <a:endParaRPr lang="en-US" altLang="zh-CN" sz="2500" dirty="0"/>
          </a:p>
          <a:p>
            <a:pPr marL="457200" indent="-457200">
              <a:buFont typeface="Wingdings" panose="05000000000000000000" pitchFamily="2" charset="2"/>
              <a:buChar char="Ø"/>
            </a:pPr>
            <a:endParaRPr lang="zh-CN" altLang="en-US" sz="25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390265" y="4726940"/>
            <a:ext cx="1648460" cy="1734185"/>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539105" y="4770120"/>
            <a:ext cx="2221865" cy="1619885"/>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85" y="4769925"/>
            <a:ext cx="2160000" cy="1620000"/>
          </a:xfrm>
          <a:prstGeom prst="rect">
            <a:avLst/>
          </a:prstGeom>
        </p:spPr>
      </p:pic>
      <p:sp>
        <p:nvSpPr>
          <p:cNvPr id="10" name="文本框 9"/>
          <p:cNvSpPr txBox="1"/>
          <p:nvPr/>
        </p:nvSpPr>
        <p:spPr>
          <a:xfrm>
            <a:off x="3205364" y="6447771"/>
            <a:ext cx="2733605" cy="337185"/>
          </a:xfrm>
          <a:prstGeom prst="rect">
            <a:avLst/>
          </a:prstGeom>
          <a:noFill/>
        </p:spPr>
        <p:txBody>
          <a:bodyPr wrap="square" rtlCol="0">
            <a:spAutoFit/>
          </a:bodyPr>
          <a:lstStyle/>
          <a:p>
            <a:r>
              <a:rPr lang="zh-CN" altLang="en-US" sz="1600" dirty="0"/>
              <a:t>超净间，装配间一览</a:t>
            </a:r>
            <a:endParaRPr lang="en-US"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4647426" cy="461665"/>
          </a:xfrm>
          <a:prstGeom prst="rect">
            <a:avLst/>
          </a:prstGeom>
        </p:spPr>
        <p:txBody>
          <a:bodyPr wrap="none">
            <a:spAutoFit/>
          </a:bodyPr>
          <a:lstStyle/>
          <a:p>
            <a:pPr marL="457200" indent="-457200">
              <a:buFont typeface="Wingdings" panose="05000000000000000000" pitchFamily="2" charset="2"/>
              <a:buChar char="Ø"/>
            </a:pPr>
            <a:r>
              <a:rPr lang="zh-CN" altLang="en-US" sz="2400" b="1" dirty="0">
                <a:solidFill>
                  <a:srgbClr val="C00000"/>
                </a:solidFill>
              </a:rPr>
              <a:t>商业化光纤激光发射系统样机</a:t>
            </a:r>
            <a:endParaRPr lang="en-US" altLang="zh-CN" sz="2400" b="1" dirty="0">
              <a:solidFill>
                <a:srgbClr val="C00000"/>
              </a:solidFill>
            </a:endParaRPr>
          </a:p>
        </p:txBody>
      </p:sp>
      <p:pic>
        <p:nvPicPr>
          <p:cNvPr id="2" name="图片 1"/>
          <p:cNvPicPr>
            <a:picLocks noChangeAspect="1"/>
          </p:cNvPicPr>
          <p:nvPr/>
        </p:nvPicPr>
        <p:blipFill>
          <a:blip r:embed="rId2"/>
          <a:stretch>
            <a:fillRect/>
          </a:stretch>
        </p:blipFill>
        <p:spPr>
          <a:xfrm>
            <a:off x="4603750" y="188639"/>
            <a:ext cx="4187190" cy="2865075"/>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683125" y="2726690"/>
            <a:ext cx="3777615" cy="443166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3" y="3356386"/>
            <a:ext cx="3404495" cy="1440000"/>
          </a:xfrm>
          <a:prstGeom prst="rect">
            <a:avLst/>
          </a:prstGeom>
          <a:noFill/>
          <a:ln>
            <a:noFill/>
          </a:ln>
        </p:spPr>
      </p:pic>
      <p:pic>
        <p:nvPicPr>
          <p:cNvPr id="7" name="图片 6"/>
          <p:cNvPicPr>
            <a:picLocks noChangeAspect="1"/>
          </p:cNvPicPr>
          <p:nvPr/>
        </p:nvPicPr>
        <p:blipFill>
          <a:blip r:embed="rId5"/>
          <a:stretch>
            <a:fillRect/>
          </a:stretch>
        </p:blipFill>
        <p:spPr>
          <a:xfrm>
            <a:off x="251653" y="476823"/>
            <a:ext cx="3877408" cy="1800000"/>
          </a:xfrm>
          <a:prstGeom prst="rect">
            <a:avLst/>
          </a:prstGeom>
        </p:spPr>
      </p:pic>
      <p:pic>
        <p:nvPicPr>
          <p:cNvPr id="8" name="图片 7"/>
          <p:cNvPicPr>
            <a:picLocks noChangeAspect="1"/>
          </p:cNvPicPr>
          <p:nvPr/>
        </p:nvPicPr>
        <p:blipFill>
          <a:blip r:embed="rId6"/>
          <a:stretch>
            <a:fillRect/>
          </a:stretch>
        </p:blipFill>
        <p:spPr>
          <a:xfrm>
            <a:off x="0" y="5013325"/>
            <a:ext cx="3404235" cy="1818005"/>
          </a:xfrm>
          <a:prstGeom prst="rect">
            <a:avLst/>
          </a:prstGeom>
        </p:spPr>
      </p:pic>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560" y="2311400"/>
            <a:ext cx="3450590" cy="9531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559"/>
            <a:ext cx="3185487" cy="369332"/>
          </a:xfrm>
          <a:prstGeom prst="rect">
            <a:avLst/>
          </a:prstGeom>
        </p:spPr>
        <p:txBody>
          <a:bodyPr wrap="none">
            <a:spAutoFit/>
          </a:bodyPr>
          <a:lstStyle/>
          <a:p>
            <a:pPr marL="457200" indent="-457200">
              <a:buFont typeface="Wingdings" panose="05000000000000000000" pitchFamily="2" charset="2"/>
              <a:buChar char="Ø"/>
            </a:pPr>
            <a:r>
              <a:rPr lang="zh-CN" altLang="en-US" sz="2400" b="1" dirty="0">
                <a:solidFill>
                  <a:srgbClr val="C00000"/>
                </a:solidFill>
              </a:rPr>
              <a:t>高精度可变角度光源系统</a:t>
            </a:r>
            <a:endParaRPr lang="en-US" altLang="zh-CN" sz="2400" b="1" dirty="0">
              <a:solidFill>
                <a:srgbClr val="C00000"/>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490364" y="3245487"/>
            <a:ext cx="3911956" cy="2933967"/>
          </a:xfrm>
          <a:prstGeom prst="rect">
            <a:avLst/>
          </a:prstGeom>
        </p:spPr>
      </p:pic>
      <p:pic>
        <p:nvPicPr>
          <p:cNvPr id="7" name="图片 6"/>
          <p:cNvPicPr>
            <a:picLocks noChangeAspect="1"/>
          </p:cNvPicPr>
          <p:nvPr/>
        </p:nvPicPr>
        <p:blipFill>
          <a:blip r:embed="rId3"/>
          <a:stretch>
            <a:fillRect/>
          </a:stretch>
        </p:blipFill>
        <p:spPr>
          <a:xfrm>
            <a:off x="5075555" y="476885"/>
            <a:ext cx="3345815" cy="6223000"/>
          </a:xfrm>
          <a:prstGeom prst="rect">
            <a:avLst/>
          </a:prstGeom>
        </p:spPr>
      </p:pic>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l="21652" t="2378" r="14562" b="24788"/>
          <a:stretch>
            <a:fillRect/>
          </a:stretch>
        </p:blipFill>
        <p:spPr>
          <a:xfrm>
            <a:off x="677158" y="659539"/>
            <a:ext cx="3813653" cy="24482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559"/>
            <a:ext cx="3416320" cy="369332"/>
          </a:xfrm>
          <a:prstGeom prst="rect">
            <a:avLst/>
          </a:prstGeom>
        </p:spPr>
        <p:txBody>
          <a:bodyPr wrap="none">
            <a:spAutoFit/>
          </a:bodyPr>
          <a:lstStyle/>
          <a:p>
            <a:pPr marL="457200" indent="-457200">
              <a:buFont typeface="Wingdings" panose="05000000000000000000" pitchFamily="2" charset="2"/>
              <a:buChar char="Ø"/>
            </a:pPr>
            <a:r>
              <a:rPr lang="zh-CN" altLang="en-US" sz="2400" b="1" dirty="0">
                <a:solidFill>
                  <a:srgbClr val="C00000"/>
                </a:solidFill>
              </a:rPr>
              <a:t>哈特曼波前传感器光机系统</a:t>
            </a:r>
            <a:endParaRPr lang="en-US" altLang="zh-CN" sz="2400" b="1" dirty="0">
              <a:solidFill>
                <a:srgbClr val="C00000"/>
              </a:solidFill>
            </a:endParaRPr>
          </a:p>
        </p:txBody>
      </p:sp>
      <p:pic>
        <p:nvPicPr>
          <p:cNvPr id="8" name="图片 7"/>
          <p:cNvPicPr>
            <a:picLocks noChangeAspect="1"/>
          </p:cNvPicPr>
          <p:nvPr>
            <p:custDataLst>
              <p:tags r:id="rId1"/>
            </p:custDataLst>
          </p:nvPr>
        </p:nvPicPr>
        <p:blipFill>
          <a:blip r:embed="rId5"/>
          <a:stretch>
            <a:fillRect/>
          </a:stretch>
        </p:blipFill>
        <p:spPr>
          <a:xfrm>
            <a:off x="5782945" y="3278505"/>
            <a:ext cx="3224530" cy="3446780"/>
          </a:xfrm>
          <a:prstGeom prst="rect">
            <a:avLst/>
          </a:prstGeom>
        </p:spPr>
      </p:pic>
      <p:pic>
        <p:nvPicPr>
          <p:cNvPr id="10" name="图片 9"/>
          <p:cNvPicPr>
            <a:picLocks noChangeAspect="1"/>
          </p:cNvPicPr>
          <p:nvPr>
            <p:custDataLst>
              <p:tags r:id="rId2"/>
            </p:custDataLst>
          </p:nvPr>
        </p:nvPicPr>
        <p:blipFill rotWithShape="1">
          <a:blip r:embed="rId6">
            <a:extLst>
              <a:ext uri="{28A0092B-C50C-407E-A947-70E740481C1C}">
                <a14:useLocalDpi xmlns:a14="http://schemas.microsoft.com/office/drawing/2010/main" val="0"/>
              </a:ext>
            </a:extLst>
          </a:blip>
          <a:srcRect l="20075" t="2378" r="19288" b="33191"/>
          <a:stretch>
            <a:fillRect/>
          </a:stretch>
        </p:blipFill>
        <p:spPr>
          <a:xfrm>
            <a:off x="23838" y="548680"/>
            <a:ext cx="5544617" cy="3312369"/>
          </a:xfrm>
          <a:prstGeom prst="rect">
            <a:avLst/>
          </a:prstGeom>
        </p:spPr>
      </p:pic>
      <p:pic>
        <p:nvPicPr>
          <p:cNvPr id="6" name="图片 5"/>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rot="5400000">
            <a:off x="1316469" y="2216046"/>
            <a:ext cx="3119991" cy="5544616"/>
          </a:xfrm>
          <a:prstGeom prst="rect">
            <a:avLst/>
          </a:prstGeom>
        </p:spPr>
      </p:pic>
      <p:pic>
        <p:nvPicPr>
          <p:cNvPr id="4" name="图片 3"/>
          <p:cNvPicPr>
            <a:picLocks noChangeAspect="1"/>
          </p:cNvPicPr>
          <p:nvPr/>
        </p:nvPicPr>
        <p:blipFill>
          <a:blip r:embed="rId8"/>
          <a:stretch>
            <a:fillRect/>
          </a:stretch>
        </p:blipFill>
        <p:spPr>
          <a:xfrm>
            <a:off x="5763895" y="332740"/>
            <a:ext cx="3123565" cy="27336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404" y="-29983"/>
            <a:ext cx="6534472" cy="369332"/>
          </a:xfrm>
          <a:prstGeom prst="rect">
            <a:avLst/>
          </a:prstGeom>
        </p:spPr>
        <p:txBody>
          <a:bodyPr wrap="none">
            <a:spAutoFit/>
          </a:bodyPr>
          <a:lstStyle/>
          <a:p>
            <a:pPr marL="457200" indent="-457200">
              <a:buFont typeface="Wingdings" panose="05000000000000000000" pitchFamily="2" charset="2"/>
              <a:buChar char="Ø"/>
            </a:pPr>
            <a:r>
              <a:rPr lang="zh-CN" altLang="en-US" sz="2400" b="1" dirty="0">
                <a:solidFill>
                  <a:srgbClr val="C00000"/>
                </a:solidFill>
              </a:rPr>
              <a:t>量子陀螺仪演示系统（配合甲方关键器件做整体</a:t>
            </a:r>
            <a:r>
              <a:rPr lang="zh-CN" altLang="en-US" sz="2400" b="1">
                <a:solidFill>
                  <a:srgbClr val="C00000"/>
                </a:solidFill>
              </a:rPr>
              <a:t>设计）</a:t>
            </a:r>
            <a:endParaRPr lang="en-US" altLang="zh-CN" sz="2400" b="1" dirty="0">
              <a:solidFill>
                <a:srgbClr val="C00000"/>
              </a:solidFill>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05" y="836930"/>
            <a:ext cx="2221865" cy="2229485"/>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3575" y="836930"/>
            <a:ext cx="1653540" cy="2301875"/>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8135" y="815340"/>
            <a:ext cx="1104265" cy="2326640"/>
          </a:xfrm>
          <a:prstGeom prst="rect">
            <a:avLst/>
          </a:prstGeom>
        </p:spPr>
      </p:pic>
      <p:pic>
        <p:nvPicPr>
          <p:cNvPr id="9" name="图片 8"/>
          <p:cNvPicPr>
            <a:picLocks noChangeAspect="1"/>
          </p:cNvPicPr>
          <p:nvPr/>
        </p:nvPicPr>
        <p:blipFill>
          <a:blip r:embed="rId5"/>
          <a:stretch>
            <a:fillRect/>
          </a:stretch>
        </p:blipFill>
        <p:spPr>
          <a:xfrm>
            <a:off x="251515" y="3645034"/>
            <a:ext cx="3903888" cy="2880000"/>
          </a:xfrm>
          <a:prstGeom prst="rect">
            <a:avLst/>
          </a:prstGeom>
        </p:spPr>
      </p:pic>
      <p:pic>
        <p:nvPicPr>
          <p:cNvPr id="10" name="图片 9"/>
          <p:cNvPicPr>
            <a:picLocks noChangeAspect="1"/>
          </p:cNvPicPr>
          <p:nvPr/>
        </p:nvPicPr>
        <p:blipFill>
          <a:blip r:embed="rId6"/>
          <a:stretch>
            <a:fillRect/>
          </a:stretch>
        </p:blipFill>
        <p:spPr>
          <a:xfrm>
            <a:off x="4716418" y="3645034"/>
            <a:ext cx="3907487" cy="2880000"/>
          </a:xfrm>
          <a:prstGeom prst="rect">
            <a:avLst/>
          </a:prstGeom>
        </p:spPr>
      </p:pic>
      <p:pic>
        <p:nvPicPr>
          <p:cNvPr id="11" name="图片 10"/>
          <p:cNvPicPr>
            <a:picLocks noChangeAspect="1"/>
          </p:cNvPicPr>
          <p:nvPr/>
        </p:nvPicPr>
        <p:blipFill>
          <a:blip r:embed="rId7"/>
          <a:stretch>
            <a:fillRect/>
          </a:stretch>
        </p:blipFill>
        <p:spPr>
          <a:xfrm>
            <a:off x="6631940" y="815340"/>
            <a:ext cx="2416810" cy="23888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2954655" cy="369332"/>
          </a:xfrm>
          <a:prstGeom prst="rect">
            <a:avLst/>
          </a:prstGeom>
        </p:spPr>
        <p:txBody>
          <a:bodyPr wrap="none">
            <a:spAutoFit/>
          </a:bodyPr>
          <a:lstStyle/>
          <a:p>
            <a:pPr marL="457200" indent="-457200">
              <a:buFont typeface="Wingdings" panose="05000000000000000000" pitchFamily="2" charset="2"/>
              <a:buChar char="Ø"/>
            </a:pPr>
            <a:r>
              <a:rPr lang="zh-CN" altLang="en-US" sz="2400" b="1" dirty="0">
                <a:solidFill>
                  <a:srgbClr val="C00000"/>
                </a:solidFill>
              </a:rPr>
              <a:t>激光加热基座光学系统</a:t>
            </a:r>
            <a:endParaRPr lang="en-US" altLang="zh-CN" sz="2400" b="1" dirty="0">
              <a:solidFill>
                <a:srgbClr val="C00000"/>
              </a:solidFill>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t="33437"/>
          <a:stretch>
            <a:fillRect/>
          </a:stretch>
        </p:blipFill>
        <p:spPr>
          <a:xfrm>
            <a:off x="2602230" y="549910"/>
            <a:ext cx="2322195" cy="1947545"/>
          </a:xfrm>
          <a:prstGeom prst="rect">
            <a:avLst/>
          </a:prstGeom>
        </p:spPr>
      </p:pic>
      <p:pic>
        <p:nvPicPr>
          <p:cNvPr id="5" name="图片 4"/>
          <p:cNvPicPr>
            <a:picLocks noChangeAspect="1"/>
          </p:cNvPicPr>
          <p:nvPr/>
        </p:nvPicPr>
        <p:blipFill rotWithShape="1">
          <a:blip r:embed="rId3"/>
          <a:srcRect r="50865"/>
          <a:stretch>
            <a:fillRect/>
          </a:stretch>
        </p:blipFill>
        <p:spPr>
          <a:xfrm>
            <a:off x="5152390" y="548640"/>
            <a:ext cx="3854450" cy="2910840"/>
          </a:xfrm>
          <a:prstGeom prst="rect">
            <a:avLst/>
          </a:prstGeom>
        </p:spPr>
      </p:pic>
      <p:pic>
        <p:nvPicPr>
          <p:cNvPr id="6" name="图片 5"/>
          <p:cNvPicPr>
            <a:picLocks noChangeAspect="1"/>
          </p:cNvPicPr>
          <p:nvPr/>
        </p:nvPicPr>
        <p:blipFill rotWithShape="1">
          <a:blip r:embed="rId3"/>
          <a:srcRect l="50000"/>
          <a:stretch>
            <a:fillRect/>
          </a:stretch>
        </p:blipFill>
        <p:spPr>
          <a:xfrm>
            <a:off x="5152390" y="3608705"/>
            <a:ext cx="3886200" cy="3145790"/>
          </a:xfrm>
          <a:prstGeom prst="rect">
            <a:avLst/>
          </a:prstGeom>
        </p:spPr>
      </p:pic>
      <p:pic>
        <p:nvPicPr>
          <p:cNvPr id="7" name="图片 6"/>
          <p:cNvPicPr>
            <a:picLocks noChangeAspect="1"/>
          </p:cNvPicPr>
          <p:nvPr/>
        </p:nvPicPr>
        <p:blipFill>
          <a:blip r:embed="rId4"/>
          <a:stretch>
            <a:fillRect/>
          </a:stretch>
        </p:blipFill>
        <p:spPr>
          <a:xfrm>
            <a:off x="0" y="534035"/>
            <a:ext cx="2374265" cy="1743075"/>
          </a:xfrm>
          <a:prstGeom prst="rect">
            <a:avLst/>
          </a:prstGeom>
        </p:spPr>
      </p:pic>
      <p:pic>
        <p:nvPicPr>
          <p:cNvPr id="8" name="图片 7"/>
          <p:cNvPicPr>
            <a:picLocks noChangeAspect="1"/>
          </p:cNvPicPr>
          <p:nvPr/>
        </p:nvPicPr>
        <p:blipFill>
          <a:blip r:embed="rId5"/>
          <a:stretch>
            <a:fillRect/>
          </a:stretch>
        </p:blipFill>
        <p:spPr>
          <a:xfrm>
            <a:off x="75565" y="4869180"/>
            <a:ext cx="4848860" cy="1800225"/>
          </a:xfrm>
          <a:prstGeom prst="rect">
            <a:avLst/>
          </a:prstGeom>
        </p:spPr>
      </p:pic>
      <p:pic>
        <p:nvPicPr>
          <p:cNvPr id="9" name="图片 8"/>
          <p:cNvPicPr>
            <a:picLocks noChangeAspect="1"/>
          </p:cNvPicPr>
          <p:nvPr/>
        </p:nvPicPr>
        <p:blipFill>
          <a:blip r:embed="rId6"/>
          <a:stretch>
            <a:fillRect/>
          </a:stretch>
        </p:blipFill>
        <p:spPr>
          <a:xfrm>
            <a:off x="323850" y="2637155"/>
            <a:ext cx="4684395" cy="1800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l="26375" t="3851" r="38188" b="30390"/>
          <a:stretch>
            <a:fillRect/>
          </a:stretch>
        </p:blipFill>
        <p:spPr>
          <a:xfrm>
            <a:off x="6228080" y="436880"/>
            <a:ext cx="2774315" cy="3811270"/>
          </a:xfrm>
          <a:prstGeom prst="rect">
            <a:avLst/>
          </a:prstGeom>
        </p:spPr>
      </p:pic>
      <p:sp>
        <p:nvSpPr>
          <p:cNvPr id="4" name="矩形 3"/>
          <p:cNvSpPr/>
          <p:nvPr/>
        </p:nvSpPr>
        <p:spPr>
          <a:xfrm>
            <a:off x="0" y="0"/>
            <a:ext cx="2492990" cy="369332"/>
          </a:xfrm>
          <a:prstGeom prst="rect">
            <a:avLst/>
          </a:prstGeom>
        </p:spPr>
        <p:txBody>
          <a:bodyPr wrap="none">
            <a:spAutoFit/>
          </a:bodyPr>
          <a:lstStyle/>
          <a:p>
            <a:pPr marL="457200" indent="-457200">
              <a:buFont typeface="Wingdings" panose="05000000000000000000" pitchFamily="2" charset="2"/>
              <a:buChar char="Ø"/>
            </a:pPr>
            <a:r>
              <a:rPr lang="zh-CN" altLang="en-US" sz="2400" b="1" dirty="0">
                <a:solidFill>
                  <a:srgbClr val="C00000"/>
                </a:solidFill>
              </a:rPr>
              <a:t>可编程轮廓涂</a:t>
            </a:r>
            <a:r>
              <a:rPr lang="zh-CN" altLang="en-US" sz="2400" b="1">
                <a:solidFill>
                  <a:srgbClr val="C00000"/>
                </a:solidFill>
              </a:rPr>
              <a:t>版机</a:t>
            </a:r>
            <a:endParaRPr lang="en-US" altLang="zh-CN" sz="2400" b="1" dirty="0">
              <a:solidFill>
                <a:srgbClr val="C00000"/>
              </a:solidFill>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5560" y="404495"/>
            <a:ext cx="3326765" cy="2562860"/>
          </a:xfrm>
          <a:prstGeom prst="rect">
            <a:avLst/>
          </a:prstGeom>
        </p:spPr>
      </p:pic>
      <p:pic>
        <p:nvPicPr>
          <p:cNvPr id="11" name="图片 10"/>
          <p:cNvPicPr>
            <a:picLocks noChangeAspect="1"/>
          </p:cNvPicPr>
          <p:nvPr/>
        </p:nvPicPr>
        <p:blipFill>
          <a:blip r:embed="rId4"/>
          <a:stretch>
            <a:fillRect/>
          </a:stretch>
        </p:blipFill>
        <p:spPr>
          <a:xfrm>
            <a:off x="93954" y="4488005"/>
            <a:ext cx="8960998" cy="2341493"/>
          </a:xfrm>
          <a:prstGeom prst="rect">
            <a:avLst/>
          </a:prstGeom>
        </p:spPr>
      </p:pic>
      <p:pic>
        <p:nvPicPr>
          <p:cNvPr id="13" name="图片 12"/>
          <p:cNvPicPr>
            <a:picLocks noChangeAspect="1"/>
          </p:cNvPicPr>
          <p:nvPr/>
        </p:nvPicPr>
        <p:blipFill rotWithShape="1">
          <a:blip r:embed="rId5">
            <a:extLst>
              <a:ext uri="{28A0092B-C50C-407E-A947-70E740481C1C}">
                <a14:useLocalDpi xmlns:a14="http://schemas.microsoft.com/office/drawing/2010/main" val="0"/>
              </a:ext>
            </a:extLst>
          </a:blip>
          <a:srcRect l="33463" t="13583" r="33463" b="38105"/>
          <a:stretch>
            <a:fillRect/>
          </a:stretch>
        </p:blipFill>
        <p:spPr>
          <a:xfrm>
            <a:off x="3491865" y="436880"/>
            <a:ext cx="2769235" cy="4051300"/>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959485" y="2155825"/>
            <a:ext cx="1480185" cy="326898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diagram20202878_1"/>
  <p:tag name="KSO_WM_TEMPLATE_SUBCATEGORY" val="0"/>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02878"/>
  <p:tag name="KSO_WM_SLIDE_LAYOUT" val="a_f"/>
  <p:tag name="KSO_WM_SLIDE_LAYOUT_CNT" val="1_1"/>
  <p:tag name="KSO_WM_SLIDE_TYPE" val="text"/>
  <p:tag name="KSO_WM_SLIDE_SUBTYPE" val="pureTxt"/>
  <p:tag name="KSO_WM_SLIDE_SIZE" val="1005*539"/>
  <p:tag name="KSO_WM_SLIDE_POSITION" val="-8*0"/>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05114_1*f*2"/>
  <p:tag name="KSO_WM_TEMPLATE_CATEGORY" val="diagram"/>
  <p:tag name="KSO_WM_TEMPLATE_INDEX" val="20205114"/>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5114_1*i*1"/>
  <p:tag name="KSO_WM_TEMPLATE_CATEGORY" val="diagram"/>
  <p:tag name="KSO_WM_TEMPLATE_INDEX" val="20205114"/>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5114_1*i*2"/>
  <p:tag name="KSO_WM_TEMPLATE_CATEGORY" val="diagram"/>
  <p:tag name="KSO_WM_TEMPLATE_INDEX" val="20205114"/>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5114_1*i*3"/>
  <p:tag name="KSO_WM_TEMPLATE_CATEGORY" val="diagram"/>
  <p:tag name="KSO_WM_TEMPLATE_INDEX" val="20205114"/>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114_1*i*4"/>
  <p:tag name="KSO_WM_TEMPLATE_CATEGORY" val="diagram"/>
  <p:tag name="KSO_WM_TEMPLATE_INDEX" val="2020511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114_1*i*5"/>
  <p:tag name="KSO_WM_TEMPLATE_CATEGORY" val="diagram"/>
  <p:tag name="KSO_WM_TEMPLATE_INDEX" val="20205114"/>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28,&quot;width&quot;:5078}"/>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16.329133858268,&quot;width&quot;:8731.68031496063}"/>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31.67874015748,&quot;width&quot;:4913.371653543307}"/>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878_1*i*1"/>
  <p:tag name="KSO_WM_TEMPLATE_CATEGORY" val="diagram"/>
  <p:tag name="KSO_WM_TEMPLATE_INDEX" val="2020287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户外拓展训练通常利用崇山峻岭、翰海大川等自然环境，通过精心设计的活动达到&quot;磨练意志、陶冶情操、完善人格、熔炼团队&quot;的拓展培训目的。"/>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1"/>
  <p:tag name="KSO_WM_UNIT_ID" val="diagram20202878_1*f*1"/>
  <p:tag name="KSO_WM_TEMPLATE_CATEGORY" val="diagram"/>
  <p:tag name="KSO_WM_TEMPLATE_INDEX" val="2020287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878_1*i*2"/>
  <p:tag name="KSO_WM_TEMPLATE_CATEGORY" val="diagram"/>
  <p:tag name="KSO_WM_TEMPLATE_INDEX" val="2020287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878_1*i*3"/>
  <p:tag name="KSO_WM_TEMPLATE_CATEGORY" val="diagram"/>
  <p:tag name="KSO_WM_TEMPLATE_INDEX" val="2020287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878_1*i*4"/>
  <p:tag name="KSO_WM_TEMPLATE_CATEGORY" val="diagram"/>
  <p:tag name="KSO_WM_TEMPLATE_INDEX" val="2020287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LIDE_ID" val="diagram20205114_1"/>
  <p:tag name="KSO_WM_TEMPLATE_SUBCATEGORY" val="0"/>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05114"/>
  <p:tag name="KSO_WM_SLIDE_LAYOUT" val="a_f"/>
  <p:tag name="KSO_WM_SLIDE_LAYOUT_CNT" val="1_2"/>
  <p:tag name="KSO_WM_SLIDE_TYPE" val="text"/>
  <p:tag name="KSO_WM_SLIDE_SUBTYPE" val="pureTxt"/>
  <p:tag name="KSO_WM_SLIDE_SIZE" val="960*539"/>
  <p:tag name="KSO_WM_SLIDE_POSITION" val="0*0"/>
</p:tagLst>
</file>

<file path=ppt/tags/tag8.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PRESET_TEXT" val="单击此处可添加标题内容"/>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5114_1*a*1"/>
  <p:tag name="KSO_WM_TEMPLATE_CATEGORY" val="diagram"/>
  <p:tag name="KSO_WM_TEMPLATE_INDEX" val="20205114"/>
  <p:tag name="KSO_WM_UNIT_LAYERLEVEL" val="1"/>
  <p:tag name="KSO_WM_TAG_VERSION" val="1.0"/>
  <p:tag name="KSO_WM_BEAUTIFY_FLAG" val="#wm#"/>
  <p:tag name="KSO_WM_UNIT_ISNUMDGMTITLE" val="0"/>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5114_1*f*1"/>
  <p:tag name="KSO_WM_TEMPLATE_CATEGORY" val="diagram"/>
  <p:tag name="KSO_WM_TEMPLATE_INDEX" val="20205114"/>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300</Words>
  <Application>Microsoft Office PowerPoint</Application>
  <PresentationFormat>全屏显示(4:3)</PresentationFormat>
  <Paragraphs>22</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黑体</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YangRuofu</cp:lastModifiedBy>
  <cp:revision>215</cp:revision>
  <dcterms:created xsi:type="dcterms:W3CDTF">2020-08-31T00:07:00Z</dcterms:created>
  <dcterms:modified xsi:type="dcterms:W3CDTF">2021-09-13T08:41:32Z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24F1C6D6179C464E90E83E034E18231B</vt:lpwstr>
  </property>
  <property fmtid="{D5CDD505-2E9C-101B-9397-08002B2CF9AE}" pid="3" name="KSOProductBuildVer">
    <vt:lpwstr>2052-11.1.0.10700</vt:lpwstr>
  </property>
</Properties>
</file>