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F69CB-549E-4D03-BD98-2D5E6518DE43}" type="datetimeFigureOut">
              <a:rPr lang="en-CA" smtClean="0"/>
              <a:t>2023-03-18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11761-9131-421A-BA8E-E581C89862A7}" type="slidenum">
              <a:rPr lang="en-CA" smtClean="0"/>
              <a:t>‹#›</a:t>
            </a:fld>
            <a:endParaRPr lang="en-CA"/>
          </a:p>
        </p:txBody>
      </p:sp>
    </p:spTree>
    <p:extLst>
      <p:ext uri="{BB962C8B-B14F-4D97-AF65-F5344CB8AC3E}">
        <p14:creationId xmlns:p14="http://schemas.microsoft.com/office/powerpoint/2010/main" val="1848758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CF874E-FD22-48FA-83A7-47B37E63F460}" type="datetimeFigureOut">
              <a:rPr lang="en-CA" smtClean="0"/>
              <a:t>2023-03-18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331F749-6D22-4FD9-8728-F8BCA1772EBD}" type="slidenum">
              <a:rPr lang="en-CA" smtClean="0"/>
              <a:t>‹#›</a:t>
            </a:fld>
            <a:endParaRPr lang="en-CA"/>
          </a:p>
        </p:txBody>
      </p:sp>
    </p:spTree>
    <p:extLst>
      <p:ext uri="{BB962C8B-B14F-4D97-AF65-F5344CB8AC3E}">
        <p14:creationId xmlns:p14="http://schemas.microsoft.com/office/powerpoint/2010/main" val="34225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F874E-FD22-48FA-83A7-47B37E63F460}" type="datetimeFigureOut">
              <a:rPr lang="en-CA" smtClean="0"/>
              <a:t>2023-03-18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331F749-6D22-4FD9-8728-F8BCA1772EBD}" type="slidenum">
              <a:rPr lang="en-CA" smtClean="0"/>
              <a:t>‹#›</a:t>
            </a:fld>
            <a:endParaRPr lang="en-CA"/>
          </a:p>
        </p:txBody>
      </p:sp>
    </p:spTree>
    <p:extLst>
      <p:ext uri="{BB962C8B-B14F-4D97-AF65-F5344CB8AC3E}">
        <p14:creationId xmlns:p14="http://schemas.microsoft.com/office/powerpoint/2010/main" val="234608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F874E-FD22-48FA-83A7-47B37E63F460}" type="datetimeFigureOut">
              <a:rPr lang="en-CA" smtClean="0"/>
              <a:t>2023-03-18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331F749-6D22-4FD9-8728-F8BCA1772EBD}" type="slidenum">
              <a:rPr lang="en-CA" smtClean="0"/>
              <a:t>‹#›</a:t>
            </a:fld>
            <a:endParaRPr lang="en-CA"/>
          </a:p>
        </p:txBody>
      </p:sp>
    </p:spTree>
    <p:extLst>
      <p:ext uri="{BB962C8B-B14F-4D97-AF65-F5344CB8AC3E}">
        <p14:creationId xmlns:p14="http://schemas.microsoft.com/office/powerpoint/2010/main" val="64745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F874E-FD22-48FA-83A7-47B37E63F460}" type="datetimeFigureOut">
              <a:rPr lang="en-CA" smtClean="0"/>
              <a:t>2023-03-18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331F749-6D22-4FD9-8728-F8BCA1772EBD}" type="slidenum">
              <a:rPr lang="en-CA" smtClean="0"/>
              <a:t>‹#›</a:t>
            </a:fld>
            <a:endParaRPr lang="en-CA"/>
          </a:p>
        </p:txBody>
      </p:sp>
    </p:spTree>
    <p:extLst>
      <p:ext uri="{BB962C8B-B14F-4D97-AF65-F5344CB8AC3E}">
        <p14:creationId xmlns:p14="http://schemas.microsoft.com/office/powerpoint/2010/main" val="240238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9CF874E-FD22-48FA-83A7-47B37E63F460}" type="datetimeFigureOut">
              <a:rPr lang="en-CA" smtClean="0"/>
              <a:t>2023-03-18</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331F749-6D22-4FD9-8728-F8BCA1772EBD}" type="slidenum">
              <a:rPr lang="en-CA" smtClean="0"/>
              <a:t>‹#›</a:t>
            </a:fld>
            <a:endParaRPr lang="en-CA"/>
          </a:p>
        </p:txBody>
      </p:sp>
    </p:spTree>
    <p:extLst>
      <p:ext uri="{BB962C8B-B14F-4D97-AF65-F5344CB8AC3E}">
        <p14:creationId xmlns:p14="http://schemas.microsoft.com/office/powerpoint/2010/main" val="63953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CF874E-FD22-48FA-83A7-47B37E63F460}" type="datetimeFigureOut">
              <a:rPr lang="en-CA" smtClean="0"/>
              <a:t>2023-03-18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331F749-6D22-4FD9-8728-F8BCA1772EBD}" type="slidenum">
              <a:rPr lang="en-CA" smtClean="0"/>
              <a:t>‹#›</a:t>
            </a:fld>
            <a:endParaRPr lang="en-CA"/>
          </a:p>
        </p:txBody>
      </p:sp>
    </p:spTree>
    <p:extLst>
      <p:ext uri="{BB962C8B-B14F-4D97-AF65-F5344CB8AC3E}">
        <p14:creationId xmlns:p14="http://schemas.microsoft.com/office/powerpoint/2010/main" val="77674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CF874E-FD22-48FA-83A7-47B37E63F460}" type="datetimeFigureOut">
              <a:rPr lang="en-CA" smtClean="0"/>
              <a:t>2023-03-18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331F749-6D22-4FD9-8728-F8BCA1772EBD}" type="slidenum">
              <a:rPr lang="en-CA" smtClean="0"/>
              <a:t>‹#›</a:t>
            </a:fld>
            <a:endParaRPr lang="en-CA"/>
          </a:p>
        </p:txBody>
      </p:sp>
    </p:spTree>
    <p:extLst>
      <p:ext uri="{BB962C8B-B14F-4D97-AF65-F5344CB8AC3E}">
        <p14:creationId xmlns:p14="http://schemas.microsoft.com/office/powerpoint/2010/main" val="204833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CF874E-FD22-48FA-83A7-47B37E63F460}" type="datetimeFigureOut">
              <a:rPr lang="en-CA" smtClean="0"/>
              <a:t>2023-03-18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331F749-6D22-4FD9-8728-F8BCA1772EBD}" type="slidenum">
              <a:rPr lang="en-CA" smtClean="0"/>
              <a:t>‹#›</a:t>
            </a:fld>
            <a:endParaRPr lang="en-CA"/>
          </a:p>
        </p:txBody>
      </p:sp>
    </p:spTree>
    <p:extLst>
      <p:ext uri="{BB962C8B-B14F-4D97-AF65-F5344CB8AC3E}">
        <p14:creationId xmlns:p14="http://schemas.microsoft.com/office/powerpoint/2010/main" val="392550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F874E-FD22-48FA-83A7-47B37E63F460}" type="datetimeFigureOut">
              <a:rPr lang="en-CA" smtClean="0"/>
              <a:t>2023-03-18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331F749-6D22-4FD9-8728-F8BCA1772EBD}" type="slidenum">
              <a:rPr lang="en-CA" smtClean="0"/>
              <a:t>‹#›</a:t>
            </a:fld>
            <a:endParaRPr lang="en-CA"/>
          </a:p>
        </p:txBody>
      </p:sp>
    </p:spTree>
    <p:extLst>
      <p:ext uri="{BB962C8B-B14F-4D97-AF65-F5344CB8AC3E}">
        <p14:creationId xmlns:p14="http://schemas.microsoft.com/office/powerpoint/2010/main" val="175606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874E-FD22-48FA-83A7-47B37E63F460}" type="datetimeFigureOut">
              <a:rPr lang="en-CA" smtClean="0"/>
              <a:t>2023-03-18</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31F749-6D22-4FD9-8728-F8BCA1772EBD}" type="slidenum">
              <a:rPr lang="en-CA" smtClean="0"/>
              <a:t>‹#›</a:t>
            </a:fld>
            <a:endParaRPr lang="en-CA"/>
          </a:p>
        </p:txBody>
      </p:sp>
    </p:spTree>
    <p:extLst>
      <p:ext uri="{BB962C8B-B14F-4D97-AF65-F5344CB8AC3E}">
        <p14:creationId xmlns:p14="http://schemas.microsoft.com/office/powerpoint/2010/main" val="242398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874E-FD22-48FA-83A7-47B37E63F460}" type="datetimeFigureOut">
              <a:rPr lang="en-CA" smtClean="0"/>
              <a:t>2023-03-18</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31F749-6D22-4FD9-8728-F8BCA1772EBD}" type="slidenum">
              <a:rPr lang="en-CA" smtClean="0"/>
              <a:t>‹#›</a:t>
            </a:fld>
            <a:endParaRPr lang="en-CA"/>
          </a:p>
        </p:txBody>
      </p:sp>
    </p:spTree>
    <p:extLst>
      <p:ext uri="{BB962C8B-B14F-4D97-AF65-F5344CB8AC3E}">
        <p14:creationId xmlns:p14="http://schemas.microsoft.com/office/powerpoint/2010/main" val="4634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9CF874E-FD22-48FA-83A7-47B37E63F460}" type="datetimeFigureOut">
              <a:rPr lang="en-CA" smtClean="0"/>
              <a:t>2023-03-18</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331F749-6D22-4FD9-8728-F8BCA1772EBD}" type="slidenum">
              <a:rPr lang="en-CA" smtClean="0"/>
              <a:t>‹#›</a:t>
            </a:fld>
            <a:endParaRPr lang="en-CA"/>
          </a:p>
        </p:txBody>
      </p:sp>
    </p:spTree>
    <p:extLst>
      <p:ext uri="{BB962C8B-B14F-4D97-AF65-F5344CB8AC3E}">
        <p14:creationId xmlns:p14="http://schemas.microsoft.com/office/powerpoint/2010/main" val="599955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sofifa.com/"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2B2C-C666-A30A-4F7B-7639DA4C1F28}"/>
              </a:ext>
            </a:extLst>
          </p:cNvPr>
          <p:cNvSpPr>
            <a:spLocks noGrp="1"/>
          </p:cNvSpPr>
          <p:nvPr>
            <p:ph type="ctrTitle"/>
          </p:nvPr>
        </p:nvSpPr>
        <p:spPr>
          <a:xfrm>
            <a:off x="1051560" y="1228725"/>
            <a:ext cx="9966960" cy="3239305"/>
          </a:xfrm>
        </p:spPr>
        <p:txBody>
          <a:bodyPr/>
          <a:lstStyle/>
          <a:p>
            <a:r>
              <a:rPr lang="en-CA" sz="8000" dirty="0"/>
              <a:t>DAB-103: Analytical Tools &amp; Decision Making</a:t>
            </a:r>
          </a:p>
        </p:txBody>
      </p:sp>
      <p:sp>
        <p:nvSpPr>
          <p:cNvPr id="3" name="Subtitle 2">
            <a:extLst>
              <a:ext uri="{FF2B5EF4-FFF2-40B4-BE49-F238E27FC236}">
                <a16:creationId xmlns:a16="http://schemas.microsoft.com/office/drawing/2014/main" id="{3C5BE8CE-AD0C-56ED-BB57-47857EDA042C}"/>
              </a:ext>
            </a:extLst>
          </p:cNvPr>
          <p:cNvSpPr>
            <a:spLocks noGrp="1"/>
          </p:cNvSpPr>
          <p:nvPr>
            <p:ph type="subTitle" idx="1"/>
          </p:nvPr>
        </p:nvSpPr>
        <p:spPr/>
        <p:txBody>
          <a:bodyPr/>
          <a:lstStyle/>
          <a:p>
            <a:r>
              <a:rPr lang="en-CA" b="1" u="sng" dirty="0"/>
              <a:t>PROJECT SUBMISSION 1 </a:t>
            </a:r>
          </a:p>
          <a:p>
            <a:r>
              <a:rPr lang="en-CA" dirty="0"/>
              <a:t>Presented By- Group 13 (Section 001)</a:t>
            </a:r>
          </a:p>
          <a:p>
            <a:endParaRPr lang="en-CA" b="1" u="sng" dirty="0"/>
          </a:p>
        </p:txBody>
      </p:sp>
    </p:spTree>
    <p:extLst>
      <p:ext uri="{BB962C8B-B14F-4D97-AF65-F5344CB8AC3E}">
        <p14:creationId xmlns:p14="http://schemas.microsoft.com/office/powerpoint/2010/main" val="48061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6F37-529F-DFF4-D058-B14C79C3A37F}"/>
              </a:ext>
            </a:extLst>
          </p:cNvPr>
          <p:cNvSpPr>
            <a:spLocks noGrp="1"/>
          </p:cNvSpPr>
          <p:nvPr>
            <p:ph type="title"/>
          </p:nvPr>
        </p:nvSpPr>
        <p:spPr/>
        <p:txBody>
          <a:bodyPr/>
          <a:lstStyle/>
          <a:p>
            <a:r>
              <a:rPr lang="en-CA" dirty="0"/>
              <a:t>Team Introduction</a:t>
            </a:r>
          </a:p>
        </p:txBody>
      </p:sp>
      <p:sp>
        <p:nvSpPr>
          <p:cNvPr id="3" name="TextBox 2">
            <a:extLst>
              <a:ext uri="{FF2B5EF4-FFF2-40B4-BE49-F238E27FC236}">
                <a16:creationId xmlns:a16="http://schemas.microsoft.com/office/drawing/2014/main" id="{47F64309-A73D-A6E3-4D8F-8ED734C8FB99}"/>
              </a:ext>
            </a:extLst>
          </p:cNvPr>
          <p:cNvSpPr txBox="1"/>
          <p:nvPr/>
        </p:nvSpPr>
        <p:spPr>
          <a:xfrm>
            <a:off x="1194318" y="2481943"/>
            <a:ext cx="10254343" cy="2031325"/>
          </a:xfrm>
          <a:prstGeom prst="rect">
            <a:avLst/>
          </a:prstGeom>
          <a:noFill/>
        </p:spPr>
        <p:txBody>
          <a:bodyPr wrap="square" rtlCol="0">
            <a:spAutoFit/>
          </a:bodyPr>
          <a:lstStyle/>
          <a:p>
            <a:pPr marL="285750" indent="-285750">
              <a:buFont typeface="Wingdings" panose="05000000000000000000" pitchFamily="2" charset="2"/>
              <a:buChar char="q"/>
            </a:pPr>
            <a:r>
              <a:rPr lang="en-CA" dirty="0"/>
              <a:t>Rajat Rawat </a:t>
            </a:r>
          </a:p>
          <a:p>
            <a:pPr marL="285750" indent="-285750">
              <a:buFont typeface="Wingdings" panose="05000000000000000000" pitchFamily="2" charset="2"/>
              <a:buChar char="q"/>
            </a:pPr>
            <a:endParaRPr lang="en-CA" dirty="0"/>
          </a:p>
          <a:p>
            <a:pPr marL="285750" indent="-285750">
              <a:buFont typeface="Wingdings" panose="05000000000000000000" pitchFamily="2" charset="2"/>
              <a:buChar char="q"/>
            </a:pPr>
            <a:r>
              <a:rPr lang="en-CA" dirty="0"/>
              <a:t>Akash Shah </a:t>
            </a:r>
          </a:p>
          <a:p>
            <a:pPr marL="285750" indent="-285750">
              <a:buFont typeface="Wingdings" panose="05000000000000000000" pitchFamily="2" charset="2"/>
              <a:buChar char="q"/>
            </a:pPr>
            <a:endParaRPr lang="en-CA" dirty="0"/>
          </a:p>
          <a:p>
            <a:pPr marL="285750" indent="-285750">
              <a:buFont typeface="Wingdings" panose="05000000000000000000" pitchFamily="2" charset="2"/>
              <a:buChar char="q"/>
            </a:pPr>
            <a:r>
              <a:rPr lang="en-CA" dirty="0"/>
              <a:t>Sriprithvirajan Annadurai </a:t>
            </a:r>
          </a:p>
          <a:p>
            <a:endParaRPr lang="en-CA" dirty="0"/>
          </a:p>
          <a:p>
            <a:r>
              <a:rPr lang="en-CA" dirty="0"/>
              <a:t> </a:t>
            </a:r>
          </a:p>
        </p:txBody>
      </p:sp>
    </p:spTree>
    <p:extLst>
      <p:ext uri="{BB962C8B-B14F-4D97-AF65-F5344CB8AC3E}">
        <p14:creationId xmlns:p14="http://schemas.microsoft.com/office/powerpoint/2010/main" val="113215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D67D-0DE4-993D-B574-CBC64F8D4CBF}"/>
              </a:ext>
            </a:extLst>
          </p:cNvPr>
          <p:cNvSpPr>
            <a:spLocks noGrp="1"/>
          </p:cNvSpPr>
          <p:nvPr>
            <p:ph type="title"/>
          </p:nvPr>
        </p:nvSpPr>
        <p:spPr/>
        <p:txBody>
          <a:bodyPr/>
          <a:lstStyle/>
          <a:p>
            <a:r>
              <a:rPr lang="en-CA" dirty="0"/>
              <a:t>table of Contents</a:t>
            </a:r>
          </a:p>
        </p:txBody>
      </p:sp>
      <p:graphicFrame>
        <p:nvGraphicFramePr>
          <p:cNvPr id="4" name="Table 4">
            <a:extLst>
              <a:ext uri="{FF2B5EF4-FFF2-40B4-BE49-F238E27FC236}">
                <a16:creationId xmlns:a16="http://schemas.microsoft.com/office/drawing/2014/main" id="{397C3037-2C85-F1C6-10D1-6D25605FCCAB}"/>
              </a:ext>
            </a:extLst>
          </p:cNvPr>
          <p:cNvGraphicFramePr>
            <a:graphicFrameLocks noGrp="1"/>
          </p:cNvGraphicFramePr>
          <p:nvPr>
            <p:ph idx="1"/>
            <p:extLst>
              <p:ext uri="{D42A27DB-BD31-4B8C-83A1-F6EECF244321}">
                <p14:modId xmlns:p14="http://schemas.microsoft.com/office/powerpoint/2010/main" val="3946699989"/>
              </p:ext>
            </p:extLst>
          </p:nvPr>
        </p:nvGraphicFramePr>
        <p:xfrm>
          <a:off x="1069975" y="2120899"/>
          <a:ext cx="10058400" cy="2643125"/>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3730300485"/>
                    </a:ext>
                  </a:extLst>
                </a:gridCol>
              </a:tblGrid>
              <a:tr h="528625">
                <a:tc>
                  <a:txBody>
                    <a:bodyPr/>
                    <a:lstStyle/>
                    <a:p>
                      <a:r>
                        <a:rPr lang="en-CA" dirty="0"/>
                        <a:t>Background/Motivation</a:t>
                      </a:r>
                    </a:p>
                  </a:txBody>
                  <a:tcPr/>
                </a:tc>
                <a:extLst>
                  <a:ext uri="{0D108BD9-81ED-4DB2-BD59-A6C34878D82A}">
                    <a16:rowId xmlns:a16="http://schemas.microsoft.com/office/drawing/2014/main" val="3738178684"/>
                  </a:ext>
                </a:extLst>
              </a:tr>
              <a:tr h="528625">
                <a:tc>
                  <a:txBody>
                    <a:bodyPr/>
                    <a:lstStyle/>
                    <a:p>
                      <a:r>
                        <a:rPr lang="en-CA" dirty="0"/>
                        <a:t>Problem Statement</a:t>
                      </a:r>
                    </a:p>
                  </a:txBody>
                  <a:tcPr/>
                </a:tc>
                <a:extLst>
                  <a:ext uri="{0D108BD9-81ED-4DB2-BD59-A6C34878D82A}">
                    <a16:rowId xmlns:a16="http://schemas.microsoft.com/office/drawing/2014/main" val="1043458799"/>
                  </a:ext>
                </a:extLst>
              </a:tr>
              <a:tr h="528625">
                <a:tc>
                  <a:txBody>
                    <a:bodyPr/>
                    <a:lstStyle/>
                    <a:p>
                      <a:r>
                        <a:rPr lang="en-CA" dirty="0"/>
                        <a:t>Project Proposal </a:t>
                      </a:r>
                    </a:p>
                  </a:txBody>
                  <a:tcPr/>
                </a:tc>
                <a:extLst>
                  <a:ext uri="{0D108BD9-81ED-4DB2-BD59-A6C34878D82A}">
                    <a16:rowId xmlns:a16="http://schemas.microsoft.com/office/drawing/2014/main" val="3928627193"/>
                  </a:ext>
                </a:extLst>
              </a:tr>
              <a:tr h="528625">
                <a:tc>
                  <a:txBody>
                    <a:bodyPr/>
                    <a:lstStyle/>
                    <a:p>
                      <a:r>
                        <a:rPr lang="en-CA" dirty="0"/>
                        <a:t>Analysis Questions</a:t>
                      </a:r>
                    </a:p>
                  </a:txBody>
                  <a:tcPr/>
                </a:tc>
                <a:extLst>
                  <a:ext uri="{0D108BD9-81ED-4DB2-BD59-A6C34878D82A}">
                    <a16:rowId xmlns:a16="http://schemas.microsoft.com/office/drawing/2014/main" val="2278184027"/>
                  </a:ext>
                </a:extLst>
              </a:tr>
              <a:tr h="528625">
                <a:tc>
                  <a:txBody>
                    <a:bodyPr/>
                    <a:lstStyle/>
                    <a:p>
                      <a:r>
                        <a:rPr lang="en-CA" dirty="0"/>
                        <a:t>Dataset Description</a:t>
                      </a:r>
                    </a:p>
                  </a:txBody>
                  <a:tcPr/>
                </a:tc>
                <a:extLst>
                  <a:ext uri="{0D108BD9-81ED-4DB2-BD59-A6C34878D82A}">
                    <a16:rowId xmlns:a16="http://schemas.microsoft.com/office/drawing/2014/main" val="1021625949"/>
                  </a:ext>
                </a:extLst>
              </a:tr>
            </a:tbl>
          </a:graphicData>
        </a:graphic>
      </p:graphicFrame>
    </p:spTree>
    <p:extLst>
      <p:ext uri="{BB962C8B-B14F-4D97-AF65-F5344CB8AC3E}">
        <p14:creationId xmlns:p14="http://schemas.microsoft.com/office/powerpoint/2010/main" val="227334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9432-2BC6-E84D-46F5-4D7CA2EF019D}"/>
              </a:ext>
            </a:extLst>
          </p:cNvPr>
          <p:cNvSpPr>
            <a:spLocks noGrp="1"/>
          </p:cNvSpPr>
          <p:nvPr>
            <p:ph type="title"/>
          </p:nvPr>
        </p:nvSpPr>
        <p:spPr/>
        <p:txBody>
          <a:bodyPr/>
          <a:lstStyle/>
          <a:p>
            <a:r>
              <a:rPr lang="en-CA" dirty="0"/>
              <a:t>Background</a:t>
            </a:r>
          </a:p>
        </p:txBody>
      </p:sp>
      <p:sp>
        <p:nvSpPr>
          <p:cNvPr id="3" name="TextBox 2">
            <a:extLst>
              <a:ext uri="{FF2B5EF4-FFF2-40B4-BE49-F238E27FC236}">
                <a16:creationId xmlns:a16="http://schemas.microsoft.com/office/drawing/2014/main" id="{4B2852E5-6FA3-B127-B035-68B4BB257BB1}"/>
              </a:ext>
            </a:extLst>
          </p:cNvPr>
          <p:cNvSpPr txBox="1"/>
          <p:nvPr/>
        </p:nvSpPr>
        <p:spPr>
          <a:xfrm>
            <a:off x="399661" y="2086369"/>
            <a:ext cx="11392678"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b="0" i="0" dirty="0">
                <a:effectLst/>
              </a:rPr>
              <a:t>FIFA, also known as FIFA Football, is a series of association football video games developed and released annually by Electronic Arts under the EA Sports label. </a:t>
            </a:r>
            <a:endParaRPr lang="en-US" sz="2400" dirty="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r>
              <a:rPr lang="en-CA" sz="2400" b="0" i="0" dirty="0">
                <a:ea typeface="Calibri" panose="020F0502020204030204" pitchFamily="34" charset="0"/>
                <a:cs typeface="Times New Roman" panose="02020603050405020304" pitchFamily="18" charset="0"/>
              </a:rPr>
              <a:t>T</a:t>
            </a:r>
            <a:r>
              <a:rPr lang="en-CA" sz="2400" dirty="0">
                <a:effectLst/>
                <a:ea typeface="Calibri" panose="020F0502020204030204" pitchFamily="34" charset="0"/>
                <a:cs typeface="Times New Roman" panose="02020603050405020304" pitchFamily="18" charset="0"/>
              </a:rPr>
              <a:t>here are millions other like me all over the world who enjoy the game, both casually and at competitive level.  </a:t>
            </a:r>
          </a:p>
          <a:p>
            <a:pPr marL="3429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Every year EA (Electronic Arts) Sports rolls out a new and updated version of the game to keep its audience excited. </a:t>
            </a:r>
          </a:p>
          <a:p>
            <a:pPr marL="3429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In the game, the user drafts a team for themselves consisting of players that are outstanding in regards of attributes as well as cost-efficient. Then the user uses this team to compete at an online level with the rest of the world.</a:t>
            </a:r>
            <a:endParaRPr lang="en-CA" sz="2400" dirty="0"/>
          </a:p>
        </p:txBody>
      </p:sp>
    </p:spTree>
    <p:extLst>
      <p:ext uri="{BB962C8B-B14F-4D97-AF65-F5344CB8AC3E}">
        <p14:creationId xmlns:p14="http://schemas.microsoft.com/office/powerpoint/2010/main" val="188288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57C1-FB2A-E767-CEA6-E7BACA25F2C8}"/>
              </a:ext>
            </a:extLst>
          </p:cNvPr>
          <p:cNvSpPr>
            <a:spLocks noGrp="1"/>
          </p:cNvSpPr>
          <p:nvPr>
            <p:ph type="title"/>
          </p:nvPr>
        </p:nvSpPr>
        <p:spPr/>
        <p:txBody>
          <a:bodyPr/>
          <a:lstStyle/>
          <a:p>
            <a:r>
              <a:rPr lang="en-CA" dirty="0"/>
              <a:t>Problem Statement</a:t>
            </a:r>
          </a:p>
        </p:txBody>
      </p:sp>
      <p:sp>
        <p:nvSpPr>
          <p:cNvPr id="4" name="TextBox 3">
            <a:extLst>
              <a:ext uri="{FF2B5EF4-FFF2-40B4-BE49-F238E27FC236}">
                <a16:creationId xmlns:a16="http://schemas.microsoft.com/office/drawing/2014/main" id="{7A64395B-B212-A88B-0C02-B5DDD98B0DAB}"/>
              </a:ext>
            </a:extLst>
          </p:cNvPr>
          <p:cNvSpPr txBox="1"/>
          <p:nvPr/>
        </p:nvSpPr>
        <p:spPr>
          <a:xfrm>
            <a:off x="429208" y="1959429"/>
            <a:ext cx="10963470" cy="4801314"/>
          </a:xfrm>
          <a:prstGeom prst="rect">
            <a:avLst/>
          </a:prstGeom>
          <a:noFill/>
        </p:spPr>
        <p:txBody>
          <a:bodyPr wrap="square" rtlCol="0">
            <a:spAutoFit/>
          </a:bodyPr>
          <a:lstStyle/>
          <a:p>
            <a:pPr marL="8001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E-Sports athletes need better insight into players’ historical comparison (what skill attributes changed the most during time- compared to real life stats) ;</a:t>
            </a:r>
          </a:p>
          <a:p>
            <a:pPr marL="8001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Ideal budget to create a competitive team and at which point the budget does not allow to buy significantly better players for the 11-men lineup;</a:t>
            </a:r>
          </a:p>
          <a:p>
            <a:pPr marL="8001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Sample analysis of top n% players to see if some important attributes as Agility or Ball Control or Strength have been popular or not across FIFA versions. </a:t>
            </a:r>
          </a:p>
          <a:p>
            <a:pPr marL="8001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The trend of attributes is also an important indication of how some attributes are necessary for players to win games.</a:t>
            </a:r>
          </a:p>
          <a:p>
            <a:endParaRPr lang="en-CA" sz="2400" dirty="0">
              <a:effectLst/>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71777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A495-9E62-AF88-E034-9527E5469265}"/>
              </a:ext>
            </a:extLst>
          </p:cNvPr>
          <p:cNvSpPr>
            <a:spLocks noGrp="1"/>
          </p:cNvSpPr>
          <p:nvPr>
            <p:ph type="title"/>
          </p:nvPr>
        </p:nvSpPr>
        <p:spPr/>
        <p:txBody>
          <a:bodyPr/>
          <a:lstStyle/>
          <a:p>
            <a:r>
              <a:rPr lang="en-CA" dirty="0"/>
              <a:t>Project Proposal</a:t>
            </a:r>
          </a:p>
        </p:txBody>
      </p:sp>
      <p:sp>
        <p:nvSpPr>
          <p:cNvPr id="3" name="TextBox 2">
            <a:extLst>
              <a:ext uri="{FF2B5EF4-FFF2-40B4-BE49-F238E27FC236}">
                <a16:creationId xmlns:a16="http://schemas.microsoft.com/office/drawing/2014/main" id="{FFE34946-6209-D4D6-DDA4-23AA3EFDB676}"/>
              </a:ext>
            </a:extLst>
          </p:cNvPr>
          <p:cNvSpPr txBox="1"/>
          <p:nvPr/>
        </p:nvSpPr>
        <p:spPr>
          <a:xfrm>
            <a:off x="718457" y="2276669"/>
            <a:ext cx="10646229" cy="4801314"/>
          </a:xfrm>
          <a:prstGeom prst="rect">
            <a:avLst/>
          </a:prstGeom>
          <a:noFill/>
        </p:spPr>
        <p:txBody>
          <a:bodyPr wrap="square" rtlCol="0">
            <a:spAutoFit/>
          </a:bodyPr>
          <a:lstStyle/>
          <a:p>
            <a:pPr marL="8001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The audience we’re trying to help will consist of E-Sports athletes and budding casual players aiming to turn into professional/competitive players.</a:t>
            </a:r>
          </a:p>
          <a:p>
            <a:pPr marL="800100" indent="-342900">
              <a:buFont typeface="Wingdings" panose="05000000000000000000" pitchFamily="2" charset="2"/>
              <a:buChar char="§"/>
            </a:pPr>
            <a:endParaRPr lang="en-CA" sz="2400" dirty="0">
              <a:effectLst/>
              <a:ea typeface="Calibri" panose="020F0502020204030204" pitchFamily="34" charset="0"/>
              <a:cs typeface="Times New Roman" panose="02020603050405020304" pitchFamily="18" charset="0"/>
            </a:endParaRPr>
          </a:p>
          <a:p>
            <a:pPr marL="8001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Our team will help the E-Sports athletes and other users to build a better FUT (FIFA Ultimate Team). </a:t>
            </a:r>
          </a:p>
          <a:p>
            <a:pPr marL="800100" indent="-342900">
              <a:buFont typeface="Wingdings" panose="05000000000000000000" pitchFamily="2" charset="2"/>
              <a:buChar char="§"/>
            </a:pPr>
            <a:endParaRPr lang="en-CA" sz="2400" dirty="0">
              <a:ea typeface="Calibri" panose="020F0502020204030204" pitchFamily="34" charset="0"/>
              <a:cs typeface="Times New Roman" panose="02020603050405020304" pitchFamily="18" charset="0"/>
            </a:endParaRPr>
          </a:p>
          <a:p>
            <a:pPr marL="8001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Players open packs , complete objectives and complete challenges in order to earn coins and players and we aim to help them have the best team in the world filled with FIFA’s highest rated players by creating a predictive/prescriptive analysis product. </a:t>
            </a:r>
          </a:p>
          <a:p>
            <a:r>
              <a:rPr lang="en-CA" sz="2400" dirty="0">
                <a:effectLst/>
                <a:ea typeface="Calibri" panose="020F0502020204030204" pitchFamily="34" charset="0"/>
                <a:cs typeface="Times New Roman" panose="02020603050405020304" pitchFamily="18" charset="0"/>
              </a:rPr>
              <a:t> </a:t>
            </a:r>
          </a:p>
          <a:p>
            <a:endParaRPr lang="en-CA" dirty="0"/>
          </a:p>
        </p:txBody>
      </p:sp>
    </p:spTree>
    <p:extLst>
      <p:ext uri="{BB962C8B-B14F-4D97-AF65-F5344CB8AC3E}">
        <p14:creationId xmlns:p14="http://schemas.microsoft.com/office/powerpoint/2010/main" val="74779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5B02-C5EA-D10E-4B04-3BF8531E2FB3}"/>
              </a:ext>
            </a:extLst>
          </p:cNvPr>
          <p:cNvSpPr>
            <a:spLocks noGrp="1"/>
          </p:cNvSpPr>
          <p:nvPr>
            <p:ph type="title"/>
          </p:nvPr>
        </p:nvSpPr>
        <p:spPr/>
        <p:txBody>
          <a:bodyPr/>
          <a:lstStyle/>
          <a:p>
            <a:r>
              <a:rPr lang="en-CA" dirty="0"/>
              <a:t>Analysis Questions</a:t>
            </a:r>
          </a:p>
        </p:txBody>
      </p:sp>
      <p:sp>
        <p:nvSpPr>
          <p:cNvPr id="3" name="TextBox 2">
            <a:extLst>
              <a:ext uri="{FF2B5EF4-FFF2-40B4-BE49-F238E27FC236}">
                <a16:creationId xmlns:a16="http://schemas.microsoft.com/office/drawing/2014/main" id="{AE500E1A-2336-18A0-116F-7793D22D18C3}"/>
              </a:ext>
            </a:extLst>
          </p:cNvPr>
          <p:cNvSpPr txBox="1"/>
          <p:nvPr/>
        </p:nvSpPr>
        <p:spPr>
          <a:xfrm>
            <a:off x="485192" y="1996751"/>
            <a:ext cx="10860832" cy="3416320"/>
          </a:xfrm>
          <a:prstGeom prst="rect">
            <a:avLst/>
          </a:prstGeom>
          <a:noFill/>
        </p:spPr>
        <p:txBody>
          <a:bodyPr wrap="square" rtlCol="0">
            <a:spAutoFit/>
          </a:bodyPr>
          <a:lstStyle/>
          <a:p>
            <a:pPr marL="285750" indent="-285750">
              <a:buFont typeface="Wingdings" panose="05000000000000000000" pitchFamily="2" charset="2"/>
              <a:buChar char="§"/>
            </a:pPr>
            <a:r>
              <a:rPr lang="en-CA" dirty="0"/>
              <a:t>Which position is mostly played by the top 20 players?</a:t>
            </a:r>
          </a:p>
          <a:p>
            <a:pPr marL="285750" indent="-285750">
              <a:buFont typeface="Wingdings" panose="05000000000000000000" pitchFamily="2" charset="2"/>
              <a:buChar char="§"/>
            </a:pPr>
            <a:endParaRPr lang="en-CA" dirty="0"/>
          </a:p>
          <a:p>
            <a:pPr marL="285750" indent="-285750">
              <a:buFont typeface="Wingdings" panose="05000000000000000000" pitchFamily="2" charset="2"/>
              <a:buChar char="§"/>
            </a:pPr>
            <a:r>
              <a:rPr lang="en-CA" dirty="0"/>
              <a:t>Which players earn higher than the rest according to each position and overall , in every position?</a:t>
            </a:r>
          </a:p>
          <a:p>
            <a:pPr marL="285750" indent="-285750">
              <a:buFont typeface="Wingdings" panose="05000000000000000000" pitchFamily="2" charset="2"/>
              <a:buChar char="§"/>
            </a:pPr>
            <a:endParaRPr lang="en-CA" dirty="0"/>
          </a:p>
          <a:p>
            <a:pPr marL="285750" indent="-285750">
              <a:buFont typeface="Wingdings" panose="05000000000000000000" pitchFamily="2" charset="2"/>
              <a:buChar char="§"/>
            </a:pPr>
            <a:r>
              <a:rPr lang="en-CA" dirty="0"/>
              <a:t>Which club has the highest who fall under the top 20 category?</a:t>
            </a:r>
          </a:p>
          <a:p>
            <a:pPr marL="285750" indent="-285750">
              <a:buFont typeface="Wingdings" panose="05000000000000000000" pitchFamily="2" charset="2"/>
              <a:buChar char="§"/>
            </a:pPr>
            <a:endParaRPr lang="en-CA" dirty="0"/>
          </a:p>
          <a:p>
            <a:pPr marL="285750" indent="-285750">
              <a:buFont typeface="Wingdings" panose="05000000000000000000" pitchFamily="2" charset="2"/>
              <a:buChar char="§"/>
            </a:pPr>
            <a:r>
              <a:rPr lang="en-CA" sz="1800" dirty="0">
                <a:effectLst/>
                <a:ea typeface="Calibri" panose="020F0502020204030204" pitchFamily="34" charset="0"/>
                <a:cs typeface="Times New Roman" panose="02020603050405020304" pitchFamily="18" charset="0"/>
              </a:rPr>
              <a:t>How to co-relate between age and overall rating of a player to decide if that player will be as useful in the future as he is now?</a:t>
            </a:r>
          </a:p>
          <a:p>
            <a:pPr marL="285750" indent="-285750">
              <a:buFont typeface="Wingdings" panose="05000000000000000000" pitchFamily="2" charset="2"/>
              <a:buChar char="§"/>
            </a:pPr>
            <a:endParaRPr lang="en-CA" dirty="0"/>
          </a:p>
          <a:p>
            <a:pPr marL="285750" indent="-285750">
              <a:buFont typeface="Wingdings" panose="05000000000000000000" pitchFamily="2" charset="2"/>
              <a:buChar char="§"/>
            </a:pPr>
            <a:r>
              <a:rPr lang="en-CA" sz="1800" dirty="0">
                <a:effectLst/>
                <a:ea typeface="Calibri" panose="020F0502020204030204" pitchFamily="34" charset="0"/>
                <a:cs typeface="Times New Roman" panose="02020603050405020304" pitchFamily="18" charset="0"/>
              </a:rPr>
              <a:t>How to make your ultimate dream team at the best price? </a:t>
            </a:r>
            <a:endParaRPr lang="en-CA" dirty="0"/>
          </a:p>
          <a:p>
            <a:pPr marL="285750" indent="-285750">
              <a:buFont typeface="Wingdings" panose="05000000000000000000" pitchFamily="2" charset="2"/>
              <a:buChar char="§"/>
            </a:pPr>
            <a:endParaRPr lang="en-CA" dirty="0"/>
          </a:p>
          <a:p>
            <a:pPr marL="285750" indent="-285750">
              <a:buFont typeface="Wingdings" panose="05000000000000000000" pitchFamily="2" charset="2"/>
              <a:buChar char="Ø"/>
            </a:pPr>
            <a:endParaRPr lang="en-CA" dirty="0"/>
          </a:p>
        </p:txBody>
      </p:sp>
    </p:spTree>
    <p:extLst>
      <p:ext uri="{BB962C8B-B14F-4D97-AF65-F5344CB8AC3E}">
        <p14:creationId xmlns:p14="http://schemas.microsoft.com/office/powerpoint/2010/main" val="173371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92D9-56B8-8533-1B3F-E2AC0F5AC5B9}"/>
              </a:ext>
            </a:extLst>
          </p:cNvPr>
          <p:cNvSpPr>
            <a:spLocks noGrp="1"/>
          </p:cNvSpPr>
          <p:nvPr>
            <p:ph type="title"/>
          </p:nvPr>
        </p:nvSpPr>
        <p:spPr/>
        <p:txBody>
          <a:bodyPr/>
          <a:lstStyle/>
          <a:p>
            <a:r>
              <a:rPr lang="en-CA" dirty="0"/>
              <a:t>Dataset Description </a:t>
            </a:r>
          </a:p>
        </p:txBody>
      </p:sp>
      <p:sp>
        <p:nvSpPr>
          <p:cNvPr id="4" name="TextBox 3">
            <a:extLst>
              <a:ext uri="{FF2B5EF4-FFF2-40B4-BE49-F238E27FC236}">
                <a16:creationId xmlns:a16="http://schemas.microsoft.com/office/drawing/2014/main" id="{F042EA55-8DF6-2701-B264-609CF4693ABF}"/>
              </a:ext>
            </a:extLst>
          </p:cNvPr>
          <p:cNvSpPr txBox="1"/>
          <p:nvPr/>
        </p:nvSpPr>
        <p:spPr>
          <a:xfrm>
            <a:off x="718457" y="2024743"/>
            <a:ext cx="10608906" cy="2944396"/>
          </a:xfrm>
          <a:prstGeom prst="rect">
            <a:avLst/>
          </a:prstGeom>
          <a:noFill/>
        </p:spPr>
        <p:txBody>
          <a:bodyPr wrap="square" rtlCol="0">
            <a:spAutoFit/>
          </a:bodyPr>
          <a:lstStyle/>
          <a:p>
            <a:pPr marL="8001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The dataset has been scraped from the website </a:t>
            </a:r>
            <a:r>
              <a:rPr lang="en-CA" sz="2400" u="sng" dirty="0">
                <a:solidFill>
                  <a:srgbClr val="1F4E79"/>
                </a:solidFill>
                <a:effectLst/>
                <a:ea typeface="Calibri" panose="020F0502020204030204" pitchFamily="34" charset="0"/>
                <a:cs typeface="Times New Roman" panose="02020603050405020304" pitchFamily="18" charset="0"/>
                <a:hlinkClick r:id="rId2"/>
              </a:rPr>
              <a:t>https://sofifa.com</a:t>
            </a:r>
            <a:r>
              <a:rPr lang="en-CA" sz="2400" dirty="0">
                <a:effectLst/>
                <a:ea typeface="Calibri" panose="020F0502020204030204" pitchFamily="34" charset="0"/>
                <a:cs typeface="Times New Roman" panose="02020603050405020304" pitchFamily="18" charset="0"/>
              </a:rPr>
              <a:t>  by extracting the Player personal data and Player IDs and then the playing and style statistics. </a:t>
            </a:r>
          </a:p>
          <a:p>
            <a:pPr marL="800100" indent="-342900">
              <a:buFont typeface="Wingdings" panose="05000000000000000000" pitchFamily="2" charset="2"/>
              <a:buChar char="§"/>
            </a:pPr>
            <a:r>
              <a:rPr lang="en-CA" sz="2400" dirty="0">
                <a:effectLst/>
                <a:ea typeface="Calibri" panose="020F0502020204030204" pitchFamily="34" charset="0"/>
                <a:cs typeface="Times New Roman" panose="02020603050405020304" pitchFamily="18" charset="0"/>
              </a:rPr>
              <a:t>The dataset includes data from FIFA22 and the attributes are based on individual performance from 2021-22 season. </a:t>
            </a:r>
          </a:p>
          <a:p>
            <a:pPr marL="457200"/>
            <a:endParaRPr lang="en-CA" sz="2400" dirty="0">
              <a:effectLst/>
              <a:ea typeface="Calibri" panose="020F0502020204030204" pitchFamily="34" charset="0"/>
              <a:cs typeface="Times New Roman" panose="02020603050405020304" pitchFamily="18" charset="0"/>
            </a:endParaRPr>
          </a:p>
          <a:p>
            <a:pPr>
              <a:lnSpc>
                <a:spcPts val="2750"/>
              </a:lnSpc>
            </a:pPr>
            <a:r>
              <a:rPr lang="en-CA" sz="2400" dirty="0">
                <a:effectLst/>
                <a:ea typeface="Times New Roman" panose="02020603050405020304" pitchFamily="18" charset="0"/>
              </a:rPr>
              <a:t>Reference: (n.d.). Players FIFA 23 Feb 7, 2023 </a:t>
            </a:r>
            <a:r>
              <a:rPr lang="en-CA" sz="2400" dirty="0" err="1">
                <a:effectLst/>
                <a:ea typeface="Times New Roman" panose="02020603050405020304" pitchFamily="18" charset="0"/>
              </a:rPr>
              <a:t>SoFIFA</a:t>
            </a:r>
            <a:r>
              <a:rPr lang="en-CA" sz="2400" dirty="0">
                <a:effectLst/>
                <a:ea typeface="Times New Roman" panose="02020603050405020304" pitchFamily="18" charset="0"/>
              </a:rPr>
              <a:t>. </a:t>
            </a:r>
            <a:r>
              <a:rPr lang="en-CA" sz="2400" u="sng" dirty="0">
                <a:solidFill>
                  <a:srgbClr val="1F4E79"/>
                </a:solidFill>
                <a:effectLst/>
                <a:ea typeface="Times New Roman" panose="02020603050405020304" pitchFamily="18" charset="0"/>
                <a:hlinkClick r:id="rId2"/>
              </a:rPr>
              <a:t>https://sofifa.com</a:t>
            </a:r>
            <a:endParaRPr lang="en-CA" sz="2400" dirty="0">
              <a:effectLst/>
              <a:ea typeface="Times New Roman" panose="02020603050405020304" pitchFamily="18" charset="0"/>
            </a:endParaRPr>
          </a:p>
          <a:p>
            <a:endParaRPr lang="en-CA" dirty="0"/>
          </a:p>
        </p:txBody>
      </p:sp>
    </p:spTree>
    <p:extLst>
      <p:ext uri="{BB962C8B-B14F-4D97-AF65-F5344CB8AC3E}">
        <p14:creationId xmlns:p14="http://schemas.microsoft.com/office/powerpoint/2010/main" val="414076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9F5F-86C3-D047-ECA1-79186B7F96F1}"/>
              </a:ext>
            </a:extLst>
          </p:cNvPr>
          <p:cNvSpPr>
            <a:spLocks noGrp="1"/>
          </p:cNvSpPr>
          <p:nvPr>
            <p:ph type="ctrTitle"/>
          </p:nvPr>
        </p:nvSpPr>
        <p:spPr/>
        <p:txBody>
          <a:bodyPr/>
          <a:lstStyle/>
          <a:p>
            <a:r>
              <a:rPr lang="en-CA" dirty="0"/>
              <a:t>Thank you</a:t>
            </a:r>
          </a:p>
        </p:txBody>
      </p:sp>
    </p:spTree>
    <p:extLst>
      <p:ext uri="{BB962C8B-B14F-4D97-AF65-F5344CB8AC3E}">
        <p14:creationId xmlns:p14="http://schemas.microsoft.com/office/powerpoint/2010/main" val="3605351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55</TotalTime>
  <Words>514</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Rockwell</vt:lpstr>
      <vt:lpstr>Rockwell Condensed</vt:lpstr>
      <vt:lpstr>Wingdings</vt:lpstr>
      <vt:lpstr>Wood Type</vt:lpstr>
      <vt:lpstr>DAB-103: Analytical Tools &amp; Decision Making</vt:lpstr>
      <vt:lpstr>Team Introduction</vt:lpstr>
      <vt:lpstr>table of Contents</vt:lpstr>
      <vt:lpstr>Background</vt:lpstr>
      <vt:lpstr>Problem Statement</vt:lpstr>
      <vt:lpstr>Project Proposal</vt:lpstr>
      <vt:lpstr>Analysis Questions</vt:lpstr>
      <vt:lpstr>Dataset Description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DAB-103: Analytical Tools &amp; Decision Making</dc:title>
  <dc:creator>Rajat Rawat</dc:creator>
  <cp:lastModifiedBy>Rajat Rawat</cp:lastModifiedBy>
  <cp:revision>1</cp:revision>
  <dcterms:created xsi:type="dcterms:W3CDTF">2023-03-19T02:08:06Z</dcterms:created>
  <dcterms:modified xsi:type="dcterms:W3CDTF">2023-03-19T03:03:52Z</dcterms:modified>
</cp:coreProperties>
</file>