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4"/>
  </p:notesMasterIdLst>
  <p:sldIdLst>
    <p:sldId id="256" r:id="rId2"/>
    <p:sldId id="260" r:id="rId3"/>
    <p:sldId id="265" r:id="rId4"/>
    <p:sldId id="269" r:id="rId5"/>
    <p:sldId id="264" r:id="rId6"/>
    <p:sldId id="266" r:id="rId7"/>
    <p:sldId id="270" r:id="rId8"/>
    <p:sldId id="271" r:id="rId9"/>
    <p:sldId id="274" r:id="rId10"/>
    <p:sldId id="262" r:id="rId11"/>
    <p:sldId id="272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4F869-BF68-4B09-A5FC-F0511586A179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E6838-6360-4C21-B318-0B0EFA936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D600-2241-4764-BDE2-BB3E06D7D52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4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F293-FA77-40A4-9DFE-44A0FFD46B1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E2AB-5B8C-4326-8E13-F2C4663E365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F5F3-7F79-4C5C-9408-FDD2B0FBBEBF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FDA4-D4A4-4A9F-9CE5-E730072F56C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2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A5DD-C3BC-4B4A-A6DB-DFB1B1A98E3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9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5D51-F3B9-4314-937C-78F6BE404F3C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1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C13-D47A-41AD-8866-27C9D63C4C4C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B7FD-3500-4716-B458-B3E1B8C32DA1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9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B3EB081-4BD4-439E-BA5B-8DF661D38A11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61352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-17585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1C7855-7695-4440-B53F-75EAE4756EC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F88E-0336-452B-9DEA-7D8A3B6443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F4615D5F-5F61-4AAB-8E61-452E022C8017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FB5EA060-5178-423F-8DC3-51C3DD2A2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7" b="225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A6399F-3E23-46F4-B5CE-45250CF7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431642"/>
            <a:ext cx="11548533" cy="1721496"/>
          </a:xfrm>
        </p:spPr>
        <p:txBody>
          <a:bodyPr anchor="t"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2207F-AF1C-45F4-9F17-FEFDC59B0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098" y="2808768"/>
            <a:ext cx="3869726" cy="3670255"/>
          </a:xfrm>
        </p:spPr>
        <p:txBody>
          <a:bodyPr anchor="b">
            <a:normAutofit/>
          </a:bodyPr>
          <a:lstStyle/>
          <a:p>
            <a:r>
              <a:rPr lang="ru-RU" sz="11500">
                <a:solidFill>
                  <a:schemeClr val="bg1"/>
                </a:solidFill>
                <a:latin typeface="Corbel"/>
              </a:rPr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264236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4E1FA-201E-4CE6-B21B-1824D1B65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273" y="708516"/>
            <a:ext cx="3374295" cy="5054008"/>
          </a:xfrm>
        </p:spPr>
        <p:txBody>
          <a:bodyPr anchor="ctr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И т.д...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4E6AF2-38BA-4212-90BB-05EBDCE23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166" y="643467"/>
            <a:ext cx="5599608" cy="505400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ru-RU" sz="1800" cap="none" dirty="0" err="1">
                <a:solidFill>
                  <a:srgbClr val="FFFFFF"/>
                </a:solidFill>
              </a:rPr>
              <a:t>Kotlin</a:t>
            </a:r>
            <a:r>
              <a:rPr lang="ru-RU" sz="1800" cap="none" dirty="0">
                <a:solidFill>
                  <a:srgbClr val="FFFFFF"/>
                </a:solidFill>
              </a:rPr>
              <a:t> также имеет на вооружении: </a:t>
            </a: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</a:rPr>
              <a:t>lateinit</a:t>
            </a:r>
            <a:r>
              <a:rPr lang="ru-RU" sz="1800" cap="none" dirty="0">
                <a:solidFill>
                  <a:srgbClr val="FFFFFF"/>
                </a:solidFill>
                <a:ea typeface="+mn-lt"/>
                <a:cs typeface="+mn-lt"/>
              </a:rPr>
              <a:t> - отложенная инициализация переменных, куча виджетов, плагин для переноса кода с </a:t>
            </a: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</a:rPr>
              <a:t>java</a:t>
            </a:r>
            <a:r>
              <a:rPr lang="ru-RU" sz="1800" cap="none" dirty="0">
                <a:solidFill>
                  <a:srgbClr val="FFFFFF"/>
                </a:solidFill>
                <a:ea typeface="+mn-lt"/>
                <a:cs typeface="+mn-lt"/>
              </a:rPr>
              <a:t>, возможность </a:t>
            </a: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</a:rPr>
              <a:t>использ</a:t>
            </a:r>
            <a:r>
              <a:rPr lang="en-US" sz="1800" cap="none" dirty="0">
                <a:solidFill>
                  <a:srgbClr val="FFFFFF"/>
                </a:solidFill>
                <a:ea typeface="+mn-lt"/>
                <a:cs typeface="+mn-lt"/>
              </a:rPr>
              <a:t>j</a:t>
            </a: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</a:rPr>
              <a:t>вания</a:t>
            </a:r>
            <a:r>
              <a:rPr lang="ru-RU" sz="1800" cap="none" dirty="0">
                <a:solidFill>
                  <a:srgbClr val="FFFFFF"/>
                </a:solidFill>
                <a:ea typeface="+mn-lt"/>
                <a:cs typeface="+mn-lt"/>
              </a:rPr>
              <a:t> библиотек </a:t>
            </a:r>
            <a:r>
              <a:rPr lang="en-US" sz="1800" cap="none" dirty="0">
                <a:solidFill>
                  <a:srgbClr val="FFFFFF"/>
                </a:solidFill>
                <a:ea typeface="+mn-lt"/>
                <a:cs typeface="+mn-lt"/>
              </a:rPr>
              <a:t>JAVA</a:t>
            </a:r>
            <a:r>
              <a:rPr lang="ru-RU" sz="1800" cap="none" dirty="0">
                <a:solidFill>
                  <a:srgbClr val="FFFFFF"/>
                </a:solidFill>
                <a:ea typeface="+mn-lt"/>
                <a:cs typeface="+mn-lt"/>
              </a:rPr>
              <a:t> и JS, </a:t>
            </a:r>
            <a:br>
              <a:rPr lang="ru-RU" sz="1800" cap="none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</a:rPr>
              <a:t>null</a:t>
            </a: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  <a:sym typeface="Symbol" panose="05050102010706020507" pitchFamily="18" charset="2"/>
              </a:rPr>
              <a:t>-</a:t>
            </a:r>
            <a:r>
              <a:rPr lang="ru-RU" sz="1800" cap="none" dirty="0" err="1">
                <a:solidFill>
                  <a:srgbClr val="FFFFFF"/>
                </a:solidFill>
                <a:ea typeface="+mn-lt"/>
                <a:cs typeface="+mn-lt"/>
              </a:rPr>
              <a:t>safety</a:t>
            </a:r>
            <a:r>
              <a:rPr lang="ru-RU" sz="1800" cap="none" dirty="0">
                <a:solidFill>
                  <a:srgbClr val="FFFFFF"/>
                </a:solidFill>
                <a:ea typeface="+mn-lt"/>
                <a:cs typeface="+mn-lt"/>
              </a:rPr>
              <a:t> классы - не допускает появления пустых переменных.</a:t>
            </a:r>
          </a:p>
          <a:p>
            <a:pPr>
              <a:lnSpc>
                <a:spcPct val="110000"/>
              </a:lnSpc>
            </a:pPr>
            <a:r>
              <a:rPr lang="ru-RU" sz="1800" cap="none" dirty="0">
                <a:solidFill>
                  <a:srgbClr val="FFFFFF"/>
                </a:solidFill>
              </a:rPr>
              <a:t>И это лишь самые значимые, на мой взгляд, фичи.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391006-C2A1-403D-AEBB-4C4C84FC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2E065A6B-6DB9-4607-9278-C67ABF9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4DEF762-DD0F-40F8-ADBF-04AA2AC17193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&quot;Назад&quot; или &quot;Предыдущий&quot;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5418718-B2C0-4617-9C76-28B56A8471C1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5179F51-679F-48A6-A678-9D281DD7DA29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25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756175-84E7-4535-BED5-AF1DF542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EE67B7B9-B941-4414-BEE7-F334397B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cap="none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Kotlin</a:t>
            </a:r>
            <a:r>
              <a:rPr lang="ru-RU" sz="2400" cap="none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- это один из самых передовых языков программирования, на мой взгляд - самый удобный язык для написания мобильных приложений под </a:t>
            </a:r>
            <a:r>
              <a:rPr lang="ru-RU" sz="2400" cap="none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andriod</a:t>
            </a:r>
            <a:endParaRPr lang="ru-RU" sz="2400" cap="none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400" cap="none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Kotlin</a:t>
            </a:r>
            <a:r>
              <a:rPr lang="ru-RU" sz="2400" cap="none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- это язык, который наверняка рано или поздно вытеснит </a:t>
            </a:r>
            <a:r>
              <a:rPr lang="en-US" sz="2400" cap="none" dirty="0">
                <a:solidFill>
                  <a:schemeClr val="bg2">
                    <a:lumMod val="50000"/>
                    <a:lumOff val="50000"/>
                  </a:schemeClr>
                </a:solidFill>
              </a:rPr>
              <a:t>Java</a:t>
            </a:r>
            <a:r>
              <a:rPr lang="ru-RU" sz="2400" cap="none" dirty="0">
                <a:solidFill>
                  <a:schemeClr val="bg2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E74B1966-EE43-4049-8EF6-4DA668D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9446" y="6480369"/>
            <a:ext cx="319506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53D3F63-D491-41FC-BECC-567B1FD6A98F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9D59B84-1872-4F87-8457-D62293F6FE41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9CF7458-A97A-4F64-BC45-E27AF38D1E7D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3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FEB8F8E-8494-4B2F-A6D1-40B5D933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4" r="10436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7EB1-B57D-49EA-BA3F-967AE44A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ru-RU" sz="4800">
                <a:solidFill>
                  <a:srgbClr val="FFFFFF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03E182-A0E0-41F0-986D-898700C9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315354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>
                <a:solidFill>
                  <a:srgbClr val="FFFFFF"/>
                </a:solidFill>
              </a:rPr>
              <a:t>Салов дмитрий 211-7210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72CA2537-58AF-4BF2-A689-47382FDA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69446" y="6480369"/>
            <a:ext cx="319506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DF506E-058F-4027-91FE-AEF2E941A1BF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Назад&quot; или &quot;Предыдущий&quot;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D0E10F2-9029-4775-87A1-7E29E9941134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&quot;На главную&quot;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A3C76D0-B9A2-4E22-A33A-7D968DDC3785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6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F70B3C-65FD-433A-9470-31290CE5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77498-E379-4BB1-A732-752AD4695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5D2126-521A-40A8-80C0-11CAE730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9960"/>
            <a:ext cx="2743200" cy="26781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4E1FA-201E-4CE6-B21B-1824D1B65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29" y="1420540"/>
            <a:ext cx="3555027" cy="2948259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>
                <a:solidFill>
                  <a:schemeClr val="accent1"/>
                </a:solidFill>
                <a:latin typeface="Verdana"/>
                <a:ea typeface="Microsoft YaHei"/>
                <a:cs typeface="Courier New"/>
              </a:rPr>
              <a:t>Что это такое?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C48D4-A05B-483A-A244-94653A16A42A}"/>
              </a:ext>
            </a:extLst>
          </p:cNvPr>
          <p:cNvSpPr txBox="1"/>
          <p:nvPr/>
        </p:nvSpPr>
        <p:spPr>
          <a:xfrm>
            <a:off x="4765056" y="1875032"/>
            <a:ext cx="716651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/>
                <a:ea typeface="Verdana"/>
              </a:rPr>
              <a:t>Kotlin - язык программирования, появившейся в 2010 усилиями компании JetBrains. Хотя в релизе он всего несколько лет, Google (который ныне Alphabet) называет Kotlin основным средством разработки приложений для </a:t>
            </a:r>
            <a:r>
              <a:rPr lang="ru-RU" sz="2800" dirty="0" err="1">
                <a:solidFill>
                  <a:schemeClr val="bg1"/>
                </a:solidFill>
                <a:latin typeface="Verdana"/>
                <a:ea typeface="Verdana"/>
              </a:rPr>
              <a:t>Android</a:t>
            </a:r>
            <a:r>
              <a:rPr lang="ru-RU" sz="2800" dirty="0">
                <a:solidFill>
                  <a:schemeClr val="bg1"/>
                </a:solidFill>
                <a:latin typeface="Verdana"/>
                <a:ea typeface="Verdana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F48BBC-E873-402B-8443-4ADA3555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7A4D82D-1151-4E11-A2D9-6B5DA5E1C66D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E6491D3-BC16-40D4-8128-C30BB269EF4D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1BE2A54-91C2-4C79-9B8B-E45B9B19604C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7EB1-B57D-49EA-BA3F-967AE44A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402" y="5488926"/>
            <a:ext cx="10058400" cy="834878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solidFill>
                  <a:schemeClr val="accent1"/>
                </a:solidFill>
                <a:latin typeface="Verdana"/>
                <a:ea typeface="Verdana"/>
              </a:rPr>
              <a:t>Основные особенности языка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13399-398A-4B96-B9F8-4F86B34CB796}"/>
              </a:ext>
            </a:extLst>
          </p:cNvPr>
          <p:cNvSpPr txBox="1"/>
          <p:nvPr/>
        </p:nvSpPr>
        <p:spPr>
          <a:xfrm>
            <a:off x="315005" y="1002484"/>
            <a:ext cx="115619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Verdana"/>
                <a:ea typeface="Verdana"/>
              </a:rPr>
              <a:t>Kotlin - язык со статической типизацией. Компилируется для платформ Java и Java Script, хотя непонятно, зачем нужен последний в мобильной разработке. Идея языка следующая: Сделать тот же Java, только с более лаконичным синтаксисом и рядом упрощений, которые ускоряют компиляцию и облегчают работу в IDE. Ну и, конечно, нельзя забывать про обратную совместимость с Java. В общем Kotlin - это такой относительно типобезопасный суп с бульоном Java, картошкой Scala, петрушкой C# и лавровым листочком JS (если бы его не было, никто бы и не заметил)</a:t>
            </a:r>
            <a:endParaRPr lang="ru-RU" sz="2400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F0B9FC2-7278-44C2-9B22-CEDDCC3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BF6347-E4DC-433B-9A7F-8FF0CF3CF93F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78D7355-000E-49F7-8978-CAFD75436623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B8A3188-87C6-468F-8A04-B9E59234EFB0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текст, млекопитающее, домашняя кошка, кот&#10;&#10;Автоматически созданное описание">
            <a:extLst>
              <a:ext uri="{FF2B5EF4-FFF2-40B4-BE49-F238E27FC236}">
                <a16:creationId xmlns:a16="http://schemas.microsoft.com/office/drawing/2014/main" id="{EC0DD013-C770-4168-BDEB-C724EA61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8" b="1"/>
          <a:stretch/>
        </p:blipFill>
        <p:spPr>
          <a:xfrm>
            <a:off x="0" y="-5355"/>
            <a:ext cx="7563124" cy="6722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EC2C1-E0FD-48DE-881F-3BE07071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1718031"/>
            <a:ext cx="3659246" cy="18081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Verdana"/>
                <a:ea typeface="Verdana"/>
              </a:rPr>
              <a:t>"</a:t>
            </a:r>
            <a:r>
              <a:rPr lang="en-US" sz="6000" dirty="0" err="1">
                <a:solidFill>
                  <a:schemeClr val="accent1"/>
                </a:solidFill>
                <a:latin typeface="Verdana"/>
                <a:ea typeface="Verdana"/>
              </a:rPr>
              <a:t>Фишки</a:t>
            </a:r>
            <a:r>
              <a:rPr lang="en-US" sz="6000" dirty="0">
                <a:solidFill>
                  <a:schemeClr val="accent1"/>
                </a:solidFill>
                <a:latin typeface="Verdana"/>
                <a:ea typeface="Verdana"/>
              </a:rPr>
              <a:t>" </a:t>
            </a:r>
            <a:r>
              <a:rPr lang="en-US" sz="6000" dirty="0" err="1">
                <a:solidFill>
                  <a:schemeClr val="accent1"/>
                </a:solidFill>
                <a:latin typeface="Verdana"/>
                <a:ea typeface="Verdana"/>
              </a:rPr>
              <a:t>Котлина</a:t>
            </a:r>
            <a:endParaRPr lang="en-US" sz="6000" dirty="0">
              <a:solidFill>
                <a:schemeClr val="accent1"/>
              </a:solidFill>
              <a:latin typeface="Verdana"/>
              <a:ea typeface="Verdan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2522C7-21C8-4070-AAFD-4C8F5B9B353A}"/>
              </a:ext>
            </a:extLst>
          </p:cNvPr>
          <p:cNvSpPr txBox="1"/>
          <p:nvPr/>
        </p:nvSpPr>
        <p:spPr>
          <a:xfrm>
            <a:off x="8508423" y="38411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solidFill>
                  <a:schemeClr val="accent1"/>
                </a:solidFill>
              </a:rPr>
              <a:t>Листать дальше...</a:t>
            </a:r>
            <a:endParaRPr lang="ru-RU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EEA058F5-1AD0-464F-9851-FFBABF9A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87712E6-AADF-4753-AE14-BEC3B2336A62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&quot;Назад&quot; или &quot;Предыдущий&quot;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ED3811-FC32-40E1-8CA2-B0EF0BB2988C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&quot;На главную&quot;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E5BDBFC-40DF-4AAD-8197-BCDF9311637D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C19A5-8893-49C1-8BF1-1FE5074E2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272" y="152044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Classes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36D4FF-518B-4016-BF44-C3453F05B007}"/>
              </a:ext>
            </a:extLst>
          </p:cNvPr>
          <p:cNvSpPr txBox="1"/>
          <p:nvPr/>
        </p:nvSpPr>
        <p:spPr>
          <a:xfrm>
            <a:off x="689931" y="2639151"/>
            <a:ext cx="5288209" cy="352860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>
                <a:latin typeface="Verdana"/>
                <a:ea typeface="Verdana"/>
              </a:rPr>
              <a:t>Это очень крутые классы, нужные исключительно для хранения/передачи данных. Такой класс может значительно ускорять запись и чтение данных, размещаемых внутри него. 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A990B9-B3B0-42D9-9807-E6224959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51397"/>
            <a:ext cx="5568175" cy="680449"/>
          </a:xfrm>
          <a:prstGeom prst="rect">
            <a:avLst/>
          </a:prstGeom>
        </p:spPr>
      </p:pic>
      <p:sp>
        <p:nvSpPr>
          <p:cNvPr id="10" name="Номер слайда 2">
            <a:extLst>
              <a:ext uri="{FF2B5EF4-FFF2-40B4-BE49-F238E27FC236}">
                <a16:creationId xmlns:a16="http://schemas.microsoft.com/office/drawing/2014/main" id="{2AC5E5D0-F841-40F9-B3F5-40D38AB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Управляющая кнопка: &quot;Вперед&quot; или &quot;Следующий&quot;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8575047-54E6-4702-98EE-999600DFD562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BED1E90-900B-4C20-89C5-BCA3747A575B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7E24FC4-EB8B-4C4B-832B-05ADA5CBBAD6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7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6B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7EB1-B57D-49EA-BA3F-967AE44A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chemeClr val="tx2"/>
                </a:solidFill>
                <a:latin typeface="Verdana"/>
                <a:ea typeface="Verdana"/>
              </a:rPr>
              <a:t>Локальные функции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73AB9BF-3048-4972-AAEE-AA6640C0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41" y="1128719"/>
            <a:ext cx="7548763" cy="4925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59549-8A75-4C5D-9AD8-D6E36D9CDDD5}"/>
              </a:ext>
            </a:extLst>
          </p:cNvPr>
          <p:cNvSpPr txBox="1"/>
          <p:nvPr/>
        </p:nvSpPr>
        <p:spPr>
          <a:xfrm>
            <a:off x="440473" y="3980985"/>
            <a:ext cx="357954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Verdana"/>
                <a:ea typeface="Verdana"/>
              </a:rPr>
              <a:t>Да, такое веселье тут тоже </a:t>
            </a:r>
            <a:r>
              <a:rPr lang="ru-RU" sz="2000">
                <a:solidFill>
                  <a:schemeClr val="tx2"/>
                </a:solidFill>
                <a:latin typeface="Verdana"/>
                <a:ea typeface="Verdana"/>
              </a:rPr>
              <a:t>встречается... Кстати, </a:t>
            </a:r>
            <a:r>
              <a:rPr lang="ru-RU" sz="2000" dirty="0">
                <a:solidFill>
                  <a:schemeClr val="tx2"/>
                </a:solidFill>
                <a:latin typeface="Verdana"/>
                <a:ea typeface="Verdana"/>
              </a:rPr>
              <a:t>функции можно привязать к классам или сделать глобальными</a:t>
            </a:r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6E4AE93B-C0AE-4CD9-A3C0-93833A20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6CDEDA1-2222-4870-B624-0C9B473BFDAF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Назад&quot; или &quot;Предыдущий&quot;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328CC7A-8B11-4C35-B23A-484651B6E7DC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&quot;На главную&quot;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C39CD0-F325-4BBE-B9D3-01A5B77EE284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7EB1-B57D-49EA-BA3F-967AE44A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9600" dirty="0">
                <a:ea typeface="+mj-lt"/>
                <a:cs typeface="+mj-lt"/>
              </a:rPr>
              <a:t>Поддержка от </a:t>
            </a:r>
            <a:r>
              <a:rPr lang="ru-RU" sz="9600" dirty="0" err="1">
                <a:ea typeface="+mj-lt"/>
                <a:cs typeface="+mj-lt"/>
              </a:rPr>
              <a:t>Android</a:t>
            </a:r>
            <a:r>
              <a:rPr lang="ru-RU" sz="9600" dirty="0">
                <a:ea typeface="+mj-lt"/>
                <a:cs typeface="+mj-lt"/>
              </a:rPr>
              <a:t> Studio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75ED0-D480-4B7D-8554-59FAE9016CA9}"/>
              </a:ext>
            </a:extLst>
          </p:cNvPr>
          <p:cNvSpPr txBox="1"/>
          <p:nvPr/>
        </p:nvSpPr>
        <p:spPr>
          <a:xfrm>
            <a:off x="1221058" y="5393473"/>
            <a:ext cx="100286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solidFill>
                  <a:schemeClr val="accent1"/>
                </a:solidFill>
              </a:rPr>
              <a:t>Kotlin-программистам </a:t>
            </a:r>
            <a:r>
              <a:rPr lang="ru-RU" sz="2800">
                <a:solidFill>
                  <a:schemeClr val="accent1"/>
                </a:solidFill>
              </a:rPr>
              <a:t>доступна данная среда программирования, которая может очень упростить работу</a:t>
            </a:r>
            <a:endParaRPr lang="ru-RU" sz="2800" dirty="0">
              <a:solidFill>
                <a:schemeClr val="accent1"/>
              </a:solidFill>
            </a:endParaRPr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5174C7BB-7EA1-45C9-9403-1D6E1BC7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099A7C3-7AFA-4081-A93D-4238C9B9716F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E7B9E29-2368-415F-9A01-50DD920F031A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4622384-C0C8-4100-B6BF-FB2BFB6FFD69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8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текст, монитор, компьютер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1E804DF-BADE-484E-8EBF-A5549A4F6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7" b="1"/>
          <a:stretch/>
        </p:blipFill>
        <p:spPr>
          <a:xfrm>
            <a:off x="-3155" y="-12496"/>
            <a:ext cx="12191980" cy="6857990"/>
          </a:xfrm>
          <a:prstGeom prst="rect">
            <a:avLst/>
          </a:prstGeom>
        </p:spPr>
      </p:pic>
      <p:sp>
        <p:nvSpPr>
          <p:cNvPr id="5" name="Номер слайда 2">
            <a:extLst>
              <a:ext uri="{FF2B5EF4-FFF2-40B4-BE49-F238E27FC236}">
                <a16:creationId xmlns:a16="http://schemas.microsoft.com/office/drawing/2014/main" id="{BBDCF888-A0B2-4F4D-BF1D-B1020B02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1570" y="6480369"/>
            <a:ext cx="25738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Управляющая кнопка: &quot;Вперед&quot; или &quot;Следующий&quot;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6C6CD4-3FF4-4178-9C14-B5B3090C7789}"/>
              </a:ext>
            </a:extLst>
          </p:cNvPr>
          <p:cNvSpPr/>
          <p:nvPr/>
        </p:nvSpPr>
        <p:spPr>
          <a:xfrm>
            <a:off x="11477961" y="93050"/>
            <a:ext cx="252000" cy="252000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591F906-16A1-4139-8352-3067E291D6CF}"/>
              </a:ext>
            </a:extLst>
          </p:cNvPr>
          <p:cNvSpPr/>
          <p:nvPr/>
        </p:nvSpPr>
        <p:spPr>
          <a:xfrm>
            <a:off x="11138658" y="93050"/>
            <a:ext cx="252000" cy="252000"/>
          </a:xfrm>
          <a:prstGeom prst="actionButtonBackPrevio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E93290-DBF7-4869-BE9D-67914E23936B}"/>
              </a:ext>
            </a:extLst>
          </p:cNvPr>
          <p:cNvSpPr/>
          <p:nvPr/>
        </p:nvSpPr>
        <p:spPr>
          <a:xfrm>
            <a:off x="11817264" y="93050"/>
            <a:ext cx="252000" cy="252000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592754D-4D89-41DA-BF86-2198EEF8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443924">
            <a:off x="402031" y="2382012"/>
            <a:ext cx="11381605" cy="2093975"/>
          </a:xfrm>
        </p:spPr>
        <p:txBody>
          <a:bodyPr>
            <a:normAutofit/>
          </a:bodyPr>
          <a:lstStyle/>
          <a:p>
            <a:pPr algn="ctr"/>
            <a:r>
              <a:rPr lang="ru-RU" sz="11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Внешний вид </a:t>
            </a:r>
            <a:r>
              <a:rPr lang="en-US" sz="11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</a:t>
            </a:r>
            <a:endParaRPr lang="ru-RU" sz="115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1FC2C-0943-42B2-A645-11E1EFE7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5" y="2413189"/>
            <a:ext cx="3517567" cy="209397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Удобный</a:t>
            </a: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встроенный эмулятор </a:t>
            </a: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AS</a:t>
            </a:r>
            <a:endParaRPr lang="ru-RU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CD4BD-E71E-4211-9180-B6D1D5C6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C7630A-ACB8-4742-B2C0-35FFCFB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Build a modern Android chat app with Kotlin | by Shivangi Shrivastava |  ITNEXT">
            <a:extLst>
              <a:ext uri="{FF2B5EF4-FFF2-40B4-BE49-F238E27FC236}">
                <a16:creationId xmlns:a16="http://schemas.microsoft.com/office/drawing/2014/main" id="{6D330A5F-4078-44B7-8BAD-0E99F8FC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32" y="417252"/>
            <a:ext cx="8261866" cy="605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52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1"/>
      </a:lt2>
      <a:accent1>
        <a:srgbClr val="46B197"/>
      </a:accent1>
      <a:accent2>
        <a:srgbClr val="3B9DB1"/>
      </a:accent2>
      <a:accent3>
        <a:srgbClr val="4D7DC3"/>
      </a:accent3>
      <a:accent4>
        <a:srgbClr val="4C4CB8"/>
      </a:accent4>
      <a:accent5>
        <a:srgbClr val="7F4DC3"/>
      </a:accent5>
      <a:accent6>
        <a:srgbClr val="9E3BB1"/>
      </a:accent6>
      <a:hlink>
        <a:srgbClr val="7A9331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335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 Nova</vt:lpstr>
      <vt:lpstr>Arial Nova Light</vt:lpstr>
      <vt:lpstr>Calibri</vt:lpstr>
      <vt:lpstr>Corbel</vt:lpstr>
      <vt:lpstr>Verdana</vt:lpstr>
      <vt:lpstr>RetrospectVTI</vt:lpstr>
      <vt:lpstr>Kotlin</vt:lpstr>
      <vt:lpstr>Что это такое?</vt:lpstr>
      <vt:lpstr>Основные особенности языка</vt:lpstr>
      <vt:lpstr>"Фишки" Котлина</vt:lpstr>
      <vt:lpstr>Data Classes  </vt:lpstr>
      <vt:lpstr>Локальные функции</vt:lpstr>
      <vt:lpstr>Поддержка от Android Studio</vt:lpstr>
      <vt:lpstr>Внешний вид AS</vt:lpstr>
      <vt:lpstr>Удобный встроенный эмулятор AS</vt:lpstr>
      <vt:lpstr>И т.д...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Kot</dc:creator>
  <cp:lastModifiedBy>Аноним Анонимович</cp:lastModifiedBy>
  <cp:revision>633</cp:revision>
  <dcterms:created xsi:type="dcterms:W3CDTF">2021-11-27T14:57:24Z</dcterms:created>
  <dcterms:modified xsi:type="dcterms:W3CDTF">2022-03-09T16:48:16Z</dcterms:modified>
</cp:coreProperties>
</file>