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F27465-3EF5-40D9-889D-71FEBB6D04BE}" type="datetimeFigureOut">
              <a:rPr lang="en-US" smtClean="0"/>
              <a:pPr/>
              <a:t>3/6/2024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35D12E1-2FD7-4516-8EEC-CF24F49BE67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27465-3EF5-40D9-889D-71FEBB6D04B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27465-3EF5-40D9-889D-71FEBB6D04B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27465-3EF5-40D9-889D-71FEBB6D04B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F27465-3EF5-40D9-889D-71FEBB6D04B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35D12E1-2FD7-4516-8EEC-CF24F49BE6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F27465-3EF5-40D9-889D-71FEBB6D04BE}"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F27465-3EF5-40D9-889D-71FEBB6D04BE}"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F27465-3EF5-40D9-889D-71FEBB6D04BE}"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7465-3EF5-40D9-889D-71FEBB6D04BE}"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F27465-3EF5-40D9-889D-71FEBB6D04BE}"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27465-3EF5-40D9-889D-71FEBB6D04BE}"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D12E1-2FD7-4516-8EEC-CF24F49BE6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F27465-3EF5-40D9-889D-71FEBB6D04BE}" type="datetimeFigureOut">
              <a:rPr lang="en-US" smtClean="0"/>
              <a:pPr/>
              <a:t>3/6/2024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35D12E1-2FD7-4516-8EEC-CF24F49BE67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security/feature/Social-engineering-You-got-nailed" TargetMode="External"/><Relationship Id="rId2" Type="http://schemas.openxmlformats.org/officeDocument/2006/relationships/hyperlink" Target="https://www.techtarget.com/searchsecurity/definition/attack-vec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rranovasecurity.com/what-is-spear-phishing/" TargetMode="External"/><Relationship Id="rId2" Type="http://schemas.openxmlformats.org/officeDocument/2006/relationships/hyperlink" Target="https://terranovasecurity.com/gone-phishing-tournament-2021-report/" TargetMode="External"/><Relationship Id="rId1" Type="http://schemas.openxmlformats.org/officeDocument/2006/relationships/slideLayout" Target="../slideLayouts/slideLayout2.xml"/><Relationship Id="rId4" Type="http://schemas.openxmlformats.org/officeDocument/2006/relationships/hyperlink" Target="https://terranovasecurity.com/what-is-malwar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18648" cy="3170783"/>
          </a:xfrm>
        </p:spPr>
        <p:txBody>
          <a:bodyPr>
            <a:normAutofit fontScale="90000"/>
          </a:bodyPr>
          <a:lstStyle/>
          <a:p>
            <a:r>
              <a:rPr lang="en-US" dirty="0">
                <a:latin typeface="Arial Black" pitchFamily="34" charset="0"/>
              </a:rPr>
              <a:t>SRI SANKARA’S DEGREE </a:t>
            </a:r>
            <a:r>
              <a:rPr lang="en-US" dirty="0" smtClean="0">
                <a:latin typeface="Arial Black" pitchFamily="34" charset="0"/>
              </a:rPr>
              <a:t/>
            </a:r>
            <a:br>
              <a:rPr lang="en-US" dirty="0" smtClean="0">
                <a:latin typeface="Arial Black" pitchFamily="34" charset="0"/>
              </a:rPr>
            </a:br>
            <a:r>
              <a:rPr lang="en-US" dirty="0">
                <a:latin typeface="Arial Black" pitchFamily="34" charset="0"/>
              </a:rPr>
              <a:t>COLLEGE,KURNOOL </a:t>
            </a:r>
            <a:r>
              <a:rPr lang="en-US" dirty="0" smtClean="0">
                <a:latin typeface="Arial Black" pitchFamily="34" charset="0"/>
              </a:rPr>
              <a:t/>
            </a:r>
            <a:br>
              <a:rPr lang="en-US" dirty="0" smtClean="0">
                <a:latin typeface="Arial Black" pitchFamily="34" charset="0"/>
              </a:rPr>
            </a:br>
            <a:r>
              <a:rPr lang="en-US" dirty="0">
                <a:latin typeface="Arial Black" pitchFamily="34" charset="0"/>
              </a:rPr>
              <a:t>RAYALASEEMA </a:t>
            </a:r>
            <a:r>
              <a:rPr lang="en-US" dirty="0" smtClean="0">
                <a:latin typeface="Arial Black" pitchFamily="34" charset="0"/>
              </a:rPr>
              <a:t>UNIVERSITY</a:t>
            </a:r>
            <a:br>
              <a:rPr lang="en-US" dirty="0" smtClean="0">
                <a:latin typeface="Arial Black" pitchFamily="34" charset="0"/>
              </a:rPr>
            </a:br>
            <a:r>
              <a:rPr lang="en-US" dirty="0" err="1" smtClean="0">
                <a:latin typeface="Arial Black" pitchFamily="34" charset="0"/>
              </a:rPr>
              <a:t>R.Somanath</a:t>
            </a:r>
            <a:endParaRPr lang="en-US" dirty="0">
              <a:latin typeface="Arial Black" pitchFamily="34" charset="0"/>
            </a:endParaRPr>
          </a:p>
        </p:txBody>
      </p:sp>
      <p:sp>
        <p:nvSpPr>
          <p:cNvPr id="3" name="Subtitle 2"/>
          <p:cNvSpPr>
            <a:spLocks noGrp="1"/>
          </p:cNvSpPr>
          <p:nvPr>
            <p:ph type="subTitle" idx="1"/>
          </p:nvPr>
        </p:nvSpPr>
        <p:spPr>
          <a:xfrm>
            <a:off x="1371600" y="3933056"/>
            <a:ext cx="6008712" cy="864096"/>
          </a:xfrm>
        </p:spPr>
        <p:txBody>
          <a:bodyPr/>
          <a:lstStyle/>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a:t>
            </a:r>
            <a:r>
              <a:rPr lang="en-US" dirty="0" err="1" smtClean="0"/>
              <a:t>anaylsis</a:t>
            </a:r>
            <a:r>
              <a:rPr lang="en-US" dirty="0" smtClean="0"/>
              <a:t> for web attacks</a:t>
            </a:r>
            <a:endParaRPr lang="en-US" dirty="0"/>
          </a:p>
        </p:txBody>
      </p:sp>
      <p:pic>
        <p:nvPicPr>
          <p:cNvPr id="5" name="Content Placeholder 4" descr="Capture.PNG3.PNG"/>
          <p:cNvPicPr>
            <a:picLocks noGrp="1" noChangeAspect="1"/>
          </p:cNvPicPr>
          <p:nvPr>
            <p:ph idx="1"/>
          </p:nvPr>
        </p:nvPicPr>
        <p:blipFill>
          <a:blip r:embed="rId2" cstate="print"/>
          <a:stretch>
            <a:fillRect/>
          </a:stretch>
        </p:blipFill>
        <p:spPr>
          <a:xfrm>
            <a:off x="1331640" y="1336518"/>
            <a:ext cx="6154347" cy="497220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Clone web attacks for  fake </a:t>
            </a:r>
            <a:r>
              <a:rPr lang="en-US" dirty="0" err="1" smtClean="0"/>
              <a:t>phshing</a:t>
            </a:r>
            <a:r>
              <a:rPr lang="en-US" dirty="0" smtClean="0"/>
              <a:t> attacks </a:t>
            </a:r>
            <a:r>
              <a:rPr lang="en-US" dirty="0" err="1" smtClean="0"/>
              <a:t>google</a:t>
            </a:r>
            <a:r>
              <a:rPr lang="en-US" dirty="0" smtClean="0"/>
              <a:t> sign in</a:t>
            </a:r>
            <a:endParaRPr lang="en-US" dirty="0"/>
          </a:p>
        </p:txBody>
      </p:sp>
      <p:pic>
        <p:nvPicPr>
          <p:cNvPr id="4" name="Content Placeholder 3" descr="social.PNG"/>
          <p:cNvPicPr>
            <a:picLocks noGrp="1" noChangeAspect="1"/>
          </p:cNvPicPr>
          <p:nvPr>
            <p:ph idx="1"/>
          </p:nvPr>
        </p:nvPicPr>
        <p:blipFill>
          <a:blip r:embed="rId2" cstate="print"/>
          <a:stretch>
            <a:fillRect/>
          </a:stretch>
        </p:blipFill>
        <p:spPr>
          <a:xfrm>
            <a:off x="1043608" y="1700808"/>
            <a:ext cx="6336704" cy="495915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Arial Black" pitchFamily="34" charset="0"/>
              </a:rPr>
              <a:t>Social </a:t>
            </a:r>
            <a:r>
              <a:rPr lang="en-US" dirty="0" smtClean="0">
                <a:latin typeface="Arial Black" pitchFamily="34" charset="0"/>
              </a:rPr>
              <a:t>engineering and  </a:t>
            </a:r>
            <a:r>
              <a:rPr lang="en-US" dirty="0" err="1" smtClean="0">
                <a:latin typeface="Arial Black" pitchFamily="34" charset="0"/>
              </a:rPr>
              <a:t>ph</a:t>
            </a:r>
            <a:r>
              <a:rPr lang="en-US" b="1" dirty="0" err="1" smtClean="0">
                <a:latin typeface="Arial Black" pitchFamily="34" charset="0"/>
              </a:rPr>
              <a:t>shing</a:t>
            </a:r>
            <a:r>
              <a:rPr lang="en-US" b="1" dirty="0" smtClean="0">
                <a:latin typeface="Arial Black" pitchFamily="34" charset="0"/>
              </a:rPr>
              <a:t> </a:t>
            </a:r>
            <a:r>
              <a:rPr lang="en-US" b="1" dirty="0" err="1" smtClean="0">
                <a:latin typeface="Arial Black" pitchFamily="34" charset="0"/>
              </a:rPr>
              <a:t>attcks</a:t>
            </a:r>
            <a:endParaRPr lang="en-US" dirty="0">
              <a:latin typeface="Arial Black" pitchFamily="34" charset="0"/>
            </a:endParaRPr>
          </a:p>
        </p:txBody>
      </p:sp>
      <p:sp>
        <p:nvSpPr>
          <p:cNvPr id="5" name="Subtitle 4"/>
          <p:cNvSpPr>
            <a:spLocks noGrp="1"/>
          </p:cNvSpPr>
          <p:nvPr>
            <p:ph type="subTitle" idx="1"/>
          </p:nvPr>
        </p:nvSpPr>
        <p:spPr>
          <a:xfrm>
            <a:off x="1547664" y="3356992"/>
            <a:ext cx="5432648" cy="529350"/>
          </a:xfrm>
        </p:spPr>
        <p:txBody>
          <a:bodyPr/>
          <a:lstStyle/>
          <a:p>
            <a:r>
              <a:rPr lang="en-US" dirty="0" smtClean="0">
                <a:latin typeface="Arial Black" pitchFamily="34" charset="0"/>
              </a:rPr>
              <a:t>Case study analysis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anaylsis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Social engineering is an </a:t>
            </a:r>
            <a:r>
              <a:rPr lang="en-US" u="sng" dirty="0" smtClean="0">
                <a:hlinkClick r:id="rId2"/>
              </a:rPr>
              <a:t>attack vector</a:t>
            </a:r>
            <a:r>
              <a:rPr lang="en-US" dirty="0" smtClean="0"/>
              <a:t> that relies heavily on human interaction and often involves manipulating people into breaking normal security procedures and best practices to gain unauthorized access to systems, networks or physical locations or for financial gain.</a:t>
            </a:r>
          </a:p>
          <a:p>
            <a:r>
              <a:rPr lang="en-US" dirty="0" smtClean="0"/>
              <a:t>Threat actors use </a:t>
            </a:r>
            <a:r>
              <a:rPr lang="en-US" u="sng" dirty="0" smtClean="0">
                <a:hlinkClick r:id="rId3"/>
              </a:rPr>
              <a:t>social engineering techniques</a:t>
            </a:r>
            <a:r>
              <a:rPr lang="en-US" dirty="0" smtClean="0"/>
              <a:t> to conceal their true identities and motives, presenting themselves as trusted individuals or information sources.</a:t>
            </a:r>
          </a:p>
          <a:p>
            <a:r>
              <a:rPr lang="en-US" dirty="0" smtClean="0"/>
              <a:t> The objective is to influence, manipulate or trick users into releasing sensitive information or access within an organization. Many social engineering exploits rely on people's willingness to be helpful or fear of punishment. For example, the attacker might pretend to be a co-worker who has some kind of urgent problem that requires access to additional network resources.</a:t>
            </a:r>
          </a:p>
          <a:p>
            <a:r>
              <a:rPr lang="en-US" dirty="0" smtClean="0"/>
              <a:t>Social engineering is a popular tactic among attackers because it is often easier to exploit people than it is to find a network or software vulnerability.</a:t>
            </a:r>
          </a:p>
          <a:p>
            <a:r>
              <a:rPr lang="en-US" dirty="0" smtClean="0"/>
              <a:t> Hackers will often use social engineering tactics as a first step in a larger campaign to infiltrate a system or network and steal sensitive data or disperse </a:t>
            </a:r>
            <a:r>
              <a:rPr lang="en-US" u="sng" dirty="0" smtClean="0"/>
              <a:t>malware</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engineering 10 types common attack</a:t>
            </a:r>
            <a:endParaRPr lang="en-US" dirty="0"/>
          </a:p>
        </p:txBody>
      </p:sp>
      <p:pic>
        <p:nvPicPr>
          <p:cNvPr id="4" name="Content Placeholder 3" descr="security-common_attack_vectors-f.jpg"/>
          <p:cNvPicPr>
            <a:picLocks noGrp="1" noChangeAspect="1"/>
          </p:cNvPicPr>
          <p:nvPr>
            <p:ph idx="1"/>
          </p:nvPr>
        </p:nvPicPr>
        <p:blipFill>
          <a:blip r:embed="rId2" cstate="print"/>
          <a:stretch>
            <a:fillRect/>
          </a:stretch>
        </p:blipFill>
        <p:spPr>
          <a:xfrm>
            <a:off x="1096660" y="1600200"/>
            <a:ext cx="6950680" cy="47085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of cyber </a:t>
            </a:r>
            <a:r>
              <a:rPr lang="en-US" dirty="0" err="1" smtClean="0"/>
              <a:t>attcks</a:t>
            </a:r>
            <a:r>
              <a:rPr lang="en-US" dirty="0" smtClean="0"/>
              <a:t/>
            </a:r>
            <a:br>
              <a:rPr lang="en-US" dirty="0" smtClean="0"/>
            </a:br>
            <a:r>
              <a:rPr lang="en-US" dirty="0" err="1" smtClean="0"/>
              <a:t>finanical</a:t>
            </a:r>
            <a:r>
              <a:rPr lang="en-US" dirty="0" smtClean="0"/>
              <a:t> loss and customer trust</a:t>
            </a:r>
            <a:endParaRPr lang="en-US" dirty="0"/>
          </a:p>
        </p:txBody>
      </p:sp>
      <p:sp>
        <p:nvSpPr>
          <p:cNvPr id="3" name="Content Placeholder 2"/>
          <p:cNvSpPr>
            <a:spLocks noGrp="1"/>
          </p:cNvSpPr>
          <p:nvPr>
            <p:ph idx="1"/>
          </p:nvPr>
        </p:nvSpPr>
        <p:spPr/>
        <p:txBody>
          <a:bodyPr>
            <a:noAutofit/>
          </a:bodyPr>
          <a:lstStyle/>
          <a:p>
            <a:r>
              <a:rPr lang="en-US" sz="1200" dirty="0" smtClean="0"/>
              <a:t>Absolutely, discussing the consequences of a </a:t>
            </a:r>
            <a:r>
              <a:rPr lang="en-US" sz="1200" dirty="0" err="1" smtClean="0"/>
              <a:t>cyberattack</a:t>
            </a:r>
            <a:r>
              <a:rPr lang="en-US" sz="1200" dirty="0" smtClean="0"/>
              <a:t> on an organization's reputation, financial losses, and customer trust is crucial, as these aspects are often the most significant and long-lasting impacts of such incidents.</a:t>
            </a:r>
          </a:p>
          <a:p>
            <a:r>
              <a:rPr lang="en-US" sz="1200" b="1" dirty="0" smtClean="0"/>
              <a:t>Reputation Damage:</a:t>
            </a:r>
            <a:r>
              <a:rPr lang="en-US" sz="1200" dirty="0" smtClean="0"/>
              <a:t> A </a:t>
            </a:r>
            <a:r>
              <a:rPr lang="en-US" sz="1200" dirty="0" err="1" smtClean="0"/>
              <a:t>cyberattack</a:t>
            </a:r>
            <a:r>
              <a:rPr lang="en-US" sz="1200" dirty="0" smtClean="0"/>
              <a:t> can inflict severe damage to an organization's reputation. The public perception of the organization may shift from one of trust and reliability to skepticism and distrust. This can be particularly damaging for businesses that handle sensitive customer data, as customers may question the organization's ability to safeguard their information. Moreover, negative media coverage and public scrutiny can further tarnish the organization's image, making it challenging to regain trust and credibility in the eyes of customers, partners, and stakeholders.</a:t>
            </a:r>
          </a:p>
          <a:p>
            <a:r>
              <a:rPr lang="en-US" sz="1200" b="1" dirty="0" smtClean="0"/>
              <a:t>Financial Losses:</a:t>
            </a:r>
            <a:r>
              <a:rPr lang="en-US" sz="1200" dirty="0" smtClean="0"/>
              <a:t> The financial implications of a </a:t>
            </a:r>
            <a:r>
              <a:rPr lang="en-US" sz="1200" dirty="0" err="1" smtClean="0"/>
              <a:t>cyberattack</a:t>
            </a:r>
            <a:r>
              <a:rPr lang="en-US" sz="1200" dirty="0" smtClean="0"/>
              <a:t> can be staggering. Beyond the immediate costs associated with mitigating the attack, such as incident response, forensic investigations, and system repairs, there are often indirect financial losses that can be even more significant. These may include loss of revenue due to downtime or disrupted operations, regulatory fines and legal fees, increased insurance premiums, and decreased market value of the organization's stock. Furthermore, the long-term impact on profitability can be substantial if customers choose to take their business elsewhere due to concerns about security and reliability.</a:t>
            </a:r>
          </a:p>
          <a:p>
            <a:r>
              <a:rPr lang="en-US" sz="1200" b="1" dirty="0" smtClean="0"/>
              <a:t>Customer Trust:</a:t>
            </a:r>
            <a:r>
              <a:rPr lang="en-US" sz="1200" dirty="0" smtClean="0"/>
              <a:t> Perhaps one of the most critical consequences of a </a:t>
            </a:r>
            <a:r>
              <a:rPr lang="en-US" sz="1200" dirty="0" err="1" smtClean="0"/>
              <a:t>cyberattack</a:t>
            </a:r>
            <a:r>
              <a:rPr lang="en-US" sz="1200" dirty="0" smtClean="0"/>
              <a:t> is the erosion of customer trust. When customers entrust their sensitive information to an organization, they expect it to be handled with care and confidentiality</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p:spPr>
        <p:txBody>
          <a:bodyPr>
            <a:normAutofit fontScale="90000"/>
          </a:bodyPr>
          <a:lstStyle/>
          <a:p>
            <a:r>
              <a:rPr lang="en-US" dirty="0" smtClean="0"/>
              <a:t>Role-play Exercise and social engineering examples</a:t>
            </a:r>
            <a:endParaRPr lang="en-US" dirty="0"/>
          </a:p>
        </p:txBody>
      </p:sp>
      <p:sp>
        <p:nvSpPr>
          <p:cNvPr id="3" name="Content Placeholder 2"/>
          <p:cNvSpPr>
            <a:spLocks noGrp="1"/>
          </p:cNvSpPr>
          <p:nvPr>
            <p:ph idx="1"/>
          </p:nvPr>
        </p:nvSpPr>
        <p:spPr>
          <a:xfrm>
            <a:off x="457200" y="1340768"/>
            <a:ext cx="8229600" cy="4968592"/>
          </a:xfrm>
        </p:spPr>
        <p:txBody>
          <a:bodyPr>
            <a:noAutofit/>
          </a:bodyPr>
          <a:lstStyle/>
          <a:p>
            <a:pPr fontAlgn="base">
              <a:buFont typeface="Wingdings" pitchFamily="2" charset="2"/>
              <a:buChar char="Ø"/>
            </a:pPr>
            <a:r>
              <a:rPr lang="en-US" sz="1200" dirty="0" smtClean="0"/>
              <a:t>In no particular order, here are nine common cyber threats that leverage social engineering tactics to gain access to sensitive information. While most of these attacks occur online, several can rear their heads in physical spaces like offices, apartment buildings, and cafes.</a:t>
            </a:r>
          </a:p>
          <a:p>
            <a:pPr fontAlgn="base">
              <a:buFont typeface="Wingdings" pitchFamily="2" charset="2"/>
              <a:buChar char="Ø"/>
            </a:pPr>
            <a:r>
              <a:rPr lang="en-US" sz="1200" dirty="0" smtClean="0"/>
              <a:t>1. Phishing :</a:t>
            </a:r>
          </a:p>
          <a:p>
            <a:pPr fontAlgn="base">
              <a:buFont typeface="Wingdings" pitchFamily="2" charset="2"/>
              <a:buChar char="Ø"/>
            </a:pPr>
            <a:r>
              <a:rPr lang="en-US" sz="1200" dirty="0" smtClean="0"/>
              <a:t>The most pervasive way of implementing social engineering, hackers will use deceptive emails, websites, and text messages to steal sensitive personal or organizational information from unsuspecting victims.</a:t>
            </a:r>
          </a:p>
          <a:p>
            <a:pPr fontAlgn="base">
              <a:buFont typeface="Wingdings" pitchFamily="2" charset="2"/>
              <a:buChar char="Ø"/>
            </a:pPr>
            <a:r>
              <a:rPr lang="en-US" sz="1200" dirty="0" smtClean="0"/>
              <a:t>Despite how well-known phishing email techniques are, </a:t>
            </a:r>
            <a:r>
              <a:rPr lang="en-US" sz="1200" dirty="0" smtClean="0">
                <a:hlinkClick r:id="rId2"/>
              </a:rPr>
              <a:t>1 in 5 employees</a:t>
            </a:r>
            <a:r>
              <a:rPr lang="en-US" sz="1200" dirty="0" smtClean="0"/>
              <a:t> still click on those suspicious links</a:t>
            </a:r>
          </a:p>
          <a:p>
            <a:pPr fontAlgn="base">
              <a:buFont typeface="Wingdings" pitchFamily="2" charset="2"/>
              <a:buChar char="Ø"/>
            </a:pPr>
            <a:r>
              <a:rPr lang="en-US" sz="1200" dirty="0" smtClean="0"/>
              <a:t>2. Spear Phishing :</a:t>
            </a:r>
          </a:p>
          <a:p>
            <a:pPr fontAlgn="base">
              <a:buFont typeface="Wingdings" pitchFamily="2" charset="2"/>
              <a:buChar char="Ø"/>
            </a:pPr>
            <a:r>
              <a:rPr lang="en-US" sz="1200" dirty="0" smtClean="0"/>
              <a:t>This email scam is used to carry out targeted attacks against individuals or businesses. </a:t>
            </a:r>
            <a:r>
              <a:rPr lang="en-US" sz="1200" dirty="0" smtClean="0">
                <a:hlinkClick r:id="rId3"/>
              </a:rPr>
              <a:t>Spear phishing</a:t>
            </a:r>
            <a:r>
              <a:rPr lang="en-US" sz="1200" dirty="0" smtClean="0"/>
              <a:t> is more intricate than your average mass phishing email, as it requires in-depth research on potential targets and their organizations</a:t>
            </a:r>
          </a:p>
          <a:p>
            <a:pPr fontAlgn="base">
              <a:buFont typeface="Wingdings" pitchFamily="2" charset="2"/>
              <a:buChar char="Ø"/>
            </a:pPr>
            <a:r>
              <a:rPr lang="en-US" sz="1200" dirty="0" smtClean="0"/>
              <a:t>3. Baiting :</a:t>
            </a:r>
          </a:p>
          <a:p>
            <a:pPr fontAlgn="base">
              <a:buFont typeface="Wingdings" pitchFamily="2" charset="2"/>
              <a:buChar char="Ø"/>
            </a:pPr>
            <a:r>
              <a:rPr lang="en-US" sz="1200" dirty="0" smtClean="0"/>
              <a:t>This type of attack can be perpetrated online or in a physical environment. The cyber criminal usually promises the victim a reward in return for sensitive information or knowledge of its whereabouts.</a:t>
            </a:r>
          </a:p>
          <a:p>
            <a:pPr fontAlgn="base">
              <a:buFont typeface="Wingdings" pitchFamily="2" charset="2"/>
              <a:buChar char="Ø"/>
            </a:pPr>
            <a:r>
              <a:rPr lang="en-US" sz="1200" dirty="0" smtClean="0"/>
              <a:t>4. Malware :</a:t>
            </a:r>
          </a:p>
          <a:p>
            <a:pPr fontAlgn="base">
              <a:buFont typeface="Wingdings" pitchFamily="2" charset="2"/>
              <a:buChar char="Ø"/>
            </a:pPr>
            <a:r>
              <a:rPr lang="en-US" sz="1200" dirty="0" smtClean="0"/>
              <a:t>A category of attacks that includes </a:t>
            </a:r>
            <a:r>
              <a:rPr lang="en-US" sz="1200" dirty="0" err="1" smtClean="0"/>
              <a:t>ransomware</a:t>
            </a:r>
            <a:r>
              <a:rPr lang="en-US" sz="1200" dirty="0" smtClean="0"/>
              <a:t>, victims are sent an urgently worded message and tricked into installing </a:t>
            </a:r>
            <a:r>
              <a:rPr lang="en-US" sz="1200" dirty="0" smtClean="0">
                <a:hlinkClick r:id="rId4"/>
              </a:rPr>
              <a:t>malware</a:t>
            </a:r>
            <a:r>
              <a:rPr lang="en-US" sz="1200" dirty="0" smtClean="0"/>
              <a:t> on their device(s).</a:t>
            </a:r>
          </a:p>
          <a:p>
            <a:pPr fontAlgn="base">
              <a:buFont typeface="Wingdings" pitchFamily="2" charset="2"/>
              <a:buChar char="Ø"/>
            </a:pPr>
            <a:r>
              <a:rPr lang="en-US" sz="1200" dirty="0" smtClean="0"/>
              <a:t>Ironically, a popular tactic is telling the victim that malware has already been installed on their computer and that the sender will remove the software if they pay a fee.</a:t>
            </a:r>
          </a:p>
          <a:p>
            <a:pPr fontAlgn="base">
              <a:buFont typeface="Wingdings" pitchFamily="2" charset="2"/>
              <a:buChar char="Ø"/>
            </a:pPr>
            <a:r>
              <a:rPr lang="en-US" sz="1200" dirty="0" smtClean="0"/>
              <a:t>5. </a:t>
            </a:r>
            <a:r>
              <a:rPr lang="en-US" sz="1200" dirty="0" err="1" smtClean="0"/>
              <a:t>Pretexting</a:t>
            </a:r>
            <a:r>
              <a:rPr lang="en-US" sz="1200" dirty="0" smtClean="0"/>
              <a:t> :</a:t>
            </a:r>
          </a:p>
          <a:p>
            <a:pPr fontAlgn="base">
              <a:buFont typeface="Wingdings" pitchFamily="2" charset="2"/>
              <a:buChar char="Ø"/>
            </a:pPr>
            <a:r>
              <a:rPr lang="en-US" sz="1200" dirty="0" smtClean="0"/>
              <a:t>This attack involves the perpetrator assuming a false identity to trick victims into giving up information. </a:t>
            </a:r>
            <a:r>
              <a:rPr lang="en-US" sz="1200" dirty="0" err="1" smtClean="0"/>
              <a:t>Pretexting</a:t>
            </a:r>
            <a:r>
              <a:rPr lang="en-US" sz="1200" dirty="0" smtClean="0"/>
              <a:t> is often leveraged against organizations with an abundance of client data, like banks, credit card providers, and utility companies.</a:t>
            </a:r>
          </a:p>
          <a:p>
            <a:endParaRPr lang="en-US" sz="1200" dirty="0" smtClean="0"/>
          </a:p>
          <a:p>
            <a:endParaRPr lang="en-US" sz="1200" dirty="0" smtClean="0"/>
          </a:p>
          <a:p>
            <a:endParaRPr lang="en-US" sz="1200" dirty="0" smtClean="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Cyber attacks for </a:t>
            </a:r>
            <a:r>
              <a:rPr lang="en-US" dirty="0" err="1" smtClean="0"/>
              <a:t>hancking</a:t>
            </a:r>
            <a:r>
              <a:rPr lang="en-US" dirty="0" smtClean="0"/>
              <a:t> tools for </a:t>
            </a:r>
            <a:r>
              <a:rPr lang="en-US" dirty="0" err="1" smtClean="0"/>
              <a:t>maitaince</a:t>
            </a:r>
            <a:r>
              <a:rPr lang="en-US" dirty="0" smtClean="0"/>
              <a:t> for them </a:t>
            </a:r>
            <a:endParaRPr lang="en-US" dirty="0"/>
          </a:p>
        </p:txBody>
      </p:sp>
      <p:pic>
        <p:nvPicPr>
          <p:cNvPr id="4" name="Content Placeholder 3" descr="jcp-01-00032-g001.png"/>
          <p:cNvPicPr>
            <a:picLocks noGrp="1" noChangeAspect="1"/>
          </p:cNvPicPr>
          <p:nvPr>
            <p:ph idx="1"/>
          </p:nvPr>
        </p:nvPicPr>
        <p:blipFill>
          <a:blip r:embed="rId2" cstate="print"/>
          <a:stretch>
            <a:fillRect/>
          </a:stretch>
        </p:blipFill>
        <p:spPr>
          <a:xfrm>
            <a:off x="457200" y="1710475"/>
            <a:ext cx="8229600" cy="44879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Email </a:t>
            </a:r>
            <a:r>
              <a:rPr lang="en-US" dirty="0" err="1" smtClean="0"/>
              <a:t>phshning</a:t>
            </a:r>
            <a:r>
              <a:rPr lang="en-US" dirty="0" smtClean="0"/>
              <a:t> attack and</a:t>
            </a:r>
            <a:br>
              <a:rPr lang="en-US" dirty="0" smtClean="0"/>
            </a:br>
            <a:r>
              <a:rPr lang="en-US" dirty="0" smtClean="0"/>
              <a:t>analysis</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A phishing email is a cyber attack that relies on deception to steal confidential information from users and organizations.</a:t>
            </a:r>
          </a:p>
          <a:p>
            <a:pPr fontAlgn="base"/>
            <a:r>
              <a:rPr lang="en-US" dirty="0" smtClean="0"/>
              <a:t>Phishing victims are tricked into disclosing information that should be kept private. When a phishing email arrives, recipients have no reason to doubt the request. </a:t>
            </a:r>
          </a:p>
          <a:p>
            <a:pPr fontAlgn="base"/>
            <a:r>
              <a:rPr lang="en-US" dirty="0" smtClean="0"/>
              <a:t>They believe that the party requesting the information – often posing as a familiar platform, a trusted vendor, colleague, or boss – is who they say they are. With the best intentions, phishing email victims respond without a second thought.</a:t>
            </a:r>
            <a:br>
              <a:rPr lang="en-US" dirty="0" smtClean="0"/>
            </a:br>
            <a:r>
              <a:rPr lang="en-US" dirty="0" smtClean="0"/>
              <a:t>In phishing emails, cyber criminals often ask for the following information:</a:t>
            </a:r>
          </a:p>
          <a:p>
            <a:pPr fontAlgn="base"/>
            <a:r>
              <a:rPr lang="en-US" dirty="0" smtClean="0"/>
              <a:t>Date of birth</a:t>
            </a:r>
          </a:p>
          <a:p>
            <a:pPr fontAlgn="base"/>
            <a:r>
              <a:rPr lang="en-US" dirty="0" smtClean="0"/>
              <a:t>Social security number</a:t>
            </a:r>
          </a:p>
          <a:p>
            <a:pPr fontAlgn="base"/>
            <a:r>
              <a:rPr lang="en-US" dirty="0" smtClean="0"/>
              <a:t>Phone number</a:t>
            </a:r>
          </a:p>
          <a:p>
            <a:pPr fontAlgn="base"/>
            <a:r>
              <a:rPr lang="en-US" dirty="0" smtClean="0"/>
              <a:t>Home address</a:t>
            </a:r>
          </a:p>
          <a:p>
            <a:pPr fontAlgn="base"/>
            <a:r>
              <a:rPr lang="en-US" dirty="0" smtClean="0"/>
              <a:t>Credit card details</a:t>
            </a:r>
          </a:p>
          <a:p>
            <a:pPr fontAlgn="base"/>
            <a:r>
              <a:rPr lang="en-US" dirty="0" smtClean="0"/>
              <a:t>Login details</a:t>
            </a:r>
          </a:p>
          <a:p>
            <a:pPr fontAlgn="base"/>
            <a:r>
              <a:rPr lang="en-US" dirty="0" smtClean="0"/>
              <a:t>Password (or other information needed to reset your password)</a:t>
            </a:r>
          </a:p>
          <a:p>
            <a:pPr fontAlgn="base"/>
            <a:r>
              <a:rPr lang="en-US" dirty="0" smtClean="0"/>
              <a:t>Cyber criminals then use this information to impersonate you and apply for credit cards or loans, open bank accounts, and commit other fraudulent acts.</a:t>
            </a:r>
          </a:p>
          <a:p>
            <a:pPr fontAlgn="base"/>
            <a:r>
              <a:rPr lang="en-US" dirty="0" smtClean="0"/>
              <a:t>Some cyber criminals use the information collected in an initial phishing email to launch more targeted cyber attacks, such as spear phishing or business email compromises (BEC), that rely 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tool kit and server </a:t>
            </a:r>
            <a:r>
              <a:rPr lang="en-US" dirty="0" err="1" smtClean="0"/>
              <a:t>phshing</a:t>
            </a:r>
            <a:r>
              <a:rPr lang="en-US" dirty="0" smtClean="0"/>
              <a:t> attack</a:t>
            </a:r>
            <a:endParaRPr lang="en-US" dirty="0"/>
          </a:p>
        </p:txBody>
      </p:sp>
      <p:pic>
        <p:nvPicPr>
          <p:cNvPr id="4" name="Content Placeholder 3" descr="Capture.PNG1.PNG"/>
          <p:cNvPicPr>
            <a:picLocks noGrp="1" noChangeAspect="1"/>
          </p:cNvPicPr>
          <p:nvPr>
            <p:ph idx="1"/>
          </p:nvPr>
        </p:nvPicPr>
        <p:blipFill>
          <a:blip r:embed="rId2" cstate="print"/>
          <a:stretch>
            <a:fillRect/>
          </a:stretch>
        </p:blipFill>
        <p:spPr>
          <a:xfrm>
            <a:off x="1555601" y="1600200"/>
            <a:ext cx="6032797" cy="470852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1954</TotalTime>
  <Words>530</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SRI SANKARA’S DEGREE  COLLEGE,KURNOOL  RAYALASEEMA UNIVERSITY R.Somanath</vt:lpstr>
      <vt:lpstr>Social engineering and  phshing attcks</vt:lpstr>
      <vt:lpstr>Case study anaylsis</vt:lpstr>
      <vt:lpstr>Social engineering 10 types common attack</vt:lpstr>
      <vt:lpstr>Consequences of cyber attcks finanical loss and customer trust</vt:lpstr>
      <vt:lpstr>Role-play Exercise and social engineering examples</vt:lpstr>
      <vt:lpstr>Cyber attacks for hancking tools for maitaince for them </vt:lpstr>
      <vt:lpstr>Email phshning attack and analysis </vt:lpstr>
      <vt:lpstr>Social tool kit and server phshing attack</vt:lpstr>
      <vt:lpstr>Steps for anaylsis for web attacks</vt:lpstr>
      <vt:lpstr>Clone web attacks for  fake phshing attacks google sign 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SANKARA’S DEGREE  COLLEGE,KURNOOL  RAYALASEEMA UNIVERSITY R.Somanath</dc:title>
  <dc:creator>windows</dc:creator>
  <cp:lastModifiedBy>windows</cp:lastModifiedBy>
  <cp:revision>36</cp:revision>
  <dcterms:created xsi:type="dcterms:W3CDTF">2024-03-03T06:42:03Z</dcterms:created>
  <dcterms:modified xsi:type="dcterms:W3CDTF">2024-03-06T12:15:15Z</dcterms:modified>
</cp:coreProperties>
</file>