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OrU+YPofS12G6Z2RAESgI7xn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ono-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Mono-italic.fntdata"/><Relationship Id="rId10" Type="http://schemas.openxmlformats.org/officeDocument/2006/relationships/slide" Target="slides/slide6.xml"/><Relationship Id="rId32" Type="http://schemas.openxmlformats.org/officeDocument/2006/relationships/font" Target="fonts/RobotoMono-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RobotoMono-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9bbc523b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39bbc523b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9bbc523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339bbc523b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9bbc523b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339bbc523bb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9bbc523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39bbc523bb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9bbc523b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39bbc523bb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9bbc523b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39bbc523b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9bbc523b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39bbc523bb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9bbc523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339bbc523b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9be7e792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339be7e7921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39be7e79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339be7e792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9be7e79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39be7e792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9be7e792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39be7e792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9be7e79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339be7e792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9be7e792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39be7e7921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4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5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5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5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7" name="Google Shape;7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4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 name="Shape 23"/>
        <p:cNvGrpSpPr/>
        <p:nvPr/>
      </p:nvGrpSpPr>
      <p:grpSpPr>
        <a:xfrm>
          <a:off x="0" y="0"/>
          <a:ext cx="0" cy="0"/>
          <a:chOff x="0" y="0"/>
          <a:chExt cx="0" cy="0"/>
        </a:xfrm>
      </p:grpSpPr>
      <p:sp>
        <p:nvSpPr>
          <p:cNvPr id="24" name="Google Shape;24;p4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4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 name="Shape 29"/>
        <p:cNvGrpSpPr/>
        <p:nvPr/>
      </p:nvGrpSpPr>
      <p:grpSpPr>
        <a:xfrm>
          <a:off x="0" y="0"/>
          <a:ext cx="0" cy="0"/>
          <a:chOff x="0" y="0"/>
          <a:chExt cx="0" cy="0"/>
        </a:xfrm>
      </p:grpSpPr>
      <p:sp>
        <p:nvSpPr>
          <p:cNvPr id="30" name="Google Shape;30;p4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47"/>
          <p:cNvSpPr txBox="1"/>
          <p:nvPr>
            <p:ph idx="1" type="body"/>
          </p:nvPr>
        </p:nvSpPr>
        <p:spPr>
          <a:xfrm rot="5400000">
            <a:off x="3920332" y="-1256507"/>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48"/>
          <p:cNvSpPr/>
          <p:nvPr>
            <p:ph idx="2" type="pic"/>
          </p:nvPr>
        </p:nvSpPr>
        <p:spPr>
          <a:xfrm>
            <a:off x="5183188" y="987425"/>
            <a:ext cx="6172200" cy="4873625"/>
          </a:xfrm>
          <a:prstGeom prst="rect">
            <a:avLst/>
          </a:prstGeom>
          <a:noFill/>
          <a:ln>
            <a:noFill/>
          </a:ln>
        </p:spPr>
      </p:sp>
      <p:sp>
        <p:nvSpPr>
          <p:cNvPr id="38" name="Google Shape;38;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9" name="Google Shape;3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 name="Shape 42"/>
        <p:cNvGrpSpPr/>
        <p:nvPr/>
      </p:nvGrpSpPr>
      <p:grpSpPr>
        <a:xfrm>
          <a:off x="0" y="0"/>
          <a:ext cx="0" cy="0"/>
          <a:chOff x="0" y="0"/>
          <a:chExt cx="0" cy="0"/>
        </a:xfrm>
      </p:grpSpPr>
      <p:sp>
        <p:nvSpPr>
          <p:cNvPr id="43" name="Google Shape;43;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4" name="Google Shape;44;p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5" name="Google Shape;45;p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6" name="Google Shape;4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5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4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examp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712787" y="261937"/>
            <a:ext cx="11058525" cy="63341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0" lvl="0" marL="0" rtl="0" algn="just">
              <a:lnSpc>
                <a:spcPct val="90000"/>
              </a:lnSpc>
              <a:spcBef>
                <a:spcPts val="100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0" lvl="0" marL="0" rtl="0" algn="just">
              <a:lnSpc>
                <a:spcPct val="90000"/>
              </a:lnSpc>
              <a:spcBef>
                <a:spcPts val="100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0" lvl="0" marL="0" rtl="0" algn="just">
              <a:lnSpc>
                <a:spcPct val="90000"/>
              </a:lnSpc>
              <a:spcBef>
                <a:spcPts val="1000"/>
              </a:spcBef>
              <a:spcAft>
                <a:spcPts val="0"/>
              </a:spcAft>
              <a:buClr>
                <a:schemeClr val="dk1"/>
              </a:buClr>
              <a:buSzPts val="2400"/>
              <a:buNone/>
            </a:pPr>
            <a:r>
              <a:t/>
            </a:r>
            <a:endParaRPr b="0" i="0" sz="2400" u="none">
              <a:solidFill>
                <a:schemeClr val="dk1"/>
              </a:solidFill>
              <a:latin typeface="Calibri"/>
              <a:ea typeface="Calibri"/>
              <a:cs typeface="Calibri"/>
              <a:sym typeface="Calibri"/>
            </a:endParaRPr>
          </a:p>
          <a:p>
            <a:pPr indent="0" lvl="0" marL="0" rtl="0" algn="ctr">
              <a:lnSpc>
                <a:spcPct val="90000"/>
              </a:lnSpc>
              <a:spcBef>
                <a:spcPts val="1000"/>
              </a:spcBef>
              <a:spcAft>
                <a:spcPts val="0"/>
              </a:spcAft>
              <a:buClr>
                <a:srgbClr val="FF0000"/>
              </a:buClr>
              <a:buSzPts val="3200"/>
              <a:buNone/>
            </a:pPr>
            <a:r>
              <a:rPr b="0" i="0" lang="en-US" sz="3200" u="none">
                <a:solidFill>
                  <a:srgbClr val="FF0000"/>
                </a:solidFill>
                <a:latin typeface="Calibri"/>
                <a:ea typeface="Calibri"/>
                <a:cs typeface="Calibri"/>
                <a:sym typeface="Calibri"/>
              </a:rPr>
              <a:t>UNIT-I EH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idx="1" type="body"/>
          </p:nvPr>
        </p:nvSpPr>
        <p:spPr>
          <a:xfrm>
            <a:off x="173037" y="504825"/>
            <a:ext cx="11550650" cy="6088062"/>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Tools used for the reconnaissance</a:t>
            </a:r>
            <a:endParaRPr/>
          </a:p>
          <a:p>
            <a:pPr indent="-228600" lvl="0" marL="228600" marR="0" rtl="0" algn="just">
              <a:lnSpc>
                <a:spcPct val="90000"/>
              </a:lnSpc>
              <a:spcBef>
                <a:spcPts val="100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Whois</a:t>
            </a:r>
            <a:r>
              <a:rPr b="0" i="0" lang="en-US" sz="2800" u="none">
                <a:solidFill>
                  <a:schemeClr val="dk1"/>
                </a:solidFill>
                <a:latin typeface="Calibri"/>
                <a:ea typeface="Calibri"/>
                <a:cs typeface="Calibri"/>
                <a:sym typeface="Calibri"/>
              </a:rPr>
              <a:t> is a command-line utility used in Linux systems to retrieve information about domain names, IP addresses, and network devices registered with the Internet Corporation for Assigned Names and Numbers (ICANN).</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The data received by Whois consists of the name and contact information of the domain or IP address owner, the registration and expiration date, the domain registrar, and the server information.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Whois command can be very useful for network administrators, web developers, and security professionals for achieving various tasks like checking network connectivity or troubleshooting. </a:t>
            </a:r>
            <a:endParaRPr/>
          </a:p>
          <a:p>
            <a:pPr indent="-228600" lvl="0" marL="228600" marR="0" rtl="0" algn="just">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this article, we will go through the usage of the Whois command on Linux (Ubuntu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1"/>
          <p:cNvPicPr preferRelativeResize="0"/>
          <p:nvPr>
            <p:ph idx="1" type="body"/>
          </p:nvPr>
        </p:nvPicPr>
        <p:blipFill rotWithShape="1">
          <a:blip r:embed="rId3">
            <a:alphaModFix/>
          </a:blip>
          <a:srcRect b="0" l="0" r="0" t="0"/>
          <a:stretch/>
        </p:blipFill>
        <p:spPr>
          <a:xfrm>
            <a:off x="452437" y="220662"/>
            <a:ext cx="11223625" cy="64881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idx="1" type="body"/>
          </p:nvPr>
        </p:nvSpPr>
        <p:spPr>
          <a:xfrm>
            <a:off x="838200" y="490537"/>
            <a:ext cx="10515600" cy="5686425"/>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Nslookup</a:t>
            </a:r>
            <a:r>
              <a:rPr b="0" i="0" lang="en-US" sz="2800" u="none">
                <a:solidFill>
                  <a:schemeClr val="dk1"/>
                </a:solidFill>
                <a:latin typeface="Calibri"/>
                <a:ea typeface="Calibri"/>
                <a:cs typeface="Calibri"/>
                <a:sym typeface="Calibri"/>
              </a:rPr>
              <a:t> (stands for “Name Server Lookup”) is a useful command for getting information from the DNS server. It is a network administration tool for querying the Domain Name System (DNS) to obtain domain name or IP address mapping or any other specific DNS record. It is also used to troubleshoot DNS-related problems.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pic>
        <p:nvPicPr>
          <p:cNvPr id="141" name="Google Shape;141;p12"/>
          <p:cNvPicPr preferRelativeResize="0"/>
          <p:nvPr/>
        </p:nvPicPr>
        <p:blipFill rotWithShape="1">
          <a:blip r:embed="rId3">
            <a:alphaModFix/>
          </a:blip>
          <a:srcRect b="0" l="0" r="0" t="0"/>
          <a:stretch/>
        </p:blipFill>
        <p:spPr>
          <a:xfrm>
            <a:off x="490537" y="2984500"/>
            <a:ext cx="11525250" cy="387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39bbc523bb_0_9"/>
          <p:cNvSpPr txBox="1"/>
          <p:nvPr>
            <p:ph idx="1" type="body"/>
          </p:nvPr>
        </p:nvSpPr>
        <p:spPr>
          <a:xfrm>
            <a:off x="0" y="0"/>
            <a:ext cx="11353800" cy="6177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latin typeface="Arial"/>
                <a:ea typeface="Arial"/>
                <a:cs typeface="Arial"/>
                <a:sym typeface="Arial"/>
              </a:rPr>
              <a:t>Search Engine Footprinting</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Font typeface="Arial"/>
              <a:buChar char="•"/>
            </a:pPr>
            <a:r>
              <a:rPr lang="en-US" sz="2000">
                <a:latin typeface="Arial"/>
                <a:ea typeface="Arial"/>
                <a:cs typeface="Arial"/>
                <a:sym typeface="Arial"/>
              </a:rPr>
              <a:t>Search engine footprinting is a passive reconnaissance technique where ethical hackers use search engines to gather information about a target organization. By using advanced search operators and specialized tools, an attacker can uncover sensitive information such as admin portals, exposed directories, employee details, and confidential documents.</a:t>
            </a:r>
            <a:endParaRPr sz="2000">
              <a:latin typeface="Arial"/>
              <a:ea typeface="Arial"/>
              <a:cs typeface="Arial"/>
              <a:sym typeface="Arial"/>
            </a:endParaRPr>
          </a:p>
          <a:p>
            <a:pPr indent="0" lvl="0" marL="0" rtl="0" algn="l">
              <a:lnSpc>
                <a:spcPct val="115000"/>
              </a:lnSpc>
              <a:spcBef>
                <a:spcPts val="1200"/>
              </a:spcBef>
              <a:spcAft>
                <a:spcPts val="0"/>
              </a:spcAft>
              <a:buNone/>
            </a:pPr>
            <a:r>
              <a:rPr b="1" lang="en-US" sz="2000">
                <a:latin typeface="Arial"/>
                <a:ea typeface="Arial"/>
                <a:cs typeface="Arial"/>
                <a:sym typeface="Arial"/>
              </a:rPr>
              <a:t>Techniques of Search Engine Footprinting</a:t>
            </a:r>
            <a:endParaRPr b="1" sz="2000">
              <a:latin typeface="Arial"/>
              <a:ea typeface="Arial"/>
              <a:cs typeface="Arial"/>
              <a:sym typeface="Arial"/>
            </a:endParaRPr>
          </a:p>
          <a:p>
            <a:pPr indent="0" lvl="0" marL="457200" rtl="0" algn="l">
              <a:lnSpc>
                <a:spcPct val="115000"/>
              </a:lnSpc>
              <a:spcBef>
                <a:spcPts val="1200"/>
              </a:spcBef>
              <a:spcAft>
                <a:spcPts val="0"/>
              </a:spcAft>
              <a:buNone/>
            </a:pPr>
            <a:r>
              <a:rPr b="1" lang="en-US" sz="2000">
                <a:latin typeface="Arial"/>
                <a:ea typeface="Arial"/>
                <a:cs typeface="Arial"/>
                <a:sym typeface="Arial"/>
              </a:rPr>
              <a:t>Using Advanced Search Operators</a:t>
            </a:r>
            <a:br>
              <a:rPr b="1" lang="en-US" sz="2000">
                <a:latin typeface="Arial"/>
                <a:ea typeface="Arial"/>
                <a:cs typeface="Arial"/>
                <a:sym typeface="Arial"/>
              </a:rPr>
            </a:br>
            <a:r>
              <a:rPr lang="en-US" sz="2000">
                <a:latin typeface="Arial"/>
                <a:ea typeface="Arial"/>
                <a:cs typeface="Arial"/>
                <a:sym typeface="Arial"/>
              </a:rPr>
              <a:t>Search engines like Google provide advanced search operators that allow users to refine their searches and extract specific information.</a:t>
            </a:r>
            <a:endParaRPr sz="2000">
              <a:latin typeface="Arial"/>
              <a:ea typeface="Arial"/>
              <a:cs typeface="Arial"/>
              <a:sym typeface="Arial"/>
            </a:endParaRPr>
          </a:p>
          <a:p>
            <a:pPr indent="-355600" lvl="0" marL="914400" rtl="0" algn="l">
              <a:lnSpc>
                <a:spcPct val="115000"/>
              </a:lnSpc>
              <a:spcBef>
                <a:spcPts val="1200"/>
              </a:spcBef>
              <a:spcAft>
                <a:spcPts val="0"/>
              </a:spcAft>
              <a:buSzPts val="2000"/>
              <a:buChar char="●"/>
            </a:pPr>
            <a:r>
              <a:rPr lang="en-US" sz="2000">
                <a:solidFill>
                  <a:srgbClr val="188038"/>
                </a:solidFill>
                <a:latin typeface="Roboto Mono"/>
                <a:ea typeface="Roboto Mono"/>
                <a:cs typeface="Roboto Mono"/>
                <a:sym typeface="Roboto Mono"/>
              </a:rPr>
              <a:t>site:&lt;domain&gt;</a:t>
            </a:r>
            <a:r>
              <a:rPr lang="en-US" sz="2000">
                <a:latin typeface="Arial"/>
                <a:ea typeface="Arial"/>
                <a:cs typeface="Arial"/>
                <a:sym typeface="Arial"/>
              </a:rPr>
              <a:t> – Lists all indexed pages of a domain.</a:t>
            </a:r>
            <a:endParaRPr sz="2000">
              <a:latin typeface="Arial"/>
              <a:ea typeface="Arial"/>
              <a:cs typeface="Arial"/>
              <a:sym typeface="Arial"/>
            </a:endParaRPr>
          </a:p>
          <a:p>
            <a:pPr indent="0" lvl="0" marL="914400" rtl="0" algn="l">
              <a:lnSpc>
                <a:spcPct val="115000"/>
              </a:lnSpc>
              <a:spcBef>
                <a:spcPts val="1200"/>
              </a:spcBef>
              <a:spcAft>
                <a:spcPts val="0"/>
              </a:spcAft>
              <a:buNone/>
            </a:pPr>
            <a:r>
              <a:rPr lang="en-US" sz="2000">
                <a:latin typeface="Arial"/>
                <a:ea typeface="Arial"/>
                <a:cs typeface="Arial"/>
                <a:sym typeface="Arial"/>
              </a:rPr>
              <a:t>Example: </a:t>
            </a:r>
            <a:r>
              <a:rPr lang="en-US" sz="2000">
                <a:solidFill>
                  <a:srgbClr val="188038"/>
                </a:solidFill>
                <a:latin typeface="Roboto Mono"/>
                <a:ea typeface="Roboto Mono"/>
                <a:cs typeface="Roboto Mono"/>
                <a:sym typeface="Roboto Mono"/>
              </a:rPr>
              <a:t>site:example.com</a:t>
            </a:r>
            <a:r>
              <a:rPr lang="en-US" sz="2000">
                <a:latin typeface="Arial"/>
                <a:ea typeface="Arial"/>
                <a:cs typeface="Arial"/>
                <a:sym typeface="Arial"/>
              </a:rPr>
              <a:t> will show all pages indexed under example.com.</a:t>
            </a:r>
            <a:endParaRPr sz="2000">
              <a:latin typeface="Arial"/>
              <a:ea typeface="Arial"/>
              <a:cs typeface="Arial"/>
              <a:sym typeface="Arial"/>
            </a:endParaRPr>
          </a:p>
          <a:p>
            <a:pPr indent="-355600" lvl="0" marL="914400" rtl="0" algn="l">
              <a:lnSpc>
                <a:spcPct val="115000"/>
              </a:lnSpc>
              <a:spcBef>
                <a:spcPts val="1200"/>
              </a:spcBef>
              <a:spcAft>
                <a:spcPts val="0"/>
              </a:spcAft>
              <a:buSzPts val="2000"/>
              <a:buChar char="●"/>
            </a:pPr>
            <a:r>
              <a:rPr lang="en-US" sz="2000">
                <a:solidFill>
                  <a:srgbClr val="188038"/>
                </a:solidFill>
                <a:latin typeface="Roboto Mono"/>
                <a:ea typeface="Roboto Mono"/>
                <a:cs typeface="Roboto Mono"/>
                <a:sym typeface="Roboto Mono"/>
              </a:rPr>
              <a:t>filetype:&lt;extension&gt;</a:t>
            </a:r>
            <a:r>
              <a:rPr lang="en-US" sz="2000">
                <a:latin typeface="Arial"/>
                <a:ea typeface="Arial"/>
                <a:cs typeface="Arial"/>
                <a:sym typeface="Arial"/>
              </a:rPr>
              <a:t> – Finds specific file types that may contain sensitive data.</a:t>
            </a:r>
            <a:endParaRPr sz="2000">
              <a:latin typeface="Arial"/>
              <a:ea typeface="Arial"/>
              <a:cs typeface="Arial"/>
              <a:sym typeface="Arial"/>
            </a:endParaRPr>
          </a:p>
          <a:p>
            <a:pPr indent="0" lvl="0" marL="914400" rtl="0" algn="l">
              <a:lnSpc>
                <a:spcPct val="115000"/>
              </a:lnSpc>
              <a:spcBef>
                <a:spcPts val="1200"/>
              </a:spcBef>
              <a:spcAft>
                <a:spcPts val="0"/>
              </a:spcAft>
              <a:buNone/>
            </a:pPr>
            <a:r>
              <a:rPr lang="en-US" sz="2000">
                <a:latin typeface="Arial"/>
                <a:ea typeface="Arial"/>
                <a:cs typeface="Arial"/>
                <a:sym typeface="Arial"/>
              </a:rPr>
              <a:t>Example: </a:t>
            </a:r>
            <a:r>
              <a:rPr lang="en-US" sz="2000">
                <a:solidFill>
                  <a:srgbClr val="188038"/>
                </a:solidFill>
                <a:latin typeface="Roboto Mono"/>
                <a:ea typeface="Roboto Mono"/>
                <a:cs typeface="Roboto Mono"/>
                <a:sym typeface="Roboto Mono"/>
              </a:rPr>
              <a:t>filetype:pdf site:example.com</a:t>
            </a:r>
            <a:r>
              <a:rPr lang="en-US" sz="2000">
                <a:latin typeface="Arial"/>
                <a:ea typeface="Arial"/>
                <a:cs typeface="Arial"/>
                <a:sym typeface="Arial"/>
              </a:rPr>
              <a:t> finds all PDF documents within the domain.</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50000"/>
              </a:lnSpc>
              <a:spcBef>
                <a:spcPts val="1400"/>
              </a:spcBef>
              <a:spcAft>
                <a:spcPts val="0"/>
              </a:spcAft>
              <a:buClr>
                <a:schemeClr val="dk1"/>
              </a:buClr>
              <a:buSzPts val="1100"/>
              <a:buFont typeface="Arial"/>
              <a:buNone/>
            </a:pPr>
            <a:r>
              <a:t/>
            </a:r>
            <a:endParaRPr b="1" sz="2000">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39bbc523bb_0_17"/>
          <p:cNvSpPr txBox="1"/>
          <p:nvPr>
            <p:ph idx="1" type="body"/>
          </p:nvPr>
        </p:nvSpPr>
        <p:spPr>
          <a:xfrm>
            <a:off x="0" y="0"/>
            <a:ext cx="11353800" cy="6177000"/>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1200"/>
              </a:spcBef>
              <a:spcAft>
                <a:spcPts val="0"/>
              </a:spcAft>
              <a:buNone/>
            </a:pPr>
            <a:r>
              <a:t/>
            </a:r>
            <a:endParaRPr sz="2000">
              <a:solidFill>
                <a:srgbClr val="188038"/>
              </a:solidFill>
              <a:latin typeface="Roboto Mono"/>
              <a:ea typeface="Roboto Mono"/>
              <a:cs typeface="Roboto Mono"/>
              <a:sym typeface="Roboto Mono"/>
            </a:endParaRPr>
          </a:p>
          <a:p>
            <a:pPr indent="-355600" lvl="0" marL="914400" rtl="0" algn="just">
              <a:lnSpc>
                <a:spcPct val="115000"/>
              </a:lnSpc>
              <a:spcBef>
                <a:spcPts val="1200"/>
              </a:spcBef>
              <a:spcAft>
                <a:spcPts val="0"/>
              </a:spcAft>
              <a:buSzPts val="2000"/>
              <a:buChar char="●"/>
            </a:pPr>
            <a:r>
              <a:rPr lang="en-US" sz="2000">
                <a:solidFill>
                  <a:srgbClr val="188038"/>
                </a:solidFill>
                <a:latin typeface="Roboto Mono"/>
                <a:ea typeface="Roboto Mono"/>
                <a:cs typeface="Roboto Mono"/>
                <a:sym typeface="Roboto Mono"/>
              </a:rPr>
              <a:t>intitle:"index of"</a:t>
            </a:r>
            <a:r>
              <a:rPr lang="en-US" sz="2000">
                <a:latin typeface="Arial"/>
                <a:ea typeface="Arial"/>
                <a:cs typeface="Arial"/>
                <a:sym typeface="Arial"/>
              </a:rPr>
              <a:t> – Searches for open directory listings on web servers.</a:t>
            </a:r>
            <a:endParaRPr sz="2000">
              <a:latin typeface="Arial"/>
              <a:ea typeface="Arial"/>
              <a:cs typeface="Arial"/>
              <a:sym typeface="Arial"/>
            </a:endParaRPr>
          </a:p>
          <a:p>
            <a:pPr indent="0" lvl="0" marL="914400" rtl="0" algn="just">
              <a:lnSpc>
                <a:spcPct val="115000"/>
              </a:lnSpc>
              <a:spcBef>
                <a:spcPts val="1200"/>
              </a:spcBef>
              <a:spcAft>
                <a:spcPts val="0"/>
              </a:spcAft>
              <a:buNone/>
            </a:pPr>
            <a:r>
              <a:rPr lang="en-US" sz="2000">
                <a:latin typeface="Arial"/>
                <a:ea typeface="Arial"/>
                <a:cs typeface="Arial"/>
                <a:sym typeface="Arial"/>
              </a:rPr>
              <a:t>Example: </a:t>
            </a:r>
            <a:r>
              <a:rPr lang="en-US" sz="2000">
                <a:solidFill>
                  <a:srgbClr val="188038"/>
                </a:solidFill>
                <a:latin typeface="Roboto Mono"/>
                <a:ea typeface="Roboto Mono"/>
                <a:cs typeface="Roboto Mono"/>
                <a:sym typeface="Roboto Mono"/>
              </a:rPr>
              <a:t>intitle:"index of" "backup"</a:t>
            </a:r>
            <a:r>
              <a:rPr lang="en-US" sz="2000">
                <a:latin typeface="Arial"/>
                <a:ea typeface="Arial"/>
                <a:cs typeface="Arial"/>
                <a:sym typeface="Arial"/>
              </a:rPr>
              <a:t> may reveal backup files open to the public.</a:t>
            </a:r>
            <a:endParaRPr sz="2000">
              <a:latin typeface="Arial"/>
              <a:ea typeface="Arial"/>
              <a:cs typeface="Arial"/>
              <a:sym typeface="Arial"/>
            </a:endParaRPr>
          </a:p>
          <a:p>
            <a:pPr indent="-355600" lvl="0" marL="914400" rtl="0" algn="just">
              <a:lnSpc>
                <a:spcPct val="115000"/>
              </a:lnSpc>
              <a:spcBef>
                <a:spcPts val="1200"/>
              </a:spcBef>
              <a:spcAft>
                <a:spcPts val="0"/>
              </a:spcAft>
              <a:buSzPts val="2000"/>
              <a:buChar char="●"/>
            </a:pPr>
            <a:r>
              <a:rPr lang="en-US" sz="2000">
                <a:solidFill>
                  <a:srgbClr val="188038"/>
                </a:solidFill>
                <a:latin typeface="Roboto Mono"/>
                <a:ea typeface="Roboto Mono"/>
                <a:cs typeface="Roboto Mono"/>
                <a:sym typeface="Roboto Mono"/>
              </a:rPr>
              <a:t>inurl:admin</a:t>
            </a:r>
            <a:r>
              <a:rPr lang="en-US" sz="2000">
                <a:latin typeface="Arial"/>
                <a:ea typeface="Arial"/>
                <a:cs typeface="Arial"/>
                <a:sym typeface="Arial"/>
              </a:rPr>
              <a:t> – Finds URLs that contain "admin", potentially leading to admin login pages.</a:t>
            </a:r>
            <a:endParaRPr sz="2000">
              <a:latin typeface="Arial"/>
              <a:ea typeface="Arial"/>
              <a:cs typeface="Arial"/>
              <a:sym typeface="Arial"/>
            </a:endParaRPr>
          </a:p>
          <a:p>
            <a:pPr indent="0" lvl="0" marL="914400" rtl="0" algn="just">
              <a:lnSpc>
                <a:spcPct val="115000"/>
              </a:lnSpc>
              <a:spcBef>
                <a:spcPts val="1200"/>
              </a:spcBef>
              <a:spcAft>
                <a:spcPts val="0"/>
              </a:spcAft>
              <a:buNone/>
            </a:pPr>
            <a:r>
              <a:rPr lang="en-US" sz="2000">
                <a:latin typeface="Arial"/>
                <a:ea typeface="Arial"/>
                <a:cs typeface="Arial"/>
                <a:sym typeface="Arial"/>
              </a:rPr>
              <a:t>Example: </a:t>
            </a:r>
            <a:r>
              <a:rPr lang="en-US" sz="2000">
                <a:solidFill>
                  <a:srgbClr val="188038"/>
                </a:solidFill>
                <a:latin typeface="Roboto Mono"/>
                <a:ea typeface="Roboto Mono"/>
                <a:cs typeface="Roboto Mono"/>
                <a:sym typeface="Roboto Mono"/>
              </a:rPr>
              <a:t>inurl:admin site:example.com</a:t>
            </a:r>
            <a:r>
              <a:rPr lang="en-US" sz="2000">
                <a:latin typeface="Arial"/>
                <a:ea typeface="Arial"/>
                <a:cs typeface="Arial"/>
                <a:sym typeface="Arial"/>
              </a:rPr>
              <a:t> might expose admin portals of the target site.</a:t>
            </a:r>
            <a:endParaRPr sz="2000">
              <a:latin typeface="Arial"/>
              <a:ea typeface="Arial"/>
              <a:cs typeface="Arial"/>
              <a:sym typeface="Arial"/>
            </a:endParaRPr>
          </a:p>
          <a:p>
            <a:pPr indent="-355600" lvl="0" marL="914400" rtl="0" algn="just">
              <a:lnSpc>
                <a:spcPct val="115000"/>
              </a:lnSpc>
              <a:spcBef>
                <a:spcPts val="1200"/>
              </a:spcBef>
              <a:spcAft>
                <a:spcPts val="0"/>
              </a:spcAft>
              <a:buSzPts val="2000"/>
              <a:buChar char="●"/>
            </a:pPr>
            <a:r>
              <a:rPr lang="en-US" sz="2000">
                <a:solidFill>
                  <a:srgbClr val="188038"/>
                </a:solidFill>
                <a:latin typeface="Roboto Mono"/>
                <a:ea typeface="Roboto Mono"/>
                <a:cs typeface="Roboto Mono"/>
                <a:sym typeface="Roboto Mono"/>
              </a:rPr>
              <a:t>cache:&lt;domain&gt;</a:t>
            </a:r>
            <a:r>
              <a:rPr lang="en-US" sz="2000">
                <a:latin typeface="Arial"/>
                <a:ea typeface="Arial"/>
                <a:cs typeface="Arial"/>
                <a:sym typeface="Arial"/>
              </a:rPr>
              <a:t> – Views a cached version of a website, useful when sites remove sensitive content.</a:t>
            </a:r>
            <a:endParaRPr sz="2000">
              <a:latin typeface="Arial"/>
              <a:ea typeface="Arial"/>
              <a:cs typeface="Arial"/>
              <a:sym typeface="Arial"/>
            </a:endParaRPr>
          </a:p>
          <a:p>
            <a:pPr indent="0" lvl="0" marL="914400" rtl="0" algn="just">
              <a:lnSpc>
                <a:spcPct val="115000"/>
              </a:lnSpc>
              <a:spcBef>
                <a:spcPts val="1200"/>
              </a:spcBef>
              <a:spcAft>
                <a:spcPts val="0"/>
              </a:spcAft>
              <a:buNone/>
            </a:pPr>
            <a:r>
              <a:rPr lang="en-US" sz="2000">
                <a:latin typeface="Arial"/>
                <a:ea typeface="Arial"/>
                <a:cs typeface="Arial"/>
                <a:sym typeface="Arial"/>
              </a:rPr>
              <a:t>Example: </a:t>
            </a:r>
            <a:r>
              <a:rPr lang="en-US" sz="2000">
                <a:solidFill>
                  <a:srgbClr val="188038"/>
                </a:solidFill>
                <a:latin typeface="Roboto Mono"/>
                <a:ea typeface="Roboto Mono"/>
                <a:cs typeface="Roboto Mono"/>
                <a:sym typeface="Roboto Mono"/>
              </a:rPr>
              <a:t>cache:example.com</a:t>
            </a:r>
            <a:r>
              <a:rPr lang="en-US" sz="2000">
                <a:latin typeface="Arial"/>
                <a:ea typeface="Arial"/>
                <a:cs typeface="Arial"/>
                <a:sym typeface="Arial"/>
              </a:rPr>
              <a:t> can reveal outdated but useful information.</a:t>
            </a:r>
            <a:endParaRPr sz="2000">
              <a:latin typeface="Arial"/>
              <a:ea typeface="Arial"/>
              <a:cs typeface="Arial"/>
              <a:sym typeface="Arial"/>
            </a:endParaRPr>
          </a:p>
          <a:p>
            <a:pPr indent="-355600" lvl="0" marL="914400" rtl="0" algn="just">
              <a:lnSpc>
                <a:spcPct val="115000"/>
              </a:lnSpc>
              <a:spcBef>
                <a:spcPts val="1200"/>
              </a:spcBef>
              <a:spcAft>
                <a:spcPts val="0"/>
              </a:spcAft>
              <a:buSzPts val="2000"/>
              <a:buChar char="●"/>
            </a:pPr>
            <a:r>
              <a:rPr lang="en-US" sz="2000">
                <a:solidFill>
                  <a:srgbClr val="188038"/>
                </a:solidFill>
                <a:latin typeface="Roboto Mono"/>
                <a:ea typeface="Roboto Mono"/>
                <a:cs typeface="Roboto Mono"/>
                <a:sym typeface="Roboto Mono"/>
              </a:rPr>
              <a:t>link:&lt;url&gt;</a:t>
            </a:r>
            <a:r>
              <a:rPr lang="en-US" sz="2000">
                <a:latin typeface="Arial"/>
                <a:ea typeface="Arial"/>
                <a:cs typeface="Arial"/>
                <a:sym typeface="Arial"/>
              </a:rPr>
              <a:t> – Finds pages that link to a particular URL.</a:t>
            </a:r>
            <a:endParaRPr sz="2000">
              <a:latin typeface="Arial"/>
              <a:ea typeface="Arial"/>
              <a:cs typeface="Arial"/>
              <a:sym typeface="Arial"/>
            </a:endParaRPr>
          </a:p>
          <a:p>
            <a:pPr indent="0" lvl="0" marL="914400" rtl="0" algn="just">
              <a:lnSpc>
                <a:spcPct val="115000"/>
              </a:lnSpc>
              <a:spcBef>
                <a:spcPts val="1200"/>
              </a:spcBef>
              <a:spcAft>
                <a:spcPts val="0"/>
              </a:spcAft>
              <a:buNone/>
            </a:pPr>
            <a:r>
              <a:rPr lang="en-US" sz="2000">
                <a:latin typeface="Arial"/>
                <a:ea typeface="Arial"/>
                <a:cs typeface="Arial"/>
                <a:sym typeface="Arial"/>
              </a:rPr>
              <a:t>Example: </a:t>
            </a:r>
            <a:r>
              <a:rPr lang="en-US" sz="2000">
                <a:solidFill>
                  <a:srgbClr val="188038"/>
                </a:solidFill>
                <a:latin typeface="Roboto Mono"/>
                <a:ea typeface="Roboto Mono"/>
                <a:cs typeface="Roboto Mono"/>
                <a:sym typeface="Roboto Mono"/>
              </a:rPr>
              <a:t>link:example.com</a:t>
            </a:r>
            <a:r>
              <a:rPr lang="en-US" sz="2000">
                <a:latin typeface="Arial"/>
                <a:ea typeface="Arial"/>
                <a:cs typeface="Arial"/>
                <a:sym typeface="Arial"/>
              </a:rPr>
              <a:t> shows external websites linking to the domain.</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50000"/>
              </a:lnSpc>
              <a:spcBef>
                <a:spcPts val="1400"/>
              </a:spcBef>
              <a:spcAft>
                <a:spcPts val="0"/>
              </a:spcAft>
              <a:buClr>
                <a:schemeClr val="dk1"/>
              </a:buClr>
              <a:buSzPts val="1100"/>
              <a:buFont typeface="Arial"/>
              <a:buNone/>
            </a:pPr>
            <a:r>
              <a:t/>
            </a:r>
            <a:endParaRPr b="1" sz="2000">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39bbc523bb_0_21"/>
          <p:cNvSpPr txBox="1"/>
          <p:nvPr>
            <p:ph idx="1" type="body"/>
          </p:nvPr>
        </p:nvSpPr>
        <p:spPr>
          <a:xfrm>
            <a:off x="0" y="0"/>
            <a:ext cx="11353800" cy="61770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t/>
            </a:r>
            <a:endParaRPr sz="20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2000">
                <a:solidFill>
                  <a:srgbClr val="FF0000"/>
                </a:solidFill>
                <a:latin typeface="Roboto Mono"/>
                <a:ea typeface="Roboto Mono"/>
                <a:cs typeface="Roboto Mono"/>
                <a:sym typeface="Roboto Mono"/>
              </a:rPr>
              <a:t>Suppose an attacker is looking for confidential documents in an organization. They might use:</a:t>
            </a:r>
            <a:endParaRPr b="1" sz="2000">
              <a:solidFill>
                <a:srgbClr val="FF0000"/>
              </a:solidFill>
              <a:latin typeface="Arial"/>
              <a:ea typeface="Arial"/>
              <a:cs typeface="Arial"/>
              <a:sym typeface="Arial"/>
            </a:endParaRPr>
          </a:p>
          <a:p>
            <a:pPr indent="0" lvl="0" marL="0" rtl="0" algn="l">
              <a:lnSpc>
                <a:spcPct val="115000"/>
              </a:lnSpc>
              <a:spcBef>
                <a:spcPts val="1200"/>
              </a:spcBef>
              <a:spcAft>
                <a:spcPts val="0"/>
              </a:spcAft>
              <a:buNone/>
            </a:pPr>
            <a:r>
              <a:rPr b="1" lang="en-US" sz="2000">
                <a:latin typeface="Arial"/>
                <a:ea typeface="Arial"/>
                <a:cs typeface="Arial"/>
                <a:sym typeface="Arial"/>
              </a:rPr>
              <a:t>Examples:</a:t>
            </a:r>
            <a:endParaRPr b="1" sz="2000">
              <a:latin typeface="Arial"/>
              <a:ea typeface="Arial"/>
              <a:cs typeface="Arial"/>
              <a:sym typeface="Arial"/>
            </a:endParaRPr>
          </a:p>
          <a:p>
            <a:pPr indent="0" lvl="0" marL="0" rtl="0" algn="l">
              <a:lnSpc>
                <a:spcPct val="115000"/>
              </a:lnSpc>
              <a:spcBef>
                <a:spcPts val="1200"/>
              </a:spcBef>
              <a:spcAft>
                <a:spcPts val="0"/>
              </a:spcAft>
              <a:buNone/>
            </a:pPr>
            <a:r>
              <a:rPr b="1" lang="en-US" sz="2000">
                <a:latin typeface="Arial"/>
                <a:ea typeface="Arial"/>
                <a:cs typeface="Arial"/>
                <a:sym typeface="Arial"/>
              </a:rPr>
              <a:t>	filetype:xls OR filetype:doc "confidential" site:example.com</a:t>
            </a:r>
            <a:endParaRPr b="1" sz="2000">
              <a:latin typeface="Arial"/>
              <a:ea typeface="Arial"/>
              <a:cs typeface="Arial"/>
              <a:sym typeface="Arial"/>
            </a:endParaRPr>
          </a:p>
          <a:p>
            <a:pPr indent="0" lvl="0" marL="0" rtl="0" algn="l">
              <a:lnSpc>
                <a:spcPct val="115000"/>
              </a:lnSpc>
              <a:spcBef>
                <a:spcPts val="1200"/>
              </a:spcBef>
              <a:spcAft>
                <a:spcPts val="0"/>
              </a:spcAft>
              <a:buNone/>
            </a:pPr>
            <a:r>
              <a:rPr lang="en-US" sz="2000">
                <a:latin typeface="Arial"/>
                <a:ea typeface="Arial"/>
                <a:cs typeface="Arial"/>
                <a:sym typeface="Arial"/>
              </a:rPr>
              <a:t>This query will search for confidential Excel or Word files on the domain.</a:t>
            </a:r>
            <a:endParaRPr sz="2000">
              <a:latin typeface="Arial"/>
              <a:ea typeface="Arial"/>
              <a:cs typeface="Arial"/>
              <a:sym typeface="Arial"/>
            </a:endParaRPr>
          </a:p>
          <a:p>
            <a:pPr indent="0" lvl="0" marL="0" rtl="0" algn="l">
              <a:lnSpc>
                <a:spcPct val="115000"/>
              </a:lnSpc>
              <a:spcBef>
                <a:spcPts val="1200"/>
              </a:spcBef>
              <a:spcAft>
                <a:spcPts val="0"/>
              </a:spcAft>
              <a:buNone/>
            </a:pPr>
            <a:r>
              <a:rPr b="1" lang="en-US" sz="2000">
                <a:latin typeface="Arial"/>
                <a:ea typeface="Arial"/>
                <a:cs typeface="Arial"/>
                <a:sym typeface="Arial"/>
              </a:rPr>
              <a:t>Tools for Search Engine Footprinting</a:t>
            </a:r>
            <a:endParaRPr b="1" sz="2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2000">
                <a:latin typeface="Arial"/>
                <a:ea typeface="Arial"/>
                <a:cs typeface="Arial"/>
                <a:sym typeface="Arial"/>
              </a:rPr>
              <a:t>Google Dorks</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Char char="●"/>
            </a:pPr>
            <a:r>
              <a:rPr lang="en-US" sz="2000">
                <a:latin typeface="Arial"/>
                <a:ea typeface="Arial"/>
                <a:cs typeface="Arial"/>
                <a:sym typeface="Arial"/>
              </a:rPr>
              <a:t>Google Dorking is a technique that involves using advanced search queries to extract sensitive information from publicly available sources.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lang="en-US" sz="2000">
                <a:latin typeface="Arial"/>
                <a:ea typeface="Arial"/>
                <a:cs typeface="Arial"/>
                <a:sym typeface="Arial"/>
              </a:rPr>
              <a:t>Many organizations unknowingly expose configuration files, error logs, or sensitive documents indexed by search engine</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50000"/>
              </a:lnSpc>
              <a:spcBef>
                <a:spcPts val="1400"/>
              </a:spcBef>
              <a:spcAft>
                <a:spcPts val="0"/>
              </a:spcAft>
              <a:buClr>
                <a:schemeClr val="dk1"/>
              </a:buClr>
              <a:buSzPts val="1100"/>
              <a:buFont typeface="Arial"/>
              <a:buNone/>
            </a:pPr>
            <a:r>
              <a:t/>
            </a:r>
            <a:endParaRPr b="1" sz="2000">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39bbc523bb_0_33"/>
          <p:cNvSpPr txBox="1"/>
          <p:nvPr>
            <p:ph idx="1" type="body"/>
          </p:nvPr>
        </p:nvSpPr>
        <p:spPr>
          <a:xfrm>
            <a:off x="0" y="0"/>
            <a:ext cx="11353800" cy="61770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t/>
            </a:r>
            <a:endParaRPr sz="20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2000">
                <a:solidFill>
                  <a:srgbClr val="FF0000"/>
                </a:solidFill>
                <a:latin typeface="Roboto Mono"/>
                <a:ea typeface="Roboto Mono"/>
                <a:cs typeface="Roboto Mono"/>
                <a:sym typeface="Roboto Mono"/>
              </a:rPr>
              <a:t>Example Query:</a:t>
            </a:r>
            <a:endParaRPr sz="2000">
              <a:solidFill>
                <a:srgbClr val="FF0000"/>
              </a:solidFill>
              <a:latin typeface="Roboto Mono"/>
              <a:ea typeface="Roboto Mono"/>
              <a:cs typeface="Roboto Mono"/>
              <a:sym typeface="Roboto Mono"/>
            </a:endParaRPr>
          </a:p>
          <a:p>
            <a:pPr indent="0" lvl="0" marL="0" rtl="0" algn="l">
              <a:lnSpc>
                <a:spcPct val="115000"/>
              </a:lnSpc>
              <a:spcBef>
                <a:spcPts val="1200"/>
              </a:spcBef>
              <a:spcAft>
                <a:spcPts val="0"/>
              </a:spcAft>
              <a:buNone/>
            </a:pPr>
            <a:r>
              <a:rPr lang="en-US" sz="2000">
                <a:latin typeface="Roboto Mono"/>
                <a:ea typeface="Roboto Mono"/>
                <a:cs typeface="Roboto Mono"/>
                <a:sym typeface="Roboto Mono"/>
              </a:rPr>
              <a:t>	inurl:wp-admin site:example.com</a:t>
            </a:r>
            <a:endParaRPr sz="2000">
              <a:latin typeface="Roboto Mono"/>
              <a:ea typeface="Roboto Mono"/>
              <a:cs typeface="Roboto Mono"/>
              <a:sym typeface="Roboto Mono"/>
            </a:endParaRPr>
          </a:p>
          <a:p>
            <a:pPr indent="0" lvl="0" marL="0" rtl="0" algn="l">
              <a:lnSpc>
                <a:spcPct val="115000"/>
              </a:lnSpc>
              <a:spcBef>
                <a:spcPts val="1200"/>
              </a:spcBef>
              <a:spcAft>
                <a:spcPts val="0"/>
              </a:spcAft>
              <a:buNone/>
            </a:pPr>
            <a:r>
              <a:rPr lang="en-US" sz="2000">
                <a:latin typeface="Roboto Mono"/>
                <a:ea typeface="Roboto Mono"/>
                <a:cs typeface="Roboto Mono"/>
                <a:sym typeface="Roboto Mono"/>
              </a:rPr>
              <a:t>This query helps locate WordPress admin login pages of a target site.</a:t>
            </a:r>
            <a:endParaRPr sz="2000">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US" sz="1800">
                <a:latin typeface="Arial"/>
                <a:ea typeface="Arial"/>
                <a:cs typeface="Arial"/>
                <a:sym typeface="Arial"/>
              </a:rPr>
              <a:t>Shodan</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latin typeface="Arial"/>
                <a:ea typeface="Arial"/>
                <a:cs typeface="Arial"/>
                <a:sym typeface="Arial"/>
              </a:rPr>
              <a:t>Shodan is a search engine specifically designed to find </a:t>
            </a:r>
            <a:r>
              <a:rPr b="1" lang="en-US" sz="1800">
                <a:latin typeface="Arial"/>
                <a:ea typeface="Arial"/>
                <a:cs typeface="Arial"/>
                <a:sym typeface="Arial"/>
              </a:rPr>
              <a:t>Internet of Things (IoT)</a:t>
            </a:r>
            <a:r>
              <a:rPr lang="en-US" sz="1800">
                <a:latin typeface="Arial"/>
                <a:ea typeface="Arial"/>
                <a:cs typeface="Arial"/>
                <a:sym typeface="Arial"/>
              </a:rPr>
              <a:t> devices, servers, webcams, industrial control systems, and more.</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It allows ethical hackers to search for devices based on IP addresses, open ports, and software versions.</a:t>
            </a:r>
            <a:endParaRPr sz="1800">
              <a:latin typeface="Arial"/>
              <a:ea typeface="Arial"/>
              <a:cs typeface="Arial"/>
              <a:sym typeface="Arial"/>
            </a:endParaRPr>
          </a:p>
          <a:p>
            <a:pPr indent="0" lvl="0" marL="0" rtl="0" algn="l">
              <a:lnSpc>
                <a:spcPct val="115000"/>
              </a:lnSpc>
              <a:spcBef>
                <a:spcPts val="1200"/>
              </a:spcBef>
              <a:spcAft>
                <a:spcPts val="0"/>
              </a:spcAft>
              <a:buNone/>
            </a:pPr>
            <a:r>
              <a:rPr lang="en-US" sz="1800">
                <a:solidFill>
                  <a:srgbClr val="FF0000"/>
                </a:solidFill>
                <a:latin typeface="Arial"/>
                <a:ea typeface="Arial"/>
                <a:cs typeface="Arial"/>
                <a:sym typeface="Arial"/>
              </a:rPr>
              <a:t>Example Query</a:t>
            </a:r>
            <a:endParaRPr sz="1800">
              <a:solidFill>
                <a:srgbClr val="FF0000"/>
              </a:solidFill>
              <a:latin typeface="Arial"/>
              <a:ea typeface="Arial"/>
              <a:cs typeface="Arial"/>
              <a:sym typeface="Arial"/>
            </a:endParaRPr>
          </a:p>
          <a:p>
            <a:pPr indent="0" lvl="0" marL="0" rtl="0" algn="l">
              <a:lnSpc>
                <a:spcPct val="115000"/>
              </a:lnSpc>
              <a:spcBef>
                <a:spcPts val="1200"/>
              </a:spcBef>
              <a:spcAft>
                <a:spcPts val="0"/>
              </a:spcAft>
              <a:buNone/>
            </a:pPr>
            <a:r>
              <a:rPr lang="en-US" sz="2000">
                <a:latin typeface="Roboto Mono"/>
                <a:ea typeface="Roboto Mono"/>
                <a:cs typeface="Roboto Mono"/>
                <a:sym typeface="Roboto Mono"/>
              </a:rPr>
              <a:t>	org:"Example Inc" port:22</a:t>
            </a:r>
            <a:endParaRPr sz="2000">
              <a:latin typeface="Roboto Mono"/>
              <a:ea typeface="Roboto Mono"/>
              <a:cs typeface="Roboto Mono"/>
              <a:sym typeface="Roboto Mono"/>
            </a:endParaRPr>
          </a:p>
          <a:p>
            <a:pPr indent="0" lvl="0" marL="0" rtl="0" algn="l">
              <a:lnSpc>
                <a:spcPct val="115000"/>
              </a:lnSpc>
              <a:spcBef>
                <a:spcPts val="1200"/>
              </a:spcBef>
              <a:spcAft>
                <a:spcPts val="0"/>
              </a:spcAft>
              <a:buNone/>
            </a:pPr>
            <a:r>
              <a:rPr lang="en-US" sz="2000">
                <a:latin typeface="Roboto Mono"/>
                <a:ea typeface="Roboto Mono"/>
                <a:cs typeface="Roboto Mono"/>
                <a:sym typeface="Roboto Mono"/>
              </a:rPr>
              <a:t>This finds SSH-enabled devices belonging to "Example Inc".</a:t>
            </a:r>
            <a:endParaRPr sz="2000">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t/>
            </a:r>
            <a:endParaRPr sz="2000">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2000">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2000">
              <a:solidFill>
                <a:srgbClr val="FF0000"/>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50000"/>
              </a:lnSpc>
              <a:spcBef>
                <a:spcPts val="1400"/>
              </a:spcBef>
              <a:spcAft>
                <a:spcPts val="0"/>
              </a:spcAft>
              <a:buClr>
                <a:schemeClr val="dk1"/>
              </a:buClr>
              <a:buSzPts val="1100"/>
              <a:buFont typeface="Arial"/>
              <a:buNone/>
            </a:pPr>
            <a:r>
              <a:t/>
            </a:r>
            <a:endParaRPr b="1" sz="2000">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39bbc523bb_0_43"/>
          <p:cNvSpPr txBox="1"/>
          <p:nvPr>
            <p:ph idx="1" type="body"/>
          </p:nvPr>
        </p:nvSpPr>
        <p:spPr>
          <a:xfrm>
            <a:off x="0" y="0"/>
            <a:ext cx="11353800" cy="61770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r>
              <a:t/>
            </a:r>
            <a:endParaRPr sz="20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US" sz="2000">
                <a:latin typeface="Arial"/>
                <a:ea typeface="Arial"/>
                <a:cs typeface="Arial"/>
                <a:sym typeface="Arial"/>
              </a:rPr>
              <a:t>Recon-ng</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Char char="●"/>
            </a:pPr>
            <a:r>
              <a:rPr lang="en-US" sz="2000">
                <a:latin typeface="Arial"/>
                <a:ea typeface="Arial"/>
                <a:cs typeface="Arial"/>
                <a:sym typeface="Arial"/>
              </a:rPr>
              <a:t>Recon-ng is an open-source reconnaissance framework that automates search engine queries to gather intelligence about a target.</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lang="en-US" sz="2000">
                <a:latin typeface="Arial"/>
                <a:ea typeface="Arial"/>
                <a:cs typeface="Arial"/>
                <a:sym typeface="Arial"/>
              </a:rPr>
              <a:t>It integrates modules that collect email addresses, subdomains, and vulnerabilities from search engines.</a:t>
            </a:r>
            <a:endParaRPr sz="2000">
              <a:latin typeface="Arial"/>
              <a:ea typeface="Arial"/>
              <a:cs typeface="Arial"/>
              <a:sym typeface="Arial"/>
            </a:endParaRPr>
          </a:p>
          <a:p>
            <a:pPr indent="0" lvl="0" marL="0" rtl="0" algn="l">
              <a:lnSpc>
                <a:spcPct val="115000"/>
              </a:lnSpc>
              <a:spcBef>
                <a:spcPts val="1200"/>
              </a:spcBef>
              <a:spcAft>
                <a:spcPts val="0"/>
              </a:spcAft>
              <a:buNone/>
            </a:pPr>
            <a:r>
              <a:rPr lang="en-US" sz="2000">
                <a:latin typeface="Arial"/>
                <a:ea typeface="Arial"/>
                <a:cs typeface="Arial"/>
                <a:sym typeface="Arial"/>
              </a:rPr>
              <a:t>Example Usage:</a:t>
            </a:r>
            <a:endParaRPr sz="2000">
              <a:latin typeface="Arial"/>
              <a:ea typeface="Arial"/>
              <a:cs typeface="Arial"/>
              <a:sym typeface="Arial"/>
            </a:endParaRPr>
          </a:p>
          <a:p>
            <a:pPr indent="0" lvl="0" marL="0" rtl="0" algn="l">
              <a:lnSpc>
                <a:spcPct val="115000"/>
              </a:lnSpc>
              <a:spcBef>
                <a:spcPts val="1200"/>
              </a:spcBef>
              <a:spcAft>
                <a:spcPts val="0"/>
              </a:spcAft>
              <a:buNone/>
            </a:pPr>
            <a:r>
              <a:rPr lang="en-US" sz="2000">
                <a:latin typeface="Roboto Mono"/>
                <a:ea typeface="Roboto Mono"/>
                <a:cs typeface="Roboto Mono"/>
                <a:sym typeface="Roboto Mono"/>
              </a:rPr>
              <a:t>	recon/domains-contacts/crossref</a:t>
            </a:r>
            <a:endParaRPr sz="2000">
              <a:latin typeface="Roboto Mono"/>
              <a:ea typeface="Roboto Mono"/>
              <a:cs typeface="Roboto Mono"/>
              <a:sym typeface="Roboto Mono"/>
            </a:endParaRPr>
          </a:p>
          <a:p>
            <a:pPr indent="0" lvl="0" marL="0" rtl="0" algn="l">
              <a:lnSpc>
                <a:spcPct val="115000"/>
              </a:lnSpc>
              <a:spcBef>
                <a:spcPts val="1200"/>
              </a:spcBef>
              <a:spcAft>
                <a:spcPts val="0"/>
              </a:spcAft>
              <a:buNone/>
            </a:pPr>
            <a:r>
              <a:rPr lang="en-US" sz="2000">
                <a:solidFill>
                  <a:srgbClr val="FF0000"/>
                </a:solidFill>
                <a:latin typeface="Roboto Mono"/>
                <a:ea typeface="Roboto Mono"/>
                <a:cs typeface="Roboto Mono"/>
                <a:sym typeface="Roboto Mono"/>
              </a:rPr>
              <a:t>This command extracts contact information from public sources.</a:t>
            </a:r>
            <a:endParaRPr sz="2000">
              <a:solidFill>
                <a:srgbClr val="FF0000"/>
              </a:solidFill>
              <a:latin typeface="Roboto Mono"/>
              <a:ea typeface="Roboto Mono"/>
              <a:cs typeface="Roboto Mono"/>
              <a:sym typeface="Roboto Mono"/>
            </a:endParaRPr>
          </a:p>
          <a:p>
            <a:pPr indent="0" lvl="0" marL="0" rtl="0" algn="l">
              <a:lnSpc>
                <a:spcPct val="115000"/>
              </a:lnSpc>
              <a:spcBef>
                <a:spcPts val="1400"/>
              </a:spcBef>
              <a:spcAft>
                <a:spcPts val="0"/>
              </a:spcAft>
              <a:buClr>
                <a:schemeClr val="dk1"/>
              </a:buClr>
              <a:buSzPts val="1100"/>
              <a:buFont typeface="Arial"/>
              <a:buNone/>
            </a:pPr>
            <a:r>
              <a:rPr b="1" lang="en-US" sz="2000">
                <a:latin typeface="Arial"/>
                <a:ea typeface="Arial"/>
                <a:cs typeface="Arial"/>
                <a:sym typeface="Arial"/>
              </a:rPr>
              <a:t>Output Example</a:t>
            </a:r>
            <a:endParaRPr b="1" sz="2000">
              <a:latin typeface="Arial"/>
              <a:ea typeface="Arial"/>
              <a:cs typeface="Arial"/>
              <a:sym typeface="Arial"/>
            </a:endParaRPr>
          </a:p>
          <a:p>
            <a:pPr indent="0" lvl="0" marL="0" rtl="0" algn="l">
              <a:lnSpc>
                <a:spcPct val="115000"/>
              </a:lnSpc>
              <a:spcBef>
                <a:spcPts val="1200"/>
              </a:spcBef>
              <a:spcAft>
                <a:spcPts val="0"/>
              </a:spcAft>
              <a:buNone/>
            </a:pPr>
            <a:r>
              <a:rPr lang="en-US" sz="2000">
                <a:latin typeface="Arial"/>
                <a:ea typeface="Arial"/>
                <a:cs typeface="Arial"/>
                <a:sym typeface="Arial"/>
              </a:rPr>
              <a:t>Let’s assume an ethical hacker wants to find all publicly available admin panels of a target website (</a:t>
            </a:r>
            <a:r>
              <a:rPr lang="en-US" sz="2000">
                <a:solidFill>
                  <a:srgbClr val="188038"/>
                </a:solidFill>
                <a:latin typeface="Roboto Mono"/>
                <a:ea typeface="Roboto Mono"/>
                <a:cs typeface="Roboto Mono"/>
                <a:sym typeface="Roboto Mono"/>
              </a:rPr>
              <a:t>example.com</a:t>
            </a:r>
            <a:r>
              <a:rPr lang="en-US" sz="2000">
                <a:latin typeface="Arial"/>
                <a:ea typeface="Arial"/>
                <a:cs typeface="Arial"/>
                <a:sym typeface="Arial"/>
              </a:rPr>
              <a:t>). They might use the following query:</a:t>
            </a:r>
            <a:endParaRPr sz="2000">
              <a:latin typeface="Arial"/>
              <a:ea typeface="Arial"/>
              <a:cs typeface="Arial"/>
              <a:sym typeface="Arial"/>
            </a:endParaRPr>
          </a:p>
          <a:p>
            <a:pPr indent="457200" lvl="0" marL="0" rtl="0" algn="l">
              <a:lnSpc>
                <a:spcPct val="115000"/>
              </a:lnSpc>
              <a:spcBef>
                <a:spcPts val="1200"/>
              </a:spcBef>
              <a:spcAft>
                <a:spcPts val="0"/>
              </a:spcAft>
              <a:buClr>
                <a:schemeClr val="dk1"/>
              </a:buClr>
              <a:buSzPts val="1100"/>
              <a:buFont typeface="Arial"/>
              <a:buNone/>
            </a:pPr>
            <a:r>
              <a:rPr b="1" lang="en-US" sz="2000">
                <a:latin typeface="Arial"/>
                <a:ea typeface="Arial"/>
                <a:cs typeface="Arial"/>
                <a:sym typeface="Arial"/>
              </a:rPr>
              <a:t>site:example.com inurl:admin</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2000">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2000">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2000">
              <a:solidFill>
                <a:srgbClr val="FF0000"/>
              </a:solidFill>
              <a:latin typeface="Roboto Mono"/>
              <a:ea typeface="Roboto Mono"/>
              <a:cs typeface="Roboto Mono"/>
              <a:sym typeface="Roboto Mono"/>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50000"/>
              </a:lnSpc>
              <a:spcBef>
                <a:spcPts val="1400"/>
              </a:spcBef>
              <a:spcAft>
                <a:spcPts val="0"/>
              </a:spcAft>
              <a:buClr>
                <a:schemeClr val="dk1"/>
              </a:buClr>
              <a:buSzPts val="1100"/>
              <a:buFont typeface="Arial"/>
              <a:buNone/>
            </a:pPr>
            <a:r>
              <a:t/>
            </a:r>
            <a:endParaRPr b="1" sz="2000">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39bbc523bb_0_51"/>
          <p:cNvSpPr txBox="1"/>
          <p:nvPr>
            <p:ph idx="1" type="body"/>
          </p:nvPr>
        </p:nvSpPr>
        <p:spPr>
          <a:xfrm>
            <a:off x="293075" y="234450"/>
            <a:ext cx="11353800" cy="638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000">
                <a:latin typeface="Arial"/>
                <a:ea typeface="Arial"/>
                <a:cs typeface="Arial"/>
                <a:sym typeface="Arial"/>
              </a:rPr>
              <a:t>Possible Results:</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Char char="●"/>
            </a:pPr>
            <a:r>
              <a:rPr lang="en-US" sz="2000">
                <a:solidFill>
                  <a:srgbClr val="188038"/>
                </a:solidFill>
                <a:latin typeface="Roboto Mono"/>
                <a:ea typeface="Roboto Mono"/>
                <a:cs typeface="Roboto Mono"/>
                <a:sym typeface="Roboto Mono"/>
              </a:rPr>
              <a:t>https://example.com/admin/login.php</a:t>
            </a:r>
            <a:endParaRPr sz="2000">
              <a:solidFill>
                <a:srgbClr val="188038"/>
              </a:solidFill>
              <a:latin typeface="Roboto Mono"/>
              <a:ea typeface="Roboto Mono"/>
              <a:cs typeface="Roboto Mono"/>
              <a:sym typeface="Roboto Mono"/>
            </a:endParaRPr>
          </a:p>
          <a:p>
            <a:pPr indent="-355600" lvl="0" marL="457200" rtl="0" algn="l">
              <a:lnSpc>
                <a:spcPct val="115000"/>
              </a:lnSpc>
              <a:spcBef>
                <a:spcPts val="0"/>
              </a:spcBef>
              <a:spcAft>
                <a:spcPts val="0"/>
              </a:spcAft>
              <a:buSzPts val="2000"/>
              <a:buChar char="●"/>
            </a:pPr>
            <a:r>
              <a:rPr lang="en-US" sz="2000">
                <a:solidFill>
                  <a:srgbClr val="188038"/>
                </a:solidFill>
                <a:latin typeface="Roboto Mono"/>
                <a:ea typeface="Roboto Mono"/>
                <a:cs typeface="Roboto Mono"/>
                <a:sym typeface="Roboto Mono"/>
              </a:rPr>
              <a:t>https://example.com/cms/admin/index.html</a:t>
            </a:r>
            <a:endParaRPr sz="2000">
              <a:solidFill>
                <a:srgbClr val="188038"/>
              </a:solidFill>
              <a:latin typeface="Roboto Mono"/>
              <a:ea typeface="Roboto Mono"/>
              <a:cs typeface="Roboto Mono"/>
              <a:sym typeface="Roboto Mono"/>
            </a:endParaRPr>
          </a:p>
          <a:p>
            <a:pPr indent="-355600" lvl="0" marL="457200" rtl="0" algn="l">
              <a:lnSpc>
                <a:spcPct val="115000"/>
              </a:lnSpc>
              <a:spcBef>
                <a:spcPts val="0"/>
              </a:spcBef>
              <a:spcAft>
                <a:spcPts val="0"/>
              </a:spcAft>
              <a:buSzPts val="2000"/>
              <a:buChar char="●"/>
            </a:pPr>
            <a:r>
              <a:rPr lang="en-US" sz="2000">
                <a:solidFill>
                  <a:srgbClr val="188038"/>
                </a:solidFill>
                <a:latin typeface="Roboto Mono"/>
                <a:ea typeface="Roboto Mono"/>
                <a:cs typeface="Roboto Mono"/>
                <a:sym typeface="Roboto Mono"/>
              </a:rPr>
              <a:t>https://example.com/secure/admin/dashboard</a:t>
            </a:r>
            <a:endParaRPr sz="20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lang="en-US" sz="2000">
                <a:latin typeface="Arial"/>
                <a:ea typeface="Arial"/>
                <a:cs typeface="Arial"/>
                <a:sym typeface="Arial"/>
              </a:rPr>
              <a:t>These URLs might indicate </a:t>
            </a:r>
            <a:r>
              <a:rPr b="1" lang="en-US" sz="2000">
                <a:latin typeface="Arial"/>
                <a:ea typeface="Arial"/>
                <a:cs typeface="Arial"/>
                <a:sym typeface="Arial"/>
              </a:rPr>
              <a:t>exposed admin panels</a:t>
            </a:r>
            <a:r>
              <a:rPr lang="en-US" sz="2000">
                <a:latin typeface="Arial"/>
                <a:ea typeface="Arial"/>
                <a:cs typeface="Arial"/>
                <a:sym typeface="Arial"/>
              </a:rPr>
              <a:t> that could be further tested for vulnerabilities.</a:t>
            </a:r>
            <a:endParaRPr sz="20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2000">
                <a:latin typeface="Arial"/>
                <a:ea typeface="Arial"/>
                <a:cs typeface="Arial"/>
                <a:sym typeface="Arial"/>
              </a:rPr>
              <a:t>Countermeasures Against Search Engine Footprinting</a:t>
            </a:r>
            <a:endParaRPr b="1" sz="2000">
              <a:latin typeface="Arial"/>
              <a:ea typeface="Arial"/>
              <a:cs typeface="Arial"/>
              <a:sym typeface="Arial"/>
            </a:endParaRPr>
          </a:p>
          <a:p>
            <a:pPr indent="-323850" lvl="0" marL="457200" rtl="0" algn="l">
              <a:lnSpc>
                <a:spcPct val="115000"/>
              </a:lnSpc>
              <a:spcBef>
                <a:spcPts val="1200"/>
              </a:spcBef>
              <a:spcAft>
                <a:spcPts val="0"/>
              </a:spcAft>
              <a:buSzPts val="1500"/>
              <a:buFont typeface="Arial"/>
              <a:buAutoNum type="arabicPeriod"/>
            </a:pPr>
            <a:r>
              <a:rPr b="1" lang="en-US" sz="1500">
                <a:latin typeface="Arial"/>
                <a:ea typeface="Arial"/>
                <a:cs typeface="Arial"/>
                <a:sym typeface="Arial"/>
              </a:rPr>
              <a:t>Use Robots.txt</a:t>
            </a:r>
            <a:endParaRPr b="1" sz="15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latin typeface="Arial"/>
                <a:ea typeface="Arial"/>
                <a:cs typeface="Arial"/>
                <a:sym typeface="Arial"/>
              </a:rPr>
              <a:t>The </a:t>
            </a:r>
            <a:r>
              <a:rPr lang="en-US" sz="1600">
                <a:solidFill>
                  <a:srgbClr val="188038"/>
                </a:solidFill>
                <a:latin typeface="Roboto Mono"/>
                <a:ea typeface="Roboto Mono"/>
                <a:cs typeface="Roboto Mono"/>
                <a:sym typeface="Roboto Mono"/>
              </a:rPr>
              <a:t>robots.txt</a:t>
            </a:r>
            <a:r>
              <a:rPr lang="en-US" sz="1600">
                <a:latin typeface="Arial"/>
                <a:ea typeface="Arial"/>
                <a:cs typeface="Arial"/>
                <a:sym typeface="Arial"/>
              </a:rPr>
              <a:t> file can prevent search engines from indexing sensitive pages.</a:t>
            </a:r>
            <a:endParaRPr sz="1600">
              <a:latin typeface="Arial"/>
              <a:ea typeface="Arial"/>
              <a:cs typeface="Arial"/>
              <a:sym typeface="Arial"/>
            </a:endParaRPr>
          </a:p>
          <a:p>
            <a:pPr indent="0" lvl="0" marL="0" rtl="0" algn="l">
              <a:lnSpc>
                <a:spcPct val="115000"/>
              </a:lnSpc>
              <a:spcBef>
                <a:spcPts val="1200"/>
              </a:spcBef>
              <a:spcAft>
                <a:spcPts val="0"/>
              </a:spcAft>
              <a:buNone/>
            </a:pPr>
            <a:r>
              <a:rPr b="1" lang="en-US" sz="1500">
                <a:latin typeface="Arial"/>
                <a:ea typeface="Arial"/>
                <a:cs typeface="Arial"/>
                <a:sym typeface="Arial"/>
              </a:rPr>
              <a:t>2.  </a:t>
            </a:r>
            <a:r>
              <a:rPr b="1" lang="en-US" sz="1500">
                <a:latin typeface="Arial"/>
                <a:ea typeface="Arial"/>
                <a:cs typeface="Arial"/>
                <a:sym typeface="Arial"/>
              </a:rPr>
              <a:t>Use Authentication and Access Control</a:t>
            </a:r>
            <a:endParaRPr b="1" sz="1500">
              <a:latin typeface="Arial"/>
              <a:ea typeface="Arial"/>
              <a:cs typeface="Arial"/>
              <a:sym typeface="Arial"/>
            </a:endParaRPr>
          </a:p>
          <a:p>
            <a:pPr indent="-323850" lvl="0" marL="457200" rtl="0" algn="l">
              <a:lnSpc>
                <a:spcPct val="115000"/>
              </a:lnSpc>
              <a:spcBef>
                <a:spcPts val="1200"/>
              </a:spcBef>
              <a:spcAft>
                <a:spcPts val="0"/>
              </a:spcAft>
              <a:buSzPts val="1500"/>
              <a:buChar char="●"/>
            </a:pPr>
            <a:r>
              <a:rPr lang="en-US" sz="1500">
                <a:latin typeface="Arial"/>
                <a:ea typeface="Arial"/>
                <a:cs typeface="Arial"/>
                <a:sym typeface="Arial"/>
              </a:rPr>
              <a:t>Restrict access to admin portals using proper authentication and IP whitelisting</a:t>
            </a:r>
            <a:r>
              <a:rPr lang="en-US" sz="1500">
                <a:latin typeface="Arial"/>
                <a:ea typeface="Arial"/>
                <a:cs typeface="Arial"/>
                <a:sym typeface="Arial"/>
              </a:rPr>
              <a:t>.</a:t>
            </a:r>
            <a:endParaRPr sz="1500">
              <a:latin typeface="Arial"/>
              <a:ea typeface="Arial"/>
              <a:cs typeface="Arial"/>
              <a:sym typeface="Arial"/>
            </a:endParaRPr>
          </a:p>
          <a:p>
            <a:pPr indent="0" lvl="0" marL="0" rtl="0" algn="l">
              <a:lnSpc>
                <a:spcPct val="115000"/>
              </a:lnSpc>
              <a:spcBef>
                <a:spcPts val="1200"/>
              </a:spcBef>
              <a:spcAft>
                <a:spcPts val="0"/>
              </a:spcAft>
              <a:buNone/>
            </a:pPr>
            <a:r>
              <a:rPr b="1" lang="en-US" sz="1500">
                <a:latin typeface="Arial"/>
                <a:ea typeface="Arial"/>
                <a:cs typeface="Arial"/>
                <a:sym typeface="Arial"/>
              </a:rPr>
              <a:t>3. Monitor Search Engine Exposure</a:t>
            </a:r>
            <a:endParaRPr b="1" sz="1500">
              <a:latin typeface="Arial"/>
              <a:ea typeface="Arial"/>
              <a:cs typeface="Arial"/>
              <a:sym typeface="Arial"/>
            </a:endParaRPr>
          </a:p>
          <a:p>
            <a:pPr indent="-323850" lvl="0" marL="457200" rtl="0" algn="l">
              <a:lnSpc>
                <a:spcPct val="115000"/>
              </a:lnSpc>
              <a:spcBef>
                <a:spcPts val="1200"/>
              </a:spcBef>
              <a:spcAft>
                <a:spcPts val="0"/>
              </a:spcAft>
              <a:buSzPts val="1500"/>
              <a:buChar char="●"/>
            </a:pPr>
            <a:r>
              <a:rPr lang="en-US" sz="1500">
                <a:latin typeface="Arial"/>
                <a:ea typeface="Arial"/>
                <a:cs typeface="Arial"/>
                <a:sym typeface="Arial"/>
              </a:rPr>
              <a:t>Organizations should regularly check what information about them is available in search engines using Google Dork queries.</a:t>
            </a:r>
            <a:endParaRPr sz="1500">
              <a:latin typeface="Arial"/>
              <a:ea typeface="Arial"/>
              <a:cs typeface="Arial"/>
              <a:sym typeface="Arial"/>
            </a:endParaRPr>
          </a:p>
          <a:p>
            <a:pPr indent="0" lvl="0" marL="0" rtl="0" algn="l">
              <a:lnSpc>
                <a:spcPct val="115000"/>
              </a:lnSpc>
              <a:spcBef>
                <a:spcPts val="1200"/>
              </a:spcBef>
              <a:spcAft>
                <a:spcPts val="0"/>
              </a:spcAft>
              <a:buNone/>
            </a:pPr>
            <a:r>
              <a:rPr b="1" lang="en-US" sz="1500">
                <a:latin typeface="Arial"/>
                <a:ea typeface="Arial"/>
                <a:cs typeface="Arial"/>
                <a:sym typeface="Arial"/>
              </a:rPr>
              <a:t>4. Remove Cached Content</a:t>
            </a:r>
            <a:endParaRPr b="1" sz="1500">
              <a:latin typeface="Arial"/>
              <a:ea typeface="Arial"/>
              <a:cs typeface="Arial"/>
              <a:sym typeface="Arial"/>
            </a:endParaRPr>
          </a:p>
          <a:p>
            <a:pPr indent="-323850" lvl="0" marL="457200" rtl="0" algn="l">
              <a:lnSpc>
                <a:spcPct val="115000"/>
              </a:lnSpc>
              <a:spcBef>
                <a:spcPts val="1200"/>
              </a:spcBef>
              <a:spcAft>
                <a:spcPts val="0"/>
              </a:spcAft>
              <a:buSzPts val="1500"/>
              <a:buChar char="●"/>
            </a:pPr>
            <a:r>
              <a:rPr lang="en-US" sz="1500">
                <a:latin typeface="Arial"/>
                <a:ea typeface="Arial"/>
                <a:cs typeface="Arial"/>
                <a:sym typeface="Arial"/>
              </a:rPr>
              <a:t>Use the Google Search Console to remove sensitive pages from search results.</a:t>
            </a:r>
            <a:endParaRPr sz="15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20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39bbc523bb_0_61"/>
          <p:cNvSpPr txBox="1"/>
          <p:nvPr>
            <p:ph idx="1" type="body"/>
          </p:nvPr>
        </p:nvSpPr>
        <p:spPr>
          <a:xfrm>
            <a:off x="293075" y="234450"/>
            <a:ext cx="11353800" cy="6623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000">
                <a:latin typeface="Arial"/>
                <a:ea typeface="Arial"/>
                <a:cs typeface="Arial"/>
                <a:sym typeface="Arial"/>
              </a:rPr>
              <a:t>Website Footprinting</a:t>
            </a:r>
            <a:endParaRPr b="1" sz="20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2000">
                <a:solidFill>
                  <a:srgbClr val="FF0000"/>
                </a:solidFill>
                <a:latin typeface="Arial"/>
                <a:ea typeface="Arial"/>
                <a:cs typeface="Arial"/>
                <a:sym typeface="Arial"/>
              </a:rPr>
              <a:t>What is Website Footprinting?</a:t>
            </a:r>
            <a:endParaRPr b="1" sz="2000">
              <a:solidFill>
                <a:srgbClr val="FF0000"/>
              </a:solidFill>
              <a:latin typeface="Arial"/>
              <a:ea typeface="Arial"/>
              <a:cs typeface="Arial"/>
              <a:sym typeface="Arial"/>
            </a:endParaRPr>
          </a:p>
          <a:p>
            <a:pPr indent="-355600" lvl="0" marL="457200" rtl="0" algn="l">
              <a:lnSpc>
                <a:spcPct val="115000"/>
              </a:lnSpc>
              <a:spcBef>
                <a:spcPts val="1200"/>
              </a:spcBef>
              <a:spcAft>
                <a:spcPts val="0"/>
              </a:spcAft>
              <a:buSzPts val="2000"/>
              <a:buFont typeface="Arial"/>
              <a:buChar char="●"/>
            </a:pPr>
            <a:r>
              <a:rPr lang="en-US" sz="2000">
                <a:latin typeface="Arial"/>
                <a:ea typeface="Arial"/>
                <a:cs typeface="Arial"/>
                <a:sym typeface="Arial"/>
              </a:rPr>
              <a:t>Website footprinting is the process of gathering information about a target website to identify potential vulnerabilities. Ethical hackers use </a:t>
            </a:r>
            <a:r>
              <a:rPr b="1" lang="en-US" sz="2000">
                <a:latin typeface="Arial"/>
                <a:ea typeface="Arial"/>
                <a:cs typeface="Arial"/>
                <a:sym typeface="Arial"/>
              </a:rPr>
              <a:t>passive</a:t>
            </a:r>
            <a:r>
              <a:rPr lang="en-US" sz="2000">
                <a:latin typeface="Arial"/>
                <a:ea typeface="Arial"/>
                <a:cs typeface="Arial"/>
                <a:sym typeface="Arial"/>
              </a:rPr>
              <a:t> and </a:t>
            </a:r>
            <a:r>
              <a:rPr b="1" lang="en-US" sz="2000">
                <a:latin typeface="Arial"/>
                <a:ea typeface="Arial"/>
                <a:cs typeface="Arial"/>
                <a:sym typeface="Arial"/>
              </a:rPr>
              <a:t>active</a:t>
            </a:r>
            <a:r>
              <a:rPr lang="en-US" sz="2000">
                <a:latin typeface="Arial"/>
                <a:ea typeface="Arial"/>
                <a:cs typeface="Arial"/>
                <a:sym typeface="Arial"/>
              </a:rPr>
              <a:t> techniques to extract details such as technologies used, website structure, comments in source code, and possible entry points</a:t>
            </a:r>
            <a:endParaRPr sz="1100">
              <a:latin typeface="Arial"/>
              <a:ea typeface="Arial"/>
              <a:cs typeface="Arial"/>
              <a:sym typeface="Arial"/>
            </a:endParaRPr>
          </a:p>
          <a:p>
            <a:pPr indent="0" lvl="0" marL="0" rtl="0" algn="l">
              <a:lnSpc>
                <a:spcPct val="115000"/>
              </a:lnSpc>
              <a:spcBef>
                <a:spcPts val="1400"/>
              </a:spcBef>
              <a:spcAft>
                <a:spcPts val="0"/>
              </a:spcAft>
              <a:buNone/>
            </a:pPr>
            <a:r>
              <a:rPr b="1" lang="en-US" sz="2000">
                <a:latin typeface="Arial"/>
                <a:ea typeface="Arial"/>
                <a:cs typeface="Arial"/>
                <a:sym typeface="Arial"/>
              </a:rPr>
              <a:t>Techniques of Website Footprinting</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AutoNum type="arabicPeriod"/>
            </a:pPr>
            <a:r>
              <a:rPr b="1" lang="en-US" sz="2000">
                <a:latin typeface="Arial"/>
                <a:ea typeface="Arial"/>
                <a:cs typeface="Arial"/>
                <a:sym typeface="Arial"/>
              </a:rPr>
              <a:t>Examining Website Source Code</a:t>
            </a:r>
            <a:endParaRPr b="1" sz="2000">
              <a:latin typeface="Arial"/>
              <a:ea typeface="Arial"/>
              <a:cs typeface="Arial"/>
              <a:sym typeface="Arial"/>
            </a:endParaRPr>
          </a:p>
          <a:p>
            <a:pPr indent="-355600" lvl="0" marL="914400" rtl="0" algn="l">
              <a:lnSpc>
                <a:spcPct val="115000"/>
              </a:lnSpc>
              <a:spcBef>
                <a:spcPts val="0"/>
              </a:spcBef>
              <a:spcAft>
                <a:spcPts val="0"/>
              </a:spcAft>
              <a:buSzPts val="2000"/>
              <a:buFont typeface="Arial"/>
              <a:buChar char="•"/>
            </a:pPr>
            <a:r>
              <a:rPr lang="en-US" sz="2000">
                <a:latin typeface="Arial"/>
                <a:ea typeface="Arial"/>
                <a:cs typeface="Arial"/>
                <a:sym typeface="Arial"/>
              </a:rPr>
              <a:t>Websites often contain HTML comments, JavaScript, and hidden fields that may leak sensitive information.</a:t>
            </a:r>
            <a:endParaRPr sz="2000">
              <a:latin typeface="Arial"/>
              <a:ea typeface="Arial"/>
              <a:cs typeface="Arial"/>
              <a:sym typeface="Arial"/>
            </a:endParaRPr>
          </a:p>
          <a:p>
            <a:pPr indent="-355600" lvl="0" marL="914400" rtl="0" algn="l">
              <a:lnSpc>
                <a:spcPct val="115000"/>
              </a:lnSpc>
              <a:spcBef>
                <a:spcPts val="0"/>
              </a:spcBef>
              <a:spcAft>
                <a:spcPts val="0"/>
              </a:spcAft>
              <a:buSzPts val="2000"/>
              <a:buFont typeface="Arial"/>
              <a:buChar char="•"/>
            </a:pPr>
            <a:r>
              <a:rPr lang="en-US" sz="2000">
                <a:latin typeface="Arial"/>
                <a:ea typeface="Arial"/>
                <a:cs typeface="Arial"/>
                <a:sym typeface="Arial"/>
              </a:rPr>
              <a:t>Attackers inspect the source code for API keys, credentials, or developer notes.</a:t>
            </a:r>
            <a:endParaRPr sz="2000">
              <a:latin typeface="Arial"/>
              <a:ea typeface="Arial"/>
              <a:cs typeface="Arial"/>
              <a:sym typeface="Arial"/>
            </a:endParaRPr>
          </a:p>
          <a:p>
            <a:pPr indent="0" lvl="0" marL="0" rtl="0" algn="l">
              <a:lnSpc>
                <a:spcPct val="115000"/>
              </a:lnSpc>
              <a:spcBef>
                <a:spcPts val="1200"/>
              </a:spcBef>
              <a:spcAft>
                <a:spcPts val="0"/>
              </a:spcAft>
              <a:buNone/>
            </a:pPr>
            <a:r>
              <a:rPr b="1" lang="en-US" sz="2000">
                <a:latin typeface="Arial"/>
                <a:ea typeface="Arial"/>
                <a:cs typeface="Arial"/>
                <a:sym typeface="Arial"/>
              </a:rPr>
              <a:t>2. Extractin</a:t>
            </a:r>
            <a:r>
              <a:rPr b="1" lang="en-US" sz="1800">
                <a:latin typeface="Arial"/>
                <a:ea typeface="Arial"/>
                <a:cs typeface="Arial"/>
                <a:sym typeface="Arial"/>
              </a:rPr>
              <a:t>g Metadata from Public Files</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latin typeface="Arial"/>
                <a:ea typeface="Arial"/>
                <a:cs typeface="Arial"/>
                <a:sym typeface="Arial"/>
              </a:rPr>
              <a:t>Files like PDFs and Word documents may contain metadata, revealing author names, software versions, and timestamps.</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Kali Linux Tool: </a:t>
            </a:r>
            <a:r>
              <a:rPr b="1" lang="en-US" sz="1800">
                <a:latin typeface="Arial"/>
                <a:ea typeface="Arial"/>
                <a:cs typeface="Arial"/>
                <a:sym typeface="Arial"/>
              </a:rPr>
              <a:t>ExifTool</a:t>
            </a:r>
            <a:endParaRPr b="1"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exiftool filename.pdf</a:t>
            </a:r>
            <a:endParaRPr b="1" sz="18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2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39bbc523bb_0_5"/>
          <p:cNvSpPr txBox="1"/>
          <p:nvPr>
            <p:ph idx="1" type="body"/>
          </p:nvPr>
        </p:nvSpPr>
        <p:spPr>
          <a:xfrm>
            <a:off x="596900" y="355600"/>
            <a:ext cx="11184000" cy="63057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Introduction to foot printing</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first step of the hacking process is gathering information on a target. Information gathering, also known as footprinting, is the process of gathering all available information about an organization.</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 hacker uses information-gathering techniques to determine organizations’ high-value targets, where the most valuable information resides. Not only does information gathering help identify where the information is located, but it also helps determine the best way to gain access to the targets. This information can then be used to identify and eventually hack target systems.</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Social engineering can also be used to obtain more information about an organization, which can ultimately lead to an attack. Social engineering as an information-gathering tool is highly effective at exploiting the most vulnerable asset in an organization: the people. Human interaction and the willingness to give out information make people an excellent source of information.</a:t>
            </a:r>
            <a:endParaRPr/>
          </a:p>
          <a:p>
            <a:pPr indent="-228600" lvl="0" marL="228600" marR="0" rtl="0" algn="just">
              <a:lnSpc>
                <a:spcPct val="90000"/>
              </a:lnSpc>
              <a:spcBef>
                <a:spcPts val="10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term </a:t>
            </a:r>
            <a:r>
              <a:rPr b="0" i="0" lang="en-US" sz="2000" u="none" cap="none" strike="noStrike">
                <a:solidFill>
                  <a:srgbClr val="FF0000"/>
                </a:solidFill>
                <a:latin typeface="Calibri"/>
                <a:ea typeface="Calibri"/>
                <a:cs typeface="Calibri"/>
                <a:sym typeface="Calibri"/>
              </a:rPr>
              <a:t>reconnaissance </a:t>
            </a:r>
            <a:r>
              <a:rPr b="0" i="0" lang="en-US" sz="2000" u="none" cap="none" strike="noStrike">
                <a:solidFill>
                  <a:schemeClr val="dk1"/>
                </a:solidFill>
                <a:latin typeface="Calibri"/>
                <a:ea typeface="Calibri"/>
                <a:cs typeface="Calibri"/>
                <a:sym typeface="Calibri"/>
              </a:rPr>
              <a:t>comes from the military and means to actively seek an enemy’s intentions by collecting and gathering information about an enemy’s composition and capabilities via direct observation, usually by scouts or military intelligence personnel trained in surveillance. In the world of ethical hacking, reconnaissance applies to the process of information gathering. Reconnaissance is a catchall term for watching the hacking target and gathering information about how, when, and where they do things. By identifying patterns of behavior, of people or systems, an enemy could find and exploit a loophole. </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39be7e7921_0_1"/>
          <p:cNvSpPr txBox="1"/>
          <p:nvPr>
            <p:ph idx="1" type="body"/>
          </p:nvPr>
        </p:nvSpPr>
        <p:spPr>
          <a:xfrm>
            <a:off x="293075" y="234450"/>
            <a:ext cx="11353800" cy="638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000">
                <a:latin typeface="Arial"/>
                <a:ea typeface="Arial"/>
                <a:cs typeface="Arial"/>
                <a:sym typeface="Arial"/>
              </a:rPr>
              <a:t>Website Mirroring</a:t>
            </a:r>
            <a:endParaRPr b="1" sz="2000">
              <a:latin typeface="Arial"/>
              <a:ea typeface="Arial"/>
              <a:cs typeface="Arial"/>
              <a:sym typeface="Arial"/>
            </a:endParaRPr>
          </a:p>
          <a:p>
            <a:pPr indent="-304800" lvl="0" marL="914400" rtl="0" algn="l">
              <a:lnSpc>
                <a:spcPct val="115000"/>
              </a:lnSpc>
              <a:spcBef>
                <a:spcPts val="1200"/>
              </a:spcBef>
              <a:spcAft>
                <a:spcPts val="0"/>
              </a:spcAft>
              <a:buSzPts val="1200"/>
              <a:buChar char="•"/>
            </a:pPr>
            <a:r>
              <a:rPr lang="en-US" sz="2000">
                <a:latin typeface="Arial"/>
                <a:ea typeface="Arial"/>
                <a:cs typeface="Arial"/>
                <a:sym typeface="Arial"/>
              </a:rPr>
              <a:t>Downloading an offline copy of a website helps analyze its structure and hidden files.</a:t>
            </a:r>
            <a:endParaRPr sz="2000">
              <a:latin typeface="Arial"/>
              <a:ea typeface="Arial"/>
              <a:cs typeface="Arial"/>
              <a:sym typeface="Arial"/>
            </a:endParaRPr>
          </a:p>
          <a:p>
            <a:pPr indent="-304800" lvl="0" marL="914400" rtl="0" algn="l">
              <a:lnSpc>
                <a:spcPct val="115000"/>
              </a:lnSpc>
              <a:spcBef>
                <a:spcPts val="0"/>
              </a:spcBef>
              <a:spcAft>
                <a:spcPts val="0"/>
              </a:spcAft>
              <a:buSzPts val="1200"/>
              <a:buChar char="•"/>
            </a:pPr>
            <a:r>
              <a:rPr lang="en-US" sz="2000">
                <a:latin typeface="Arial"/>
                <a:ea typeface="Arial"/>
                <a:cs typeface="Arial"/>
                <a:sym typeface="Arial"/>
              </a:rPr>
              <a:t>Tools: </a:t>
            </a:r>
            <a:r>
              <a:rPr b="1" lang="en-US" sz="2000">
                <a:latin typeface="Arial"/>
                <a:ea typeface="Arial"/>
                <a:cs typeface="Arial"/>
                <a:sym typeface="Arial"/>
              </a:rPr>
              <a:t>HTTrack</a:t>
            </a:r>
            <a:r>
              <a:rPr lang="en-US" sz="2000">
                <a:latin typeface="Arial"/>
                <a:ea typeface="Arial"/>
                <a:cs typeface="Arial"/>
                <a:sym typeface="Arial"/>
              </a:rPr>
              <a:t>, </a:t>
            </a:r>
            <a:r>
              <a:rPr b="1" lang="en-US" sz="2000">
                <a:latin typeface="Arial"/>
                <a:ea typeface="Arial"/>
                <a:cs typeface="Arial"/>
                <a:sym typeface="Arial"/>
              </a:rPr>
              <a:t>wget</a:t>
            </a:r>
            <a:r>
              <a:rPr lang="en-US" sz="2000">
                <a:latin typeface="Arial"/>
                <a:ea typeface="Arial"/>
                <a:cs typeface="Arial"/>
                <a:sym typeface="Arial"/>
              </a:rPr>
              <a:t>.</a:t>
            </a:r>
            <a:endParaRPr sz="2000">
              <a:latin typeface="Arial"/>
              <a:ea typeface="Arial"/>
              <a:cs typeface="Arial"/>
              <a:sym typeface="Arial"/>
            </a:endParaRPr>
          </a:p>
          <a:p>
            <a:pPr indent="0" lvl="0" marL="1371600" rtl="0" algn="l">
              <a:lnSpc>
                <a:spcPct val="115000"/>
              </a:lnSpc>
              <a:spcBef>
                <a:spcPts val="1200"/>
              </a:spcBef>
              <a:spcAft>
                <a:spcPts val="0"/>
              </a:spcAft>
              <a:buNone/>
            </a:pPr>
            <a:r>
              <a:rPr lang="en-US" sz="1600">
                <a:latin typeface="Arial"/>
                <a:ea typeface="Arial"/>
                <a:cs typeface="Arial"/>
                <a:sym typeface="Arial"/>
              </a:rPr>
              <a:t>Command: </a:t>
            </a:r>
            <a:r>
              <a:rPr lang="en-US" sz="1600">
                <a:solidFill>
                  <a:srgbClr val="188038"/>
                </a:solidFill>
                <a:latin typeface="Roboto Mono"/>
                <a:ea typeface="Roboto Mono"/>
                <a:cs typeface="Roboto Mono"/>
                <a:sym typeface="Roboto Mono"/>
              </a:rPr>
              <a:t>wget -r -p -U Mozilla </a:t>
            </a:r>
            <a:r>
              <a:rPr lang="en-US" sz="1600" u="sng">
                <a:solidFill>
                  <a:schemeClr val="hlink"/>
                </a:solidFill>
                <a:latin typeface="Roboto Mono"/>
                <a:ea typeface="Roboto Mono"/>
                <a:cs typeface="Roboto Mono"/>
                <a:sym typeface="Roboto Mono"/>
                <a:hlinkClick r:id="rId3"/>
              </a:rPr>
              <a:t>http://example.com</a:t>
            </a:r>
            <a:endParaRPr sz="1600">
              <a:solidFill>
                <a:srgbClr val="188038"/>
              </a:solidFill>
              <a:latin typeface="Roboto Mono"/>
              <a:ea typeface="Roboto Mono"/>
              <a:cs typeface="Roboto Mono"/>
              <a:sym typeface="Roboto Mono"/>
            </a:endParaRPr>
          </a:p>
          <a:p>
            <a:pPr indent="0" lvl="0" marL="1371600" rtl="0" algn="l">
              <a:lnSpc>
                <a:spcPct val="115000"/>
              </a:lnSpc>
              <a:spcBef>
                <a:spcPts val="1200"/>
              </a:spcBef>
              <a:spcAft>
                <a:spcPts val="0"/>
              </a:spcAft>
              <a:buNone/>
            </a:pPr>
            <a:r>
              <a:t/>
            </a:r>
            <a:endParaRPr sz="16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US" sz="2000">
                <a:latin typeface="Arial"/>
                <a:ea typeface="Arial"/>
                <a:cs typeface="Arial"/>
                <a:sym typeface="Arial"/>
              </a:rPr>
              <a:t>Identifying CMS and Technologies</a:t>
            </a:r>
            <a:endParaRPr b="1" sz="2000">
              <a:latin typeface="Arial"/>
              <a:ea typeface="Arial"/>
              <a:cs typeface="Arial"/>
              <a:sym typeface="Arial"/>
            </a:endParaRPr>
          </a:p>
          <a:p>
            <a:pPr indent="-304800" lvl="0" marL="914400" rtl="0" algn="l">
              <a:lnSpc>
                <a:spcPct val="115000"/>
              </a:lnSpc>
              <a:spcBef>
                <a:spcPts val="1200"/>
              </a:spcBef>
              <a:spcAft>
                <a:spcPts val="0"/>
              </a:spcAft>
              <a:buSzPts val="1200"/>
              <a:buChar char="•"/>
            </a:pPr>
            <a:r>
              <a:rPr lang="en-US" sz="2000">
                <a:latin typeface="Arial"/>
                <a:ea typeface="Arial"/>
                <a:cs typeface="Arial"/>
                <a:sym typeface="Arial"/>
              </a:rPr>
              <a:t>Attackers analyze the CMS and technologies used on a website.</a:t>
            </a:r>
            <a:endParaRPr sz="2000">
              <a:latin typeface="Arial"/>
              <a:ea typeface="Arial"/>
              <a:cs typeface="Arial"/>
              <a:sym typeface="Arial"/>
            </a:endParaRPr>
          </a:p>
          <a:p>
            <a:pPr indent="-304800" lvl="0" marL="914400" rtl="0" algn="l">
              <a:lnSpc>
                <a:spcPct val="115000"/>
              </a:lnSpc>
              <a:spcBef>
                <a:spcPts val="0"/>
              </a:spcBef>
              <a:spcAft>
                <a:spcPts val="0"/>
              </a:spcAft>
              <a:buSzPts val="1200"/>
              <a:buChar char="•"/>
            </a:pPr>
            <a:r>
              <a:rPr lang="en-US" sz="2000">
                <a:latin typeface="Arial"/>
                <a:ea typeface="Arial"/>
                <a:cs typeface="Arial"/>
                <a:sym typeface="Arial"/>
              </a:rPr>
              <a:t>Tools: </a:t>
            </a:r>
            <a:r>
              <a:rPr b="1" lang="en-US" sz="2000">
                <a:latin typeface="Arial"/>
                <a:ea typeface="Arial"/>
                <a:cs typeface="Arial"/>
                <a:sym typeface="Arial"/>
              </a:rPr>
              <a:t>Wappalyzer</a:t>
            </a:r>
            <a:r>
              <a:rPr lang="en-US" sz="2000">
                <a:latin typeface="Arial"/>
                <a:ea typeface="Arial"/>
                <a:cs typeface="Arial"/>
                <a:sym typeface="Arial"/>
              </a:rPr>
              <a:t>, </a:t>
            </a:r>
            <a:r>
              <a:rPr b="1" lang="en-US" sz="2000">
                <a:latin typeface="Arial"/>
                <a:ea typeface="Arial"/>
                <a:cs typeface="Arial"/>
                <a:sym typeface="Arial"/>
              </a:rPr>
              <a:t>WhatWeb</a:t>
            </a:r>
            <a:r>
              <a:rPr lang="en-US" sz="2000">
                <a:latin typeface="Arial"/>
                <a:ea typeface="Arial"/>
                <a:cs typeface="Arial"/>
                <a:sym typeface="Arial"/>
              </a:rPr>
              <a:t>.</a:t>
            </a:r>
            <a:endParaRPr sz="2000">
              <a:latin typeface="Arial"/>
              <a:ea typeface="Arial"/>
              <a:cs typeface="Arial"/>
              <a:sym typeface="Arial"/>
            </a:endParaRPr>
          </a:p>
          <a:p>
            <a:pPr indent="457200" lvl="0" marL="914400" rtl="0" algn="l">
              <a:lnSpc>
                <a:spcPct val="115000"/>
              </a:lnSpc>
              <a:spcBef>
                <a:spcPts val="1200"/>
              </a:spcBef>
              <a:spcAft>
                <a:spcPts val="0"/>
              </a:spcAft>
              <a:buNone/>
            </a:pPr>
            <a:r>
              <a:rPr lang="en-US" sz="1900">
                <a:latin typeface="Arial"/>
                <a:ea typeface="Arial"/>
                <a:cs typeface="Arial"/>
                <a:sym typeface="Arial"/>
              </a:rPr>
              <a:t>Command: </a:t>
            </a:r>
            <a:r>
              <a:rPr lang="en-US" sz="1900">
                <a:solidFill>
                  <a:srgbClr val="188038"/>
                </a:solidFill>
                <a:latin typeface="Roboto Mono"/>
                <a:ea typeface="Roboto Mono"/>
                <a:cs typeface="Roboto Mono"/>
                <a:sym typeface="Roboto Mono"/>
              </a:rPr>
              <a:t>whatweb example.com</a:t>
            </a:r>
            <a:endParaRPr sz="2000">
              <a:latin typeface="Arial"/>
              <a:ea typeface="Arial"/>
              <a:cs typeface="Arial"/>
              <a:sym typeface="Arial"/>
            </a:endParaRPr>
          </a:p>
          <a:p>
            <a:pPr indent="0" lvl="0" marL="0" rtl="0" algn="l">
              <a:lnSpc>
                <a:spcPct val="115000"/>
              </a:lnSpc>
              <a:spcBef>
                <a:spcPts val="1400"/>
              </a:spcBef>
              <a:spcAft>
                <a:spcPts val="0"/>
              </a:spcAft>
              <a:buNone/>
            </a:pPr>
            <a:r>
              <a:rPr b="1" lang="en-US" sz="2000">
                <a:latin typeface="Arial"/>
                <a:ea typeface="Arial"/>
                <a:cs typeface="Arial"/>
                <a:sym typeface="Arial"/>
              </a:rPr>
              <a:t>Tools for Website Footprinting in Kali Linux</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Char char="●"/>
            </a:pPr>
            <a:r>
              <a:rPr b="1" lang="en-US" sz="2000">
                <a:latin typeface="Arial"/>
                <a:ea typeface="Arial"/>
                <a:cs typeface="Arial"/>
                <a:sym typeface="Arial"/>
              </a:rPr>
              <a:t>Burp Suite</a:t>
            </a:r>
            <a:r>
              <a:rPr lang="en-US" sz="2000">
                <a:latin typeface="Arial"/>
                <a:ea typeface="Arial"/>
                <a:cs typeface="Arial"/>
                <a:sym typeface="Arial"/>
              </a:rPr>
              <a:t> – Captures and analyzes HTTP requests.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Nmap</a:t>
            </a:r>
            <a:r>
              <a:rPr lang="en-US" sz="2000">
                <a:latin typeface="Arial"/>
                <a:ea typeface="Arial"/>
                <a:cs typeface="Arial"/>
                <a:sym typeface="Arial"/>
              </a:rPr>
              <a:t> – Detects open ports on the webserver.</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Nikto</a:t>
            </a:r>
            <a:r>
              <a:rPr lang="en-US" sz="2000">
                <a:latin typeface="Arial"/>
                <a:ea typeface="Arial"/>
                <a:cs typeface="Arial"/>
                <a:sym typeface="Arial"/>
              </a:rPr>
              <a:t> – Scans websites for vulnerabilities.</a:t>
            </a:r>
            <a:endParaRPr sz="2000">
              <a:latin typeface="Arial"/>
              <a:ea typeface="Arial"/>
              <a:cs typeface="Arial"/>
              <a:sym typeface="Arial"/>
            </a:endParaRPr>
          </a:p>
          <a:p>
            <a:pPr indent="457200" lvl="0" marL="914400" rtl="0" algn="l">
              <a:lnSpc>
                <a:spcPct val="115000"/>
              </a:lnSpc>
              <a:spcBef>
                <a:spcPts val="1200"/>
              </a:spcBef>
              <a:spcAft>
                <a:spcPts val="0"/>
              </a:spcAft>
              <a:buNone/>
            </a:pPr>
            <a:r>
              <a:rPr lang="en-US" sz="2000">
                <a:latin typeface="Arial"/>
                <a:ea typeface="Arial"/>
                <a:cs typeface="Arial"/>
                <a:sym typeface="Arial"/>
              </a:rPr>
              <a:t>Command: </a:t>
            </a:r>
            <a:r>
              <a:rPr lang="en-US" sz="2000">
                <a:solidFill>
                  <a:srgbClr val="188038"/>
                </a:solidFill>
                <a:latin typeface="Roboto Mono"/>
                <a:ea typeface="Roboto Mono"/>
                <a:cs typeface="Roboto Mono"/>
                <a:sym typeface="Roboto Mono"/>
              </a:rPr>
              <a:t>nikto -h http://example.com</a:t>
            </a:r>
            <a:endParaRPr b="1" sz="2000">
              <a:latin typeface="Arial"/>
              <a:ea typeface="Arial"/>
              <a:cs typeface="Arial"/>
              <a:sym typeface="Arial"/>
            </a:endParaRPr>
          </a:p>
          <a:p>
            <a:pPr indent="0" lvl="0" marL="91440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39be7e7921_0_5"/>
          <p:cNvSpPr txBox="1"/>
          <p:nvPr>
            <p:ph idx="1" type="body"/>
          </p:nvPr>
        </p:nvSpPr>
        <p:spPr>
          <a:xfrm>
            <a:off x="293075" y="234450"/>
            <a:ext cx="11353800" cy="638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latin typeface="Arial"/>
                <a:ea typeface="Arial"/>
                <a:cs typeface="Arial"/>
                <a:sym typeface="Arial"/>
              </a:rPr>
              <a:t>Countermeasures</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Char char="●"/>
            </a:pPr>
            <a:r>
              <a:rPr lang="en-US" sz="2000">
                <a:latin typeface="Arial"/>
                <a:ea typeface="Arial"/>
                <a:cs typeface="Arial"/>
                <a:sym typeface="Arial"/>
              </a:rPr>
              <a:t>Remove unnecessary metadata from files.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lang="en-US" sz="2000">
                <a:latin typeface="Arial"/>
                <a:ea typeface="Arial"/>
                <a:cs typeface="Arial"/>
                <a:sym typeface="Arial"/>
              </a:rPr>
              <a:t>Disable verbose error messages.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lang="en-US" sz="2000">
                <a:latin typeface="Arial"/>
                <a:ea typeface="Arial"/>
                <a:cs typeface="Arial"/>
                <a:sym typeface="Arial"/>
              </a:rPr>
              <a:t>Implement Content Security Policy (CSP)</a:t>
            </a:r>
            <a:endParaRPr b="1" sz="2000">
              <a:latin typeface="Arial"/>
              <a:ea typeface="Arial"/>
              <a:cs typeface="Arial"/>
              <a:sym typeface="Arial"/>
            </a:endParaRPr>
          </a:p>
          <a:p>
            <a:pPr indent="0" lvl="0" marL="0" rtl="0" algn="l">
              <a:lnSpc>
                <a:spcPct val="115000"/>
              </a:lnSpc>
              <a:spcBef>
                <a:spcPts val="1800"/>
              </a:spcBef>
              <a:spcAft>
                <a:spcPts val="0"/>
              </a:spcAft>
              <a:buNone/>
            </a:pPr>
            <a:r>
              <a:rPr b="1" lang="en-US" sz="2000">
                <a:latin typeface="Arial"/>
                <a:ea typeface="Arial"/>
                <a:cs typeface="Arial"/>
                <a:sym typeface="Arial"/>
              </a:rPr>
              <a:t>E-mail Footprinting</a:t>
            </a:r>
            <a:endParaRPr b="1" sz="2000">
              <a:latin typeface="Arial"/>
              <a:ea typeface="Arial"/>
              <a:cs typeface="Arial"/>
              <a:sym typeface="Arial"/>
            </a:endParaRPr>
          </a:p>
          <a:p>
            <a:pPr indent="0" lvl="0" marL="0" rtl="0" algn="l">
              <a:lnSpc>
                <a:spcPct val="115000"/>
              </a:lnSpc>
              <a:spcBef>
                <a:spcPts val="1400"/>
              </a:spcBef>
              <a:spcAft>
                <a:spcPts val="0"/>
              </a:spcAft>
              <a:buNone/>
            </a:pPr>
            <a:r>
              <a:rPr b="1" lang="en-US" sz="2000">
                <a:latin typeface="Arial"/>
                <a:ea typeface="Arial"/>
                <a:cs typeface="Arial"/>
                <a:sym typeface="Arial"/>
              </a:rPr>
              <a:t>What is E-mail Footprinting?</a:t>
            </a:r>
            <a:endParaRPr b="1" sz="2000">
              <a:latin typeface="Arial"/>
              <a:ea typeface="Arial"/>
              <a:cs typeface="Arial"/>
              <a:sym typeface="Arial"/>
            </a:endParaRPr>
          </a:p>
          <a:p>
            <a:pPr indent="0" lvl="0" marL="0" rtl="0" algn="l">
              <a:lnSpc>
                <a:spcPct val="115000"/>
              </a:lnSpc>
              <a:spcBef>
                <a:spcPts val="1200"/>
              </a:spcBef>
              <a:spcAft>
                <a:spcPts val="0"/>
              </a:spcAft>
              <a:buNone/>
            </a:pPr>
            <a:r>
              <a:rPr lang="en-US" sz="2000">
                <a:latin typeface="Arial"/>
                <a:ea typeface="Arial"/>
                <a:cs typeface="Arial"/>
                <a:sym typeface="Arial"/>
              </a:rPr>
              <a:t>E-mail footprinting involves gathering information about an organization or individual through email headers, social engineering, and tracking mechanisms.</a:t>
            </a:r>
            <a:endParaRPr sz="2000">
              <a:latin typeface="Arial"/>
              <a:ea typeface="Arial"/>
              <a:cs typeface="Arial"/>
              <a:sym typeface="Arial"/>
            </a:endParaRPr>
          </a:p>
          <a:p>
            <a:pPr indent="0" lvl="0" marL="0" rtl="0" algn="l">
              <a:lnSpc>
                <a:spcPct val="115000"/>
              </a:lnSpc>
              <a:spcBef>
                <a:spcPts val="1400"/>
              </a:spcBef>
              <a:spcAft>
                <a:spcPts val="0"/>
              </a:spcAft>
              <a:buNone/>
            </a:pPr>
            <a:r>
              <a:rPr b="1" lang="en-US" sz="2000">
                <a:latin typeface="Arial"/>
                <a:ea typeface="Arial"/>
                <a:cs typeface="Arial"/>
                <a:sym typeface="Arial"/>
              </a:rPr>
              <a:t>Techniques of E-mail Footprinting</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Char char="●"/>
            </a:pPr>
            <a:r>
              <a:rPr b="1" lang="en-US" sz="2000">
                <a:latin typeface="Arial"/>
                <a:ea typeface="Arial"/>
                <a:cs typeface="Arial"/>
                <a:sym typeface="Arial"/>
              </a:rPr>
              <a:t>Analyzing E-mail Headers </a:t>
            </a:r>
            <a:endParaRPr b="1" sz="2000">
              <a:latin typeface="Arial"/>
              <a:ea typeface="Arial"/>
              <a:cs typeface="Arial"/>
              <a:sym typeface="Arial"/>
            </a:endParaRPr>
          </a:p>
          <a:p>
            <a:pPr indent="-355600" lvl="1" marL="914400" rtl="0" algn="l">
              <a:lnSpc>
                <a:spcPct val="115000"/>
              </a:lnSpc>
              <a:spcBef>
                <a:spcPts val="0"/>
              </a:spcBef>
              <a:spcAft>
                <a:spcPts val="0"/>
              </a:spcAft>
              <a:buSzPts val="2000"/>
              <a:buChar char="○"/>
            </a:pPr>
            <a:r>
              <a:rPr lang="en-US" sz="2000">
                <a:latin typeface="Arial"/>
                <a:ea typeface="Arial"/>
                <a:cs typeface="Arial"/>
                <a:sym typeface="Arial"/>
              </a:rPr>
              <a:t>Email headers contain details about IP addresses, mail servers, timestamps, and routing paths.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Social Engineering Attacks</a:t>
            </a:r>
            <a:endParaRPr b="1" sz="2000">
              <a:latin typeface="Arial"/>
              <a:ea typeface="Arial"/>
              <a:cs typeface="Arial"/>
              <a:sym typeface="Arial"/>
            </a:endParaRPr>
          </a:p>
          <a:p>
            <a:pPr indent="-355600" lvl="1" marL="914400" rtl="0" algn="l">
              <a:lnSpc>
                <a:spcPct val="115000"/>
              </a:lnSpc>
              <a:spcBef>
                <a:spcPts val="0"/>
              </a:spcBef>
              <a:spcAft>
                <a:spcPts val="0"/>
              </a:spcAft>
              <a:buSzPts val="2000"/>
              <a:buChar char="○"/>
            </a:pPr>
            <a:r>
              <a:rPr lang="en-US" sz="2000">
                <a:latin typeface="Arial"/>
                <a:ea typeface="Arial"/>
                <a:cs typeface="Arial"/>
                <a:sym typeface="Arial"/>
              </a:rPr>
              <a:t>Attackers impersonate employees or executives to extract sensitive data via phishing emails.</a:t>
            </a:r>
            <a:endParaRPr sz="2000">
              <a:latin typeface="Arial"/>
              <a:ea typeface="Arial"/>
              <a:cs typeface="Arial"/>
              <a:sym typeface="Arial"/>
            </a:endParaRPr>
          </a:p>
          <a:p>
            <a:pPr indent="0" lvl="0" marL="457200" rtl="0" algn="l">
              <a:lnSpc>
                <a:spcPct val="115000"/>
              </a:lnSpc>
              <a:spcBef>
                <a:spcPts val="1200"/>
              </a:spcBef>
              <a:spcAft>
                <a:spcPts val="0"/>
              </a:spcAft>
              <a:buNone/>
            </a:pPr>
            <a:r>
              <a:t/>
            </a:r>
            <a:endParaRPr b="1" sz="2000">
              <a:latin typeface="Arial"/>
              <a:ea typeface="Arial"/>
              <a:cs typeface="Arial"/>
              <a:sym typeface="Arial"/>
            </a:endParaRPr>
          </a:p>
          <a:p>
            <a:pPr indent="0" lvl="0" marL="91440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20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39be7e7921_0_10"/>
          <p:cNvSpPr txBox="1"/>
          <p:nvPr>
            <p:ph idx="1" type="body"/>
          </p:nvPr>
        </p:nvSpPr>
        <p:spPr>
          <a:xfrm>
            <a:off x="293075" y="234450"/>
            <a:ext cx="11353800" cy="638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000">
                <a:latin typeface="Arial"/>
                <a:ea typeface="Arial"/>
                <a:cs typeface="Arial"/>
                <a:sym typeface="Arial"/>
              </a:rPr>
              <a:t>Tracking E-mail Read Status</a:t>
            </a:r>
            <a:endParaRPr b="1" sz="2000">
              <a:latin typeface="Arial"/>
              <a:ea typeface="Arial"/>
              <a:cs typeface="Arial"/>
              <a:sym typeface="Arial"/>
            </a:endParaRPr>
          </a:p>
          <a:p>
            <a:pPr indent="-355600" lvl="2" marL="1371600" rtl="0" algn="l">
              <a:lnSpc>
                <a:spcPct val="115000"/>
              </a:lnSpc>
              <a:spcBef>
                <a:spcPts val="1200"/>
              </a:spcBef>
              <a:spcAft>
                <a:spcPts val="0"/>
              </a:spcAft>
              <a:buSzPts val="2000"/>
              <a:buChar char="■"/>
            </a:pPr>
            <a:r>
              <a:rPr b="1" lang="en-US">
                <a:latin typeface="Arial"/>
                <a:ea typeface="Arial"/>
                <a:cs typeface="Arial"/>
                <a:sym typeface="Arial"/>
              </a:rPr>
              <a:t>Spy Pixels</a:t>
            </a:r>
            <a:r>
              <a:rPr lang="en-US">
                <a:latin typeface="Arial"/>
                <a:ea typeface="Arial"/>
                <a:cs typeface="Arial"/>
                <a:sym typeface="Arial"/>
              </a:rPr>
              <a:t> or </a:t>
            </a:r>
            <a:r>
              <a:rPr b="1" lang="en-US">
                <a:latin typeface="Arial"/>
                <a:ea typeface="Arial"/>
                <a:cs typeface="Arial"/>
                <a:sym typeface="Arial"/>
              </a:rPr>
              <a:t>Read Receipts</a:t>
            </a:r>
            <a:r>
              <a:rPr lang="en-US">
                <a:latin typeface="Arial"/>
                <a:ea typeface="Arial"/>
                <a:cs typeface="Arial"/>
                <a:sym typeface="Arial"/>
              </a:rPr>
              <a:t> embedded in emails inform attackers when and where an email was opened.</a:t>
            </a:r>
            <a:endParaRPr b="1" sz="2000">
              <a:latin typeface="Arial"/>
              <a:ea typeface="Arial"/>
              <a:cs typeface="Arial"/>
              <a:sym typeface="Arial"/>
            </a:endParaRPr>
          </a:p>
          <a:p>
            <a:pPr indent="0" lvl="0" marL="0" rtl="0" algn="l">
              <a:lnSpc>
                <a:spcPct val="115000"/>
              </a:lnSpc>
              <a:spcBef>
                <a:spcPts val="1200"/>
              </a:spcBef>
              <a:spcAft>
                <a:spcPts val="0"/>
              </a:spcAft>
              <a:buNone/>
            </a:pPr>
            <a:r>
              <a:rPr b="1" lang="en-US" sz="1800">
                <a:latin typeface="Arial"/>
                <a:ea typeface="Arial"/>
                <a:cs typeface="Arial"/>
                <a:sym typeface="Arial"/>
              </a:rPr>
              <a:t>Searching Leaked E-mails</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latin typeface="Arial"/>
                <a:ea typeface="Arial"/>
                <a:cs typeface="Arial"/>
                <a:sym typeface="Arial"/>
              </a:rPr>
              <a:t>Kali Linux Tool: </a:t>
            </a:r>
            <a:r>
              <a:rPr b="1" lang="en-US" sz="1800">
                <a:latin typeface="Arial"/>
                <a:ea typeface="Arial"/>
                <a:cs typeface="Arial"/>
                <a:sym typeface="Arial"/>
              </a:rPr>
              <a:t>theHarvester</a:t>
            </a:r>
            <a:endParaRPr b="1" sz="1800">
              <a:latin typeface="Arial"/>
              <a:ea typeface="Arial"/>
              <a:cs typeface="Arial"/>
              <a:sym typeface="Arial"/>
            </a:endParaRPr>
          </a:p>
          <a:p>
            <a:pPr indent="457200" lvl="0" marL="1371600" rtl="0" algn="l">
              <a:lnSpc>
                <a:spcPct val="115000"/>
              </a:lnSpc>
              <a:spcBef>
                <a:spcPts val="1200"/>
              </a:spcBef>
              <a:spcAft>
                <a:spcPts val="0"/>
              </a:spcAft>
              <a:buNone/>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theHarvester -d example.com -b google</a:t>
            </a:r>
            <a:endParaRPr sz="1800">
              <a:solidFill>
                <a:srgbClr val="188038"/>
              </a:solidFill>
              <a:latin typeface="Roboto Mono"/>
              <a:ea typeface="Roboto Mono"/>
              <a:cs typeface="Roboto Mono"/>
              <a:sym typeface="Roboto Mono"/>
            </a:endParaRPr>
          </a:p>
          <a:p>
            <a:pPr indent="0" lvl="0" marL="0" rtl="0" algn="l">
              <a:lnSpc>
                <a:spcPct val="115000"/>
              </a:lnSpc>
              <a:spcBef>
                <a:spcPts val="1400"/>
              </a:spcBef>
              <a:spcAft>
                <a:spcPts val="0"/>
              </a:spcAft>
              <a:buNone/>
            </a:pPr>
            <a:r>
              <a:rPr b="1" lang="en-US" sz="2000">
                <a:latin typeface="Arial"/>
                <a:ea typeface="Arial"/>
                <a:cs typeface="Arial"/>
                <a:sym typeface="Arial"/>
              </a:rPr>
              <a:t>Tools for E-mail Footprinting</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Char char="●"/>
            </a:pPr>
            <a:r>
              <a:rPr b="1" lang="en-US" sz="2000">
                <a:latin typeface="Arial"/>
                <a:ea typeface="Arial"/>
                <a:cs typeface="Arial"/>
                <a:sym typeface="Arial"/>
              </a:rPr>
              <a:t>Email Header Analyzer</a:t>
            </a:r>
            <a:r>
              <a:rPr lang="en-US" sz="2000">
                <a:latin typeface="Arial"/>
                <a:ea typeface="Arial"/>
                <a:cs typeface="Arial"/>
                <a:sym typeface="Arial"/>
              </a:rPr>
              <a:t> – Extracts metadata from emails.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theHarvester</a:t>
            </a:r>
            <a:r>
              <a:rPr lang="en-US" sz="2000">
                <a:latin typeface="Arial"/>
                <a:ea typeface="Arial"/>
                <a:cs typeface="Arial"/>
                <a:sym typeface="Arial"/>
              </a:rPr>
              <a:t> – Gathers emails from search engines.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Hunter.io</a:t>
            </a:r>
            <a:r>
              <a:rPr lang="en-US" sz="2000">
                <a:latin typeface="Arial"/>
                <a:ea typeface="Arial"/>
                <a:cs typeface="Arial"/>
                <a:sym typeface="Arial"/>
              </a:rPr>
              <a:t> – Finds email addresses associated with a domain.</a:t>
            </a:r>
            <a:endParaRPr sz="2000">
              <a:latin typeface="Arial"/>
              <a:ea typeface="Arial"/>
              <a:cs typeface="Arial"/>
              <a:sym typeface="Arial"/>
            </a:endParaRPr>
          </a:p>
          <a:p>
            <a:pPr indent="0" lvl="0" marL="0" rtl="0" algn="l">
              <a:lnSpc>
                <a:spcPct val="115000"/>
              </a:lnSpc>
              <a:spcBef>
                <a:spcPts val="1400"/>
              </a:spcBef>
              <a:spcAft>
                <a:spcPts val="0"/>
              </a:spcAft>
              <a:buNone/>
            </a:pPr>
            <a:r>
              <a:rPr b="1" lang="en-US" sz="2000">
                <a:latin typeface="Arial"/>
                <a:ea typeface="Arial"/>
                <a:cs typeface="Arial"/>
                <a:sym typeface="Arial"/>
              </a:rPr>
              <a:t>Countermeasures</a:t>
            </a:r>
            <a:endParaRPr b="1" sz="2000">
              <a:latin typeface="Arial"/>
              <a:ea typeface="Arial"/>
              <a:cs typeface="Arial"/>
              <a:sym typeface="Arial"/>
            </a:endParaRPr>
          </a:p>
          <a:p>
            <a:pPr indent="-355600" lvl="0" marL="457200" rtl="0" algn="l">
              <a:lnSpc>
                <a:spcPct val="115000"/>
              </a:lnSpc>
              <a:spcBef>
                <a:spcPts val="1200"/>
              </a:spcBef>
              <a:spcAft>
                <a:spcPts val="0"/>
              </a:spcAft>
              <a:buSzPts val="2000"/>
              <a:buChar char="●"/>
            </a:pPr>
            <a:r>
              <a:rPr lang="en-US" sz="2000">
                <a:latin typeface="Arial"/>
                <a:ea typeface="Arial"/>
                <a:cs typeface="Arial"/>
                <a:sym typeface="Arial"/>
              </a:rPr>
              <a:t>Avoid disclosing email addresses publicly.</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lang="en-US" sz="2000">
                <a:latin typeface="Arial"/>
                <a:ea typeface="Arial"/>
                <a:cs typeface="Arial"/>
                <a:sym typeface="Arial"/>
              </a:rPr>
              <a:t>Use encrypted email services.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lang="en-US" sz="2000">
                <a:latin typeface="Arial"/>
                <a:ea typeface="Arial"/>
                <a:cs typeface="Arial"/>
                <a:sym typeface="Arial"/>
              </a:rPr>
              <a:t>Disable automatic image loading.</a:t>
            </a:r>
            <a:endParaRPr b="1" sz="2000">
              <a:latin typeface="Arial"/>
              <a:ea typeface="Arial"/>
              <a:cs typeface="Arial"/>
              <a:sym typeface="Arial"/>
            </a:endParaRPr>
          </a:p>
          <a:p>
            <a:pPr indent="0" lvl="0" marL="457200" rtl="0" algn="l">
              <a:lnSpc>
                <a:spcPct val="115000"/>
              </a:lnSpc>
              <a:spcBef>
                <a:spcPts val="1200"/>
              </a:spcBef>
              <a:spcAft>
                <a:spcPts val="0"/>
              </a:spcAft>
              <a:buNone/>
            </a:pPr>
            <a:r>
              <a:t/>
            </a:r>
            <a:endParaRPr b="1" sz="2000">
              <a:latin typeface="Arial"/>
              <a:ea typeface="Arial"/>
              <a:cs typeface="Arial"/>
              <a:sym typeface="Arial"/>
            </a:endParaRPr>
          </a:p>
          <a:p>
            <a:pPr indent="0" lvl="0" marL="91440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20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39be7e7921_0_23"/>
          <p:cNvSpPr txBox="1"/>
          <p:nvPr>
            <p:ph idx="1" type="body"/>
          </p:nvPr>
        </p:nvSpPr>
        <p:spPr>
          <a:xfrm>
            <a:off x="293075" y="234450"/>
            <a:ext cx="11353800" cy="6623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800">
                <a:latin typeface="Arial"/>
                <a:ea typeface="Arial"/>
                <a:cs typeface="Arial"/>
                <a:sym typeface="Arial"/>
              </a:rPr>
              <a:t>DNS Footprinting</a:t>
            </a:r>
            <a:endParaRPr b="1" sz="1800">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rPr b="1" lang="en-US" sz="1800">
                <a:latin typeface="Arial"/>
                <a:ea typeface="Arial"/>
                <a:cs typeface="Arial"/>
                <a:sym typeface="Arial"/>
              </a:rPr>
              <a:t>What is DNS Footprinting?</a:t>
            </a:r>
            <a:endParaRPr b="1" sz="1800">
              <a:latin typeface="Arial"/>
              <a:ea typeface="Arial"/>
              <a:cs typeface="Arial"/>
              <a:sym typeface="Arial"/>
            </a:endParaRPr>
          </a:p>
          <a:p>
            <a:pPr indent="0" lvl="0" marL="0" rtl="0" algn="l">
              <a:lnSpc>
                <a:spcPct val="100000"/>
              </a:lnSpc>
              <a:spcBef>
                <a:spcPts val="1200"/>
              </a:spcBef>
              <a:spcAft>
                <a:spcPts val="0"/>
              </a:spcAft>
              <a:buClr>
                <a:schemeClr val="dk1"/>
              </a:buClr>
              <a:buSzPts val="1100"/>
              <a:buFont typeface="Arial"/>
              <a:buNone/>
            </a:pPr>
            <a:r>
              <a:rPr lang="en-US" sz="1800">
                <a:latin typeface="Arial"/>
                <a:ea typeface="Arial"/>
                <a:cs typeface="Arial"/>
                <a:sym typeface="Arial"/>
              </a:rPr>
              <a:t>DNS (Domain Name System) footprinting is the process of collecting information about an organization's domain, subdomains, mail servers, and IP addresses.</a:t>
            </a:r>
            <a:endParaRPr sz="1800">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rPr b="1" lang="en-US" sz="1800">
                <a:latin typeface="Arial"/>
                <a:ea typeface="Arial"/>
                <a:cs typeface="Arial"/>
                <a:sym typeface="Arial"/>
              </a:rPr>
              <a:t>Techniques of DNS Footprinting Using Kali Linux</a:t>
            </a:r>
            <a:endParaRPr b="1" sz="1800">
              <a:latin typeface="Arial"/>
              <a:ea typeface="Arial"/>
              <a:cs typeface="Arial"/>
              <a:sym typeface="Arial"/>
            </a:endParaRPr>
          </a:p>
          <a:p>
            <a:pPr indent="-342900" lvl="0" marL="457200" rtl="0" algn="l">
              <a:lnSpc>
                <a:spcPct val="100000"/>
              </a:lnSpc>
              <a:spcBef>
                <a:spcPts val="1200"/>
              </a:spcBef>
              <a:spcAft>
                <a:spcPts val="0"/>
              </a:spcAft>
              <a:buSzPts val="1800"/>
              <a:buAutoNum type="arabicPeriod"/>
            </a:pPr>
            <a:r>
              <a:rPr b="1" lang="en-US" sz="1800">
                <a:latin typeface="Arial"/>
                <a:ea typeface="Arial"/>
                <a:cs typeface="Arial"/>
                <a:sym typeface="Arial"/>
              </a:rPr>
              <a:t>WHOIS Lookup</a:t>
            </a:r>
            <a:endParaRPr b="1" sz="1800">
              <a:latin typeface="Arial"/>
              <a:ea typeface="Arial"/>
              <a:cs typeface="Arial"/>
              <a:sym typeface="Arial"/>
            </a:endParaRPr>
          </a:p>
          <a:p>
            <a:pPr indent="-342900" lvl="1" marL="914400" rtl="0" algn="l">
              <a:lnSpc>
                <a:spcPct val="100000"/>
              </a:lnSpc>
              <a:spcBef>
                <a:spcPts val="0"/>
              </a:spcBef>
              <a:spcAft>
                <a:spcPts val="0"/>
              </a:spcAft>
              <a:buSzPts val="1800"/>
              <a:buChar char="○"/>
            </a:pPr>
            <a:r>
              <a:rPr lang="en-US" sz="1800">
                <a:latin typeface="Arial"/>
                <a:ea typeface="Arial"/>
                <a:cs typeface="Arial"/>
                <a:sym typeface="Arial"/>
              </a:rPr>
              <a:t>Retrieves domain registration details like owner name and server locations.</a:t>
            </a:r>
            <a:endParaRPr sz="1800">
              <a:latin typeface="Arial"/>
              <a:ea typeface="Arial"/>
              <a:cs typeface="Arial"/>
              <a:sym typeface="Arial"/>
            </a:endParaRPr>
          </a:p>
          <a:p>
            <a:pPr indent="0" lvl="0" marL="1371600" rtl="0" algn="l">
              <a:lnSpc>
                <a:spcPct val="100000"/>
              </a:lnSpc>
              <a:spcBef>
                <a:spcPts val="1200"/>
              </a:spcBef>
              <a:spcAft>
                <a:spcPts val="0"/>
              </a:spcAft>
              <a:buNone/>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whois example.com</a:t>
            </a:r>
            <a:endParaRPr sz="1800">
              <a:solidFill>
                <a:srgbClr val="188038"/>
              </a:solidFill>
              <a:latin typeface="Roboto Mono"/>
              <a:ea typeface="Roboto Mono"/>
              <a:cs typeface="Roboto Mono"/>
              <a:sym typeface="Roboto Mono"/>
            </a:endParaRPr>
          </a:p>
          <a:p>
            <a:pPr indent="-342900" lvl="0" marL="457200" rtl="0" algn="l">
              <a:lnSpc>
                <a:spcPct val="100000"/>
              </a:lnSpc>
              <a:spcBef>
                <a:spcPts val="1200"/>
              </a:spcBef>
              <a:spcAft>
                <a:spcPts val="0"/>
              </a:spcAft>
              <a:buSzPts val="1800"/>
              <a:buAutoNum type="arabicPeriod"/>
            </a:pPr>
            <a:r>
              <a:rPr b="1" lang="en-US" sz="1800">
                <a:latin typeface="Arial"/>
                <a:ea typeface="Arial"/>
                <a:cs typeface="Arial"/>
                <a:sym typeface="Arial"/>
              </a:rPr>
              <a:t>Finding Subdomains</a:t>
            </a:r>
            <a:endParaRPr b="1" sz="1800">
              <a:latin typeface="Arial"/>
              <a:ea typeface="Arial"/>
              <a:cs typeface="Arial"/>
              <a:sym typeface="Arial"/>
            </a:endParaRPr>
          </a:p>
          <a:p>
            <a:pPr indent="-342900" lvl="1" marL="914400" rtl="0" algn="l">
              <a:lnSpc>
                <a:spcPct val="100000"/>
              </a:lnSpc>
              <a:spcBef>
                <a:spcPts val="0"/>
              </a:spcBef>
              <a:spcAft>
                <a:spcPts val="0"/>
              </a:spcAft>
              <a:buSzPts val="1800"/>
              <a:buChar char="○"/>
            </a:pPr>
            <a:r>
              <a:rPr lang="en-US" sz="1800">
                <a:latin typeface="Arial"/>
                <a:ea typeface="Arial"/>
                <a:cs typeface="Arial"/>
                <a:sym typeface="Arial"/>
              </a:rPr>
              <a:t>Kali Linux Tool: </a:t>
            </a:r>
            <a:r>
              <a:rPr b="1" lang="en-US" sz="1800">
                <a:latin typeface="Arial"/>
                <a:ea typeface="Arial"/>
                <a:cs typeface="Arial"/>
                <a:sym typeface="Arial"/>
              </a:rPr>
              <a:t>Sublist3r</a:t>
            </a:r>
            <a:endParaRPr b="1" sz="1800">
              <a:latin typeface="Arial"/>
              <a:ea typeface="Arial"/>
              <a:cs typeface="Arial"/>
              <a:sym typeface="Arial"/>
            </a:endParaRPr>
          </a:p>
          <a:p>
            <a:pPr indent="0" lvl="0" marL="1371600" rtl="0" algn="l">
              <a:lnSpc>
                <a:spcPct val="100000"/>
              </a:lnSpc>
              <a:spcBef>
                <a:spcPts val="1200"/>
              </a:spcBef>
              <a:spcAft>
                <a:spcPts val="0"/>
              </a:spcAft>
              <a:buNone/>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sublist3r -d example.com</a:t>
            </a:r>
            <a:endParaRPr sz="1800">
              <a:solidFill>
                <a:srgbClr val="188038"/>
              </a:solidFill>
              <a:latin typeface="Roboto Mono"/>
              <a:ea typeface="Roboto Mono"/>
              <a:cs typeface="Roboto Mono"/>
              <a:sym typeface="Roboto Mono"/>
            </a:endParaRPr>
          </a:p>
          <a:p>
            <a:pPr indent="-342900" lvl="0" marL="457200" rtl="0" algn="l">
              <a:lnSpc>
                <a:spcPct val="100000"/>
              </a:lnSpc>
              <a:spcBef>
                <a:spcPts val="1200"/>
              </a:spcBef>
              <a:spcAft>
                <a:spcPts val="0"/>
              </a:spcAft>
              <a:buSzPts val="1800"/>
              <a:buAutoNum type="arabicPeriod"/>
            </a:pPr>
            <a:r>
              <a:rPr b="1" lang="en-US" sz="1800">
                <a:latin typeface="Arial"/>
                <a:ea typeface="Arial"/>
                <a:cs typeface="Arial"/>
                <a:sym typeface="Arial"/>
              </a:rPr>
              <a:t>Zone Transfer Attack</a:t>
            </a:r>
            <a:endParaRPr b="1" sz="1800">
              <a:latin typeface="Arial"/>
              <a:ea typeface="Arial"/>
              <a:cs typeface="Arial"/>
              <a:sym typeface="Arial"/>
            </a:endParaRPr>
          </a:p>
          <a:p>
            <a:pPr indent="-342900" lvl="1" marL="914400" rtl="0" algn="l">
              <a:lnSpc>
                <a:spcPct val="100000"/>
              </a:lnSpc>
              <a:spcBef>
                <a:spcPts val="0"/>
              </a:spcBef>
              <a:spcAft>
                <a:spcPts val="0"/>
              </a:spcAft>
              <a:buSzPts val="1800"/>
              <a:buChar char="○"/>
            </a:pPr>
            <a:r>
              <a:rPr lang="en-US" sz="1800">
                <a:latin typeface="Arial"/>
                <a:ea typeface="Arial"/>
                <a:cs typeface="Arial"/>
                <a:sym typeface="Arial"/>
              </a:rPr>
              <a:t>If a DNS server is misconfigured, attackers can retrieve the complete domain structure.</a:t>
            </a:r>
            <a:endParaRPr sz="1800">
              <a:latin typeface="Arial"/>
              <a:ea typeface="Arial"/>
              <a:cs typeface="Arial"/>
              <a:sym typeface="Arial"/>
            </a:endParaRPr>
          </a:p>
          <a:p>
            <a:pPr indent="0" lvl="0" marL="914400" rtl="0" algn="l">
              <a:lnSpc>
                <a:spcPct val="100000"/>
              </a:lnSpc>
              <a:spcBef>
                <a:spcPts val="1200"/>
              </a:spcBef>
              <a:spcAft>
                <a:spcPts val="0"/>
              </a:spcAft>
              <a:buNone/>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dig axfr @dns-server example.com</a:t>
            </a:r>
            <a:endParaRPr sz="1800">
              <a:solidFill>
                <a:srgbClr val="188038"/>
              </a:solidFill>
              <a:latin typeface="Roboto Mono"/>
              <a:ea typeface="Roboto Mono"/>
              <a:cs typeface="Roboto Mono"/>
              <a:sym typeface="Roboto Mono"/>
            </a:endParaRPr>
          </a:p>
          <a:p>
            <a:pPr indent="-342900" lvl="0" marL="457200" rtl="0" algn="l">
              <a:lnSpc>
                <a:spcPct val="100000"/>
              </a:lnSpc>
              <a:spcBef>
                <a:spcPts val="1200"/>
              </a:spcBef>
              <a:spcAft>
                <a:spcPts val="0"/>
              </a:spcAft>
              <a:buSzPts val="1800"/>
              <a:buAutoNum type="arabicPeriod"/>
            </a:pPr>
            <a:r>
              <a:rPr b="1" lang="en-US" sz="1800">
                <a:latin typeface="Arial"/>
                <a:ea typeface="Arial"/>
                <a:cs typeface="Arial"/>
                <a:sym typeface="Arial"/>
              </a:rPr>
              <a:t>Reverse DNS Lookup</a:t>
            </a:r>
            <a:endParaRPr b="1" sz="1800">
              <a:latin typeface="Arial"/>
              <a:ea typeface="Arial"/>
              <a:cs typeface="Arial"/>
              <a:sym typeface="Arial"/>
            </a:endParaRPr>
          </a:p>
          <a:p>
            <a:pPr indent="-342900" lvl="1" marL="914400" rtl="0" algn="l">
              <a:lnSpc>
                <a:spcPct val="100000"/>
              </a:lnSpc>
              <a:spcBef>
                <a:spcPts val="0"/>
              </a:spcBef>
              <a:spcAft>
                <a:spcPts val="0"/>
              </a:spcAft>
              <a:buSzPts val="1800"/>
              <a:buChar char="○"/>
            </a:pPr>
            <a:r>
              <a:rPr lang="en-US" sz="1800">
                <a:latin typeface="Arial"/>
                <a:ea typeface="Arial"/>
                <a:cs typeface="Arial"/>
                <a:sym typeface="Arial"/>
              </a:rPr>
              <a:t>Maps an IP address back to a domain name, useful for discovering hidden services.</a:t>
            </a:r>
            <a:endParaRPr sz="1800">
              <a:latin typeface="Arial"/>
              <a:ea typeface="Arial"/>
              <a:cs typeface="Arial"/>
              <a:sym typeface="Arial"/>
            </a:endParaRPr>
          </a:p>
          <a:p>
            <a:pPr indent="0" lvl="0" marL="914400" rtl="0" algn="l">
              <a:lnSpc>
                <a:spcPct val="100000"/>
              </a:lnSpc>
              <a:spcBef>
                <a:spcPts val="1200"/>
              </a:spcBef>
              <a:spcAft>
                <a:spcPts val="0"/>
              </a:spcAft>
              <a:buNone/>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host 192.168.1.1</a:t>
            </a:r>
            <a:endParaRPr sz="1100">
              <a:latin typeface="Arial"/>
              <a:ea typeface="Arial"/>
              <a:cs typeface="Arial"/>
              <a:sym typeface="Arial"/>
            </a:endParaRPr>
          </a:p>
          <a:p>
            <a:pPr indent="0" lvl="0" marL="457200" rtl="0" algn="l">
              <a:lnSpc>
                <a:spcPct val="115000"/>
              </a:lnSpc>
              <a:spcBef>
                <a:spcPts val="1200"/>
              </a:spcBef>
              <a:spcAft>
                <a:spcPts val="0"/>
              </a:spcAft>
              <a:buNone/>
            </a:pPr>
            <a:r>
              <a:t/>
            </a:r>
            <a:endParaRPr b="1" sz="2000">
              <a:latin typeface="Arial"/>
              <a:ea typeface="Arial"/>
              <a:cs typeface="Arial"/>
              <a:sym typeface="Arial"/>
            </a:endParaRPr>
          </a:p>
          <a:p>
            <a:pPr indent="0" lvl="0" marL="457200" rtl="0" algn="l">
              <a:lnSpc>
                <a:spcPct val="115000"/>
              </a:lnSpc>
              <a:spcBef>
                <a:spcPts val="1200"/>
              </a:spcBef>
              <a:spcAft>
                <a:spcPts val="0"/>
              </a:spcAft>
              <a:buNone/>
            </a:pPr>
            <a:r>
              <a:t/>
            </a:r>
            <a:endParaRPr b="1" sz="2000">
              <a:latin typeface="Arial"/>
              <a:ea typeface="Arial"/>
              <a:cs typeface="Arial"/>
              <a:sym typeface="Arial"/>
            </a:endParaRPr>
          </a:p>
          <a:p>
            <a:pPr indent="0" lvl="0" marL="91440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20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39be7e7921_0_28"/>
          <p:cNvSpPr txBox="1"/>
          <p:nvPr>
            <p:ph idx="1" type="body"/>
          </p:nvPr>
        </p:nvSpPr>
        <p:spPr>
          <a:xfrm>
            <a:off x="293075" y="234450"/>
            <a:ext cx="11353800" cy="638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800">
                <a:latin typeface="Arial"/>
                <a:ea typeface="Arial"/>
                <a:cs typeface="Arial"/>
                <a:sym typeface="Arial"/>
              </a:rPr>
              <a:t>Tools for DNS Footprinting in Kali Linux</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b="1" lang="en-US" sz="1800">
                <a:latin typeface="Arial"/>
                <a:ea typeface="Arial"/>
                <a:cs typeface="Arial"/>
                <a:sym typeface="Arial"/>
              </a:rPr>
              <a:t>Nslookup</a:t>
            </a:r>
            <a:r>
              <a:rPr lang="en-US" sz="1800">
                <a:latin typeface="Arial"/>
                <a:ea typeface="Arial"/>
                <a:cs typeface="Arial"/>
                <a:sym typeface="Arial"/>
              </a:rPr>
              <a:t> – Queries DNS records.</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Fierce</a:t>
            </a:r>
            <a:r>
              <a:rPr lang="en-US" sz="1800">
                <a:latin typeface="Arial"/>
                <a:ea typeface="Arial"/>
                <a:cs typeface="Arial"/>
                <a:sym typeface="Arial"/>
              </a:rPr>
              <a:t> – Performs DNS enumeration.</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dnstrails.com</a:t>
            </a:r>
            <a:r>
              <a:rPr lang="en-US" sz="1800">
                <a:latin typeface="Arial"/>
                <a:ea typeface="Arial"/>
                <a:cs typeface="Arial"/>
                <a:sym typeface="Arial"/>
              </a:rPr>
              <a:t> – Finds historical DNS records.</a:t>
            </a:r>
            <a:endParaRPr sz="18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800">
                <a:latin typeface="Arial"/>
                <a:ea typeface="Arial"/>
                <a:cs typeface="Arial"/>
                <a:sym typeface="Arial"/>
              </a:rPr>
              <a:t>Countermeasures</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latin typeface="Arial"/>
                <a:ea typeface="Arial"/>
                <a:cs typeface="Arial"/>
                <a:sym typeface="Arial"/>
              </a:rPr>
              <a:t>Use private WHOIS registration.</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Restrict DNS zone transfers.</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Implement DNSSEC to prevent spoofing attacks.</a:t>
            </a:r>
            <a:endParaRPr sz="1800">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b="1" lang="en-US" sz="1800">
                <a:latin typeface="Arial"/>
                <a:ea typeface="Arial"/>
                <a:cs typeface="Arial"/>
                <a:sym typeface="Arial"/>
              </a:rPr>
              <a:t>Network Footprinting</a:t>
            </a:r>
            <a:endParaRPr b="1" sz="1800">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800">
                <a:latin typeface="Arial"/>
                <a:ea typeface="Arial"/>
                <a:cs typeface="Arial"/>
                <a:sym typeface="Arial"/>
              </a:rPr>
              <a:t>What is Network Footprinting?</a:t>
            </a:r>
            <a:endParaRPr b="1" sz="18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800">
                <a:latin typeface="Arial"/>
                <a:ea typeface="Arial"/>
                <a:cs typeface="Arial"/>
                <a:sym typeface="Arial"/>
              </a:rPr>
              <a:t>Network footprinting is the process of mapping an organization’s network infrastructure, live hosts, open ports, and services.</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457200" rtl="0" algn="l">
              <a:lnSpc>
                <a:spcPct val="115000"/>
              </a:lnSpc>
              <a:spcBef>
                <a:spcPts val="1200"/>
              </a:spcBef>
              <a:spcAft>
                <a:spcPts val="0"/>
              </a:spcAft>
              <a:buNone/>
            </a:pPr>
            <a:r>
              <a:t/>
            </a:r>
            <a:endParaRPr b="1" sz="2000">
              <a:latin typeface="Arial"/>
              <a:ea typeface="Arial"/>
              <a:cs typeface="Arial"/>
              <a:sym typeface="Arial"/>
            </a:endParaRPr>
          </a:p>
          <a:p>
            <a:pPr indent="0" lvl="0" marL="457200" rtl="0" algn="l">
              <a:lnSpc>
                <a:spcPct val="115000"/>
              </a:lnSpc>
              <a:spcBef>
                <a:spcPts val="1200"/>
              </a:spcBef>
              <a:spcAft>
                <a:spcPts val="0"/>
              </a:spcAft>
              <a:buNone/>
            </a:pPr>
            <a:r>
              <a:t/>
            </a:r>
            <a:endParaRPr b="1" sz="2000">
              <a:latin typeface="Arial"/>
              <a:ea typeface="Arial"/>
              <a:cs typeface="Arial"/>
              <a:sym typeface="Arial"/>
            </a:endParaRPr>
          </a:p>
          <a:p>
            <a:pPr indent="0" lvl="0" marL="91440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20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39be7e7921_0_33"/>
          <p:cNvSpPr txBox="1"/>
          <p:nvPr>
            <p:ph idx="1" type="body"/>
          </p:nvPr>
        </p:nvSpPr>
        <p:spPr>
          <a:xfrm>
            <a:off x="293075" y="234450"/>
            <a:ext cx="11353800" cy="638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800">
                <a:latin typeface="Arial"/>
                <a:ea typeface="Arial"/>
                <a:cs typeface="Arial"/>
                <a:sym typeface="Arial"/>
              </a:rPr>
              <a:t>Techniques of Network Footprinting Using Kali Linux</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AutoNum type="arabicPeriod"/>
            </a:pPr>
            <a:r>
              <a:rPr b="1" lang="en-US" sz="1800">
                <a:latin typeface="Arial"/>
                <a:ea typeface="Arial"/>
                <a:cs typeface="Arial"/>
                <a:sym typeface="Arial"/>
              </a:rPr>
              <a:t>Ping Sweeping</a:t>
            </a:r>
            <a:endParaRPr b="1"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Identifies live hosts by sending ICMP echo requests.</a:t>
            </a:r>
            <a:endParaRPr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fping -g 192.168.1.0/24</a:t>
            </a:r>
            <a:endParaRPr sz="1800">
              <a:solidFill>
                <a:srgbClr val="188038"/>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AutoNum type="arabicPeriod"/>
            </a:pPr>
            <a:r>
              <a:rPr b="1" lang="en-US" sz="1800">
                <a:latin typeface="Arial"/>
                <a:ea typeface="Arial"/>
                <a:cs typeface="Arial"/>
                <a:sym typeface="Arial"/>
              </a:rPr>
              <a:t>Port Scanning</a:t>
            </a:r>
            <a:endParaRPr b="1"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Identifies open ports on a target machine.</a:t>
            </a:r>
            <a:endParaRPr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Kali Linux Tool: </a:t>
            </a:r>
            <a:r>
              <a:rPr b="1" lang="en-US" sz="1800">
                <a:latin typeface="Arial"/>
                <a:ea typeface="Arial"/>
                <a:cs typeface="Arial"/>
                <a:sym typeface="Arial"/>
              </a:rPr>
              <a:t>Nmap</a:t>
            </a:r>
            <a:endParaRPr b="1" sz="1800">
              <a:latin typeface="Arial"/>
              <a:ea typeface="Arial"/>
              <a:cs typeface="Arial"/>
              <a:sym typeface="Arial"/>
            </a:endParaRPr>
          </a:p>
          <a:p>
            <a:pPr indent="-342900" lvl="2" marL="1371600" rtl="0" algn="l">
              <a:lnSpc>
                <a:spcPct val="115000"/>
              </a:lnSpc>
              <a:spcBef>
                <a:spcPts val="0"/>
              </a:spcBef>
              <a:spcAft>
                <a:spcPts val="0"/>
              </a:spcAft>
              <a:buSzPts val="1800"/>
              <a:buChar char="■"/>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nmap -sS -p 1-65535 example.com</a:t>
            </a:r>
            <a:endParaRPr sz="1800">
              <a:solidFill>
                <a:srgbClr val="188038"/>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AutoNum type="arabicPeriod"/>
            </a:pPr>
            <a:r>
              <a:rPr b="1" lang="en-US" sz="1800">
                <a:latin typeface="Arial"/>
                <a:ea typeface="Arial"/>
                <a:cs typeface="Arial"/>
                <a:sym typeface="Arial"/>
              </a:rPr>
              <a:t>OS Fingerprinting</a:t>
            </a:r>
            <a:endParaRPr b="1"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Detects the operating system of a target by analyzing network responses.</a:t>
            </a:r>
            <a:endParaRPr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nmap -O example.com</a:t>
            </a:r>
            <a:endParaRPr sz="1800">
              <a:solidFill>
                <a:srgbClr val="188038"/>
              </a:solidFill>
              <a:latin typeface="Roboto Mono"/>
              <a:ea typeface="Roboto Mono"/>
              <a:cs typeface="Roboto Mono"/>
              <a:sym typeface="Roboto Mono"/>
            </a:endParaRPr>
          </a:p>
          <a:p>
            <a:pPr indent="-342900" lvl="0" marL="457200" rtl="0" algn="l">
              <a:lnSpc>
                <a:spcPct val="115000"/>
              </a:lnSpc>
              <a:spcBef>
                <a:spcPts val="0"/>
              </a:spcBef>
              <a:spcAft>
                <a:spcPts val="0"/>
              </a:spcAft>
              <a:buSzPts val="1800"/>
              <a:buAutoNum type="arabicPeriod"/>
            </a:pPr>
            <a:r>
              <a:rPr b="1" lang="en-US" sz="1800">
                <a:latin typeface="Arial"/>
                <a:ea typeface="Arial"/>
                <a:cs typeface="Arial"/>
                <a:sym typeface="Arial"/>
              </a:rPr>
              <a:t>Banner Grabbing</a:t>
            </a:r>
            <a:endParaRPr b="1"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Retrieves service banners that expose software versions and vulnerabilities.</a:t>
            </a:r>
            <a:endParaRPr sz="1800">
              <a:latin typeface="Arial"/>
              <a:ea typeface="Arial"/>
              <a:cs typeface="Arial"/>
              <a:sym typeface="Arial"/>
            </a:endParaRPr>
          </a:p>
          <a:p>
            <a:pPr indent="-342900" lvl="1" marL="914400" rtl="0" algn="l">
              <a:lnSpc>
                <a:spcPct val="115000"/>
              </a:lnSpc>
              <a:spcBef>
                <a:spcPts val="0"/>
              </a:spcBef>
              <a:spcAft>
                <a:spcPts val="0"/>
              </a:spcAft>
              <a:buSzPts val="1800"/>
              <a:buChar char="○"/>
            </a:pPr>
            <a:r>
              <a:rPr lang="en-US" sz="1800">
                <a:latin typeface="Arial"/>
                <a:ea typeface="Arial"/>
                <a:cs typeface="Arial"/>
                <a:sym typeface="Arial"/>
              </a:rPr>
              <a:t>Command: </a:t>
            </a:r>
            <a:r>
              <a:rPr lang="en-US" sz="1800">
                <a:solidFill>
                  <a:srgbClr val="188038"/>
                </a:solidFill>
                <a:latin typeface="Roboto Mono"/>
                <a:ea typeface="Roboto Mono"/>
                <a:cs typeface="Roboto Mono"/>
                <a:sym typeface="Roboto Mono"/>
              </a:rPr>
              <a:t>nc -v example.com 80</a:t>
            </a:r>
            <a:endParaRPr sz="1800">
              <a:solidFill>
                <a:srgbClr val="188038"/>
              </a:solidFill>
              <a:latin typeface="Roboto Mono"/>
              <a:ea typeface="Roboto Mono"/>
              <a:cs typeface="Roboto Mono"/>
              <a:sym typeface="Roboto Mono"/>
            </a:endParaRPr>
          </a:p>
          <a:p>
            <a:pPr indent="0" lvl="0" marL="0" rtl="0" algn="l">
              <a:lnSpc>
                <a:spcPct val="115000"/>
              </a:lnSpc>
              <a:spcBef>
                <a:spcPts val="1400"/>
              </a:spcBef>
              <a:spcAft>
                <a:spcPts val="0"/>
              </a:spcAft>
              <a:buNone/>
            </a:pPr>
            <a:r>
              <a:rPr b="1" lang="en-US" sz="1800">
                <a:latin typeface="Arial"/>
                <a:ea typeface="Arial"/>
                <a:cs typeface="Arial"/>
                <a:sym typeface="Arial"/>
              </a:rPr>
              <a:t>Tools for Network Footprinting in Kali Linux</a:t>
            </a:r>
            <a:endParaRPr b="1"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b="1" lang="en-US" sz="1800">
                <a:latin typeface="Arial"/>
                <a:ea typeface="Arial"/>
                <a:cs typeface="Arial"/>
                <a:sym typeface="Arial"/>
              </a:rPr>
              <a:t>Nmap</a:t>
            </a:r>
            <a:r>
              <a:rPr lang="en-US" sz="1800">
                <a:latin typeface="Arial"/>
                <a:ea typeface="Arial"/>
                <a:cs typeface="Arial"/>
                <a:sym typeface="Arial"/>
              </a:rPr>
              <a:t> – Scans ports and services.</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Angry IP Scanner</a:t>
            </a:r>
            <a:r>
              <a:rPr lang="en-US" sz="1800">
                <a:latin typeface="Arial"/>
                <a:ea typeface="Arial"/>
                <a:cs typeface="Arial"/>
                <a:sym typeface="Arial"/>
              </a:rPr>
              <a:t> – Detects active devices.</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US" sz="1800">
                <a:latin typeface="Arial"/>
                <a:ea typeface="Arial"/>
                <a:cs typeface="Arial"/>
                <a:sym typeface="Arial"/>
              </a:rPr>
              <a:t>Shodan</a:t>
            </a:r>
            <a:r>
              <a:rPr lang="en-US" sz="1800">
                <a:latin typeface="Arial"/>
                <a:ea typeface="Arial"/>
                <a:cs typeface="Arial"/>
                <a:sym typeface="Arial"/>
              </a:rPr>
              <a:t> – Finds internet-exposed systems.</a:t>
            </a:r>
            <a:endParaRPr sz="1800">
              <a:latin typeface="Arial"/>
              <a:ea typeface="Arial"/>
              <a:cs typeface="Arial"/>
              <a:sym typeface="Arial"/>
            </a:endParaRPr>
          </a:p>
          <a:p>
            <a:pPr indent="0" lvl="0" marL="0" rtl="0" algn="l">
              <a:lnSpc>
                <a:spcPct val="115000"/>
              </a:lnSpc>
              <a:spcBef>
                <a:spcPts val="1200"/>
              </a:spcBef>
              <a:spcAft>
                <a:spcPts val="0"/>
              </a:spcAft>
              <a:buNone/>
            </a:pP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b="1"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457200" rtl="0" algn="l">
              <a:lnSpc>
                <a:spcPct val="115000"/>
              </a:lnSpc>
              <a:spcBef>
                <a:spcPts val="1200"/>
              </a:spcBef>
              <a:spcAft>
                <a:spcPts val="0"/>
              </a:spcAft>
              <a:buNone/>
            </a:pPr>
            <a:r>
              <a:t/>
            </a:r>
            <a:endParaRPr b="1" sz="2000">
              <a:latin typeface="Arial"/>
              <a:ea typeface="Arial"/>
              <a:cs typeface="Arial"/>
              <a:sym typeface="Arial"/>
            </a:endParaRPr>
          </a:p>
          <a:p>
            <a:pPr indent="0" lvl="0" marL="457200" rtl="0" algn="l">
              <a:lnSpc>
                <a:spcPct val="115000"/>
              </a:lnSpc>
              <a:spcBef>
                <a:spcPts val="1200"/>
              </a:spcBef>
              <a:spcAft>
                <a:spcPts val="0"/>
              </a:spcAft>
              <a:buNone/>
            </a:pPr>
            <a:r>
              <a:t/>
            </a:r>
            <a:endParaRPr b="1" sz="2000">
              <a:latin typeface="Arial"/>
              <a:ea typeface="Arial"/>
              <a:cs typeface="Arial"/>
              <a:sym typeface="Arial"/>
            </a:endParaRPr>
          </a:p>
          <a:p>
            <a:pPr indent="0" lvl="0" marL="914400" rtl="0" algn="l">
              <a:lnSpc>
                <a:spcPct val="115000"/>
              </a:lnSpc>
              <a:spcBef>
                <a:spcPts val="1200"/>
              </a:spcBef>
              <a:spcAft>
                <a:spcPts val="0"/>
              </a:spcAft>
              <a:buNone/>
            </a:pPr>
            <a:r>
              <a:t/>
            </a:r>
            <a:endParaRPr b="1"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0"/>
              </a:spcAft>
              <a:buNone/>
            </a:pPr>
            <a:r>
              <a:t/>
            </a:r>
            <a:endParaRPr sz="2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20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idx="1" type="body"/>
          </p:nvPr>
        </p:nvSpPr>
        <p:spPr>
          <a:xfrm>
            <a:off x="528637" y="288925"/>
            <a:ext cx="11156950" cy="5888037"/>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800">
                <a:latin typeface="Arial"/>
                <a:ea typeface="Arial"/>
                <a:cs typeface="Arial"/>
                <a:sym typeface="Arial"/>
              </a:rPr>
              <a:t>Countermeasures</a:t>
            </a:r>
            <a:endParaRPr b="1" sz="1800">
              <a:latin typeface="Arial"/>
              <a:ea typeface="Arial"/>
              <a:cs typeface="Arial"/>
              <a:sym typeface="Arial"/>
            </a:endParaRPr>
          </a:p>
          <a:p>
            <a:pPr indent="-228600" lvl="0" marL="228600" rtl="0" algn="l">
              <a:lnSpc>
                <a:spcPct val="115000"/>
              </a:lnSpc>
              <a:spcBef>
                <a:spcPts val="1200"/>
              </a:spcBef>
              <a:spcAft>
                <a:spcPts val="0"/>
              </a:spcAft>
              <a:buSzPts val="1800"/>
              <a:buChar char="•"/>
            </a:pPr>
            <a:r>
              <a:rPr lang="en-US" sz="1800">
                <a:latin typeface="Arial"/>
                <a:ea typeface="Arial"/>
                <a:cs typeface="Arial"/>
                <a:sym typeface="Arial"/>
              </a:rPr>
              <a:t>Configure firewalls to block unnecessary ports.</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Disable ICMP responses to prevent ping sweeps.</a:t>
            </a:r>
            <a:endParaRPr sz="1800">
              <a:latin typeface="Arial"/>
              <a:ea typeface="Arial"/>
              <a:cs typeface="Arial"/>
              <a:sym typeface="Arial"/>
            </a:endParaRPr>
          </a:p>
          <a:p>
            <a:pPr indent="-228600" lvl="0" marL="228600" rtl="0" algn="l">
              <a:lnSpc>
                <a:spcPct val="115000"/>
              </a:lnSpc>
              <a:spcBef>
                <a:spcPts val="0"/>
              </a:spcBef>
              <a:spcAft>
                <a:spcPts val="0"/>
              </a:spcAft>
              <a:buSzPts val="1800"/>
              <a:buChar char="•"/>
            </a:pPr>
            <a:r>
              <a:rPr lang="en-US" sz="1800">
                <a:latin typeface="Arial"/>
                <a:ea typeface="Arial"/>
                <a:cs typeface="Arial"/>
                <a:sym typeface="Arial"/>
              </a:rPr>
              <a:t>Use intrusion detection systems (IDS)</a:t>
            </a:r>
            <a:endParaRPr sz="1800">
              <a:latin typeface="Arial"/>
              <a:ea typeface="Arial"/>
              <a:cs typeface="Arial"/>
              <a:sym typeface="Arial"/>
            </a:endParaRPr>
          </a:p>
          <a:p>
            <a:pPr indent="0" lvl="0" marL="228600" rtl="0" algn="l">
              <a:lnSpc>
                <a:spcPct val="115000"/>
              </a:lnSpc>
              <a:spcBef>
                <a:spcPts val="1200"/>
              </a:spcBef>
              <a:spcAft>
                <a:spcPts val="0"/>
              </a:spcAft>
              <a:buNone/>
            </a:pPr>
            <a:r>
              <a:t/>
            </a:r>
            <a:endParaRPr sz="1800">
              <a:latin typeface="Arial"/>
              <a:ea typeface="Arial"/>
              <a:cs typeface="Arial"/>
              <a:sym typeface="Arial"/>
            </a:endParaRPr>
          </a:p>
          <a:p>
            <a:pPr indent="-177800" lvl="0" marL="228600" marR="0" rtl="0" algn="just">
              <a:lnSpc>
                <a:spcPct val="90000"/>
              </a:lnSpc>
              <a:spcBef>
                <a:spcPts val="12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HTTrack –</a:t>
            </a:r>
            <a:r>
              <a:rPr b="0" i="0" lang="en-US" sz="2000" u="none">
                <a:solidFill>
                  <a:schemeClr val="dk1"/>
                </a:solidFill>
                <a:latin typeface="Calibri"/>
                <a:ea typeface="Calibri"/>
                <a:cs typeface="Calibri"/>
                <a:sym typeface="Calibri"/>
              </a:rPr>
              <a:t> Website Copier : It is a free utility that downloads the offline copy of any website. Offline copy includes all images, pages, links and code from original website. Using this tool, you do not have to spend much time on target website. Spending too much time on any website may cause monitoring tools to log your activity.   </a:t>
            </a:r>
            <a:endParaRPr sz="2000"/>
          </a:p>
          <a:p>
            <a:pPr indent="-203200" lvl="0" marL="228600" marR="0" rtl="0" algn="just">
              <a:lnSpc>
                <a:spcPct val="90000"/>
              </a:lnSpc>
              <a:spcBef>
                <a:spcPts val="10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Understanding DNS Enumeration </a:t>
            </a:r>
            <a:endParaRPr sz="2000"/>
          </a:p>
          <a:p>
            <a:pPr indent="-203200" lvl="0" marL="228600" marR="0" rtl="0" algn="just">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DNS enumeration is the process of locating all the DNS servers and their corresponding records for an organization. </a:t>
            </a:r>
            <a:endParaRPr sz="2000"/>
          </a:p>
          <a:p>
            <a:pPr indent="-203200" lvl="0" marL="228600" marR="0" rtl="0" algn="just">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company may have both internal and external DNS servers that can yield information such as usernames, computer names, and IP addresses of potential target systems.</a:t>
            </a:r>
            <a:endParaRPr sz="2000"/>
          </a:p>
          <a:p>
            <a:pPr indent="-203200" lvl="0" marL="228600" marR="0" rtl="0" algn="just">
              <a:lnSpc>
                <a:spcPct val="90000"/>
              </a:lnSpc>
              <a:spcBef>
                <a:spcPts val="10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 NSlookup, DNSstuff, the American Registry for Internet Numbers (ARIN), and Whois can all be used to gain information that can then be used to perform DNS enumeration</a:t>
            </a:r>
            <a:endParaRPr sz="2000"/>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idx="1" type="body"/>
          </p:nvPr>
        </p:nvSpPr>
        <p:spPr>
          <a:xfrm>
            <a:off x="346075" y="125412"/>
            <a:ext cx="11531600" cy="60515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Information-Gathering Methodology</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Information gathering can be broken into seven logical steps (see Figure 2.1). Footprinting is performed during the first two steps of unearthing initial information and locating the network range.</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pic>
        <p:nvPicPr>
          <p:cNvPr id="95" name="Google Shape;95;p3"/>
          <p:cNvPicPr preferRelativeResize="0"/>
          <p:nvPr/>
        </p:nvPicPr>
        <p:blipFill rotWithShape="1">
          <a:blip r:embed="rId3">
            <a:alphaModFix/>
          </a:blip>
          <a:srcRect b="0" l="0" r="0" t="0"/>
          <a:stretch/>
        </p:blipFill>
        <p:spPr>
          <a:xfrm>
            <a:off x="1203325" y="1866900"/>
            <a:ext cx="10674350" cy="47545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163512" y="87312"/>
            <a:ext cx="11607800" cy="64865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Footprinting</a:t>
            </a:r>
            <a:r>
              <a:rPr b="0" i="0" lang="en-US" sz="2800" u="none">
                <a:solidFill>
                  <a:schemeClr val="dk1"/>
                </a:solidFill>
                <a:latin typeface="Calibri"/>
                <a:ea typeface="Calibri"/>
                <a:cs typeface="Calibri"/>
                <a:sym typeface="Calibri"/>
              </a:rPr>
              <a:t> </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Footprinting is defined as the process of creating a blueprint or map of an organization’s network and systems. Information gathering is also known as footprinting an organization.</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Footprinting begins by determining the target system, application, or physical location of the target. Once this information is known, specific information about the organization is gathered using nonintrusive methods.</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For example, the organization’s own web page may provide a personnel directory or a list of employee bios, which may prove useful if the hacker needs to use a social-engineering attack to reach the objective.</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288925" y="144462"/>
            <a:ext cx="11742737" cy="66024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Here are some of the pieces of information to be gathered about a target during footprinting:</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Domain name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Network blocks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Network services and applications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System architecture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Intrusion detection system</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Authentication mechanisms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Specific IP addresses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Access control mechanisms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Phone numbers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Contact addresses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idx="1" type="body"/>
          </p:nvPr>
        </p:nvSpPr>
        <p:spPr>
          <a:xfrm>
            <a:off x="365125" y="279400"/>
            <a:ext cx="11560175" cy="64103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Tools used for the reconnaissance </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Some of the common tools used for footprinting and information gathering are as </a:t>
            </a:r>
            <a:endParaRPr/>
          </a:p>
          <a:p>
            <a:pPr indent="-228600" lvl="0" marL="228600" marR="0" rtl="0" algn="l">
              <a:lnSpc>
                <a:spcPct val="90000"/>
              </a:lnSpc>
              <a:spcBef>
                <a:spcPts val="10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follows: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Domain name lookup</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Whois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NSlookup</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Sam Spade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idx="1" type="body"/>
          </p:nvPr>
        </p:nvSpPr>
        <p:spPr>
          <a:xfrm>
            <a:off x="279400" y="327025"/>
            <a:ext cx="11636375" cy="6448425"/>
          </a:xfrm>
          <a:prstGeom prst="rect">
            <a:avLst/>
          </a:prstGeom>
          <a:noFill/>
          <a:ln>
            <a:noFill/>
          </a:ln>
        </p:spPr>
        <p:txBody>
          <a:bodyPr anchorCtr="0" anchor="t" bIns="45700" lIns="91425" spcFirstLastPara="1" rIns="91425" wrap="square" tIns="45700">
            <a:noAutofit/>
          </a:bodyPr>
          <a:lstStyle/>
          <a:p>
            <a:pPr indent="-228600" lvl="0" marL="228600" marR="0" rtl="0" algn="just">
              <a:lnSpc>
                <a:spcPct val="90000"/>
              </a:lnSpc>
              <a:spcBef>
                <a:spcPts val="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Types of Footprinting</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There are two main types of footprinting: passive and active.</a:t>
            </a:r>
            <a:endParaRPr/>
          </a:p>
          <a:p>
            <a:pPr indent="-228600" lvl="0" marL="228600" marR="0" rtl="0" algn="just">
              <a:lnSpc>
                <a:spcPct val="90000"/>
              </a:lnSpc>
              <a:spcBef>
                <a:spcPts val="100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Passive footprinting </a:t>
            </a:r>
            <a:r>
              <a:rPr b="0" i="0" lang="en-US" sz="2400" u="none">
                <a:solidFill>
                  <a:schemeClr val="dk1"/>
                </a:solidFill>
                <a:latin typeface="Calibri"/>
                <a:ea typeface="Calibri"/>
                <a:cs typeface="Calibri"/>
                <a:sym typeface="Calibri"/>
              </a:rPr>
              <a:t>involves collecting data without actively engaging with the target system. Under this approach, information is collected through crawling websites and social media platforms, among other methods. </a:t>
            </a:r>
            <a:endParaRPr/>
          </a:p>
          <a:p>
            <a:pPr indent="-228600" lvl="0" marL="228600" marR="0" rtl="0" algn="just">
              <a:lnSpc>
                <a:spcPct val="90000"/>
              </a:lnSpc>
              <a:spcBef>
                <a:spcPts val="10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For example, tools like tcpdump and Wireshark can be used to capture packets sent and received by the target system.</a:t>
            </a:r>
            <a:endParaRPr/>
          </a:p>
          <a:p>
            <a:pPr indent="-228600" lvl="0" marL="228600" marR="0" rtl="0" algn="just">
              <a:lnSpc>
                <a:spcPct val="90000"/>
              </a:lnSpc>
              <a:spcBef>
                <a:spcPts val="1000"/>
              </a:spcBef>
              <a:spcAft>
                <a:spcPts val="0"/>
              </a:spcAft>
              <a:buClr>
                <a:srgbClr val="FF0000"/>
              </a:buClr>
              <a:buSzPts val="2400"/>
              <a:buFont typeface="Arial"/>
              <a:buNone/>
            </a:pPr>
            <a:r>
              <a:rPr b="0" i="0" lang="en-US" sz="2400" u="none">
                <a:solidFill>
                  <a:srgbClr val="FF0000"/>
                </a:solidFill>
                <a:latin typeface="Calibri"/>
                <a:ea typeface="Calibri"/>
                <a:cs typeface="Calibri"/>
                <a:sym typeface="Calibri"/>
              </a:rPr>
              <a:t>Active footprinting </a:t>
            </a:r>
            <a:r>
              <a:rPr b="0" i="0" lang="en-US" sz="2400" u="none">
                <a:solidFill>
                  <a:schemeClr val="dk1"/>
                </a:solidFill>
                <a:latin typeface="Calibri"/>
                <a:ea typeface="Calibri"/>
                <a:cs typeface="Calibri"/>
                <a:sym typeface="Calibri"/>
              </a:rPr>
              <a:t>involves interacting with the target system to gather information. This can be done manually or using automated tools like Nmap and Nessus. </a:t>
            </a:r>
            <a:endParaRPr/>
          </a:p>
          <a:p>
            <a:pPr indent="-228600" lvl="0" marL="228600" marR="0" rtl="0" algn="just">
              <a:lnSpc>
                <a:spcPct val="90000"/>
              </a:lnSpc>
              <a:spcBef>
                <a:spcPts val="10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Active footprinting is more intrusive and can potentially cause harm to the target system if not done carefully, but it can also gather information that can’t be collected through passive footprinting.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8"/>
          <p:cNvPicPr preferRelativeResize="0"/>
          <p:nvPr>
            <p:ph idx="1" type="body"/>
          </p:nvPr>
        </p:nvPicPr>
        <p:blipFill rotWithShape="1">
          <a:blip r:embed="rId3">
            <a:alphaModFix/>
          </a:blip>
          <a:srcRect b="0" l="0" r="0" t="0"/>
          <a:stretch/>
        </p:blipFill>
        <p:spPr>
          <a:xfrm>
            <a:off x="0" y="125412"/>
            <a:ext cx="12069762" cy="706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idx="1" type="body"/>
          </p:nvPr>
        </p:nvSpPr>
        <p:spPr>
          <a:xfrm>
            <a:off x="317500" y="269875"/>
            <a:ext cx="11598275" cy="60928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Footprinting a Target</a:t>
            </a:r>
            <a:endParaRPr/>
          </a:p>
          <a:p>
            <a:pPr indent="-228600" lvl="0" marL="228600" marR="0" rtl="0" algn="just">
              <a:lnSpc>
                <a:spcPct val="90000"/>
              </a:lnSpc>
              <a:spcBef>
                <a:spcPts val="100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Using Google to Gather Information </a:t>
            </a:r>
            <a:r>
              <a:rPr b="0" i="0" lang="en-US" sz="2400" u="none">
                <a:solidFill>
                  <a:schemeClr val="dk1"/>
                </a:solidFill>
                <a:latin typeface="Calibri"/>
                <a:ea typeface="Calibri"/>
                <a:cs typeface="Calibri"/>
                <a:sym typeface="Calibri"/>
              </a:rPr>
              <a:t>A hacker may also do a Google search or a Yahoo! People search to locate information about employees or the organization itself. </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Google search engine can be used in creative ways to perform information gathering. The use of the Google search engine to retrieve information has been termed Google hacking. Go to http://groups.google.com to search the Google newsgroups.</a:t>
            </a:r>
            <a:endParaRPr/>
          </a:p>
          <a:p>
            <a:pPr indent="-228600" lvl="0" marL="228600" marR="0" rtl="0" algn="just">
              <a:lnSpc>
                <a:spcPct val="9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Blogs, newsgroups, and press releases are also good places to find information about the company or employees. Corporate job postings can provide information as to the type of servers or infrastructure devices a company may be using on its network.</a:t>
            </a:r>
            <a:endParaRPr/>
          </a:p>
          <a:p>
            <a:pPr indent="-228600" lvl="0" marL="228600" marR="0" rtl="0" algn="just">
              <a:lnSpc>
                <a:spcPct val="90000"/>
              </a:lnSpc>
              <a:spcBef>
                <a:spcPts val="100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Generally, a hacker spends 90 percent of the time profiling and gathering information on a target and 10 percent of the time launching the attack.</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2024-02-16T03:18:08Z</dcterms:created>
  <dc:creator>santhosh voruganti</dc:creator>
</cp:coreProperties>
</file>

<file path=docProps/custom.xml><?xml version="1.0" encoding="utf-8"?>
<Properties xmlns="http://schemas.openxmlformats.org/officeDocument/2006/custom-properties" xmlns:vt="http://schemas.openxmlformats.org/officeDocument/2006/docPropsVTypes"/>
</file>