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  <p:sldMasterId id="2147483689" r:id="rId2"/>
  </p:sldMasterIdLst>
  <p:notesMasterIdLst>
    <p:notesMasterId r:id="rId38"/>
  </p:notesMasterIdLst>
  <p:sldIdLst>
    <p:sldId id="315" r:id="rId3"/>
    <p:sldId id="287" r:id="rId4"/>
    <p:sldId id="288" r:id="rId5"/>
    <p:sldId id="316" r:id="rId6"/>
    <p:sldId id="291" r:id="rId7"/>
    <p:sldId id="294" r:id="rId8"/>
    <p:sldId id="295" r:id="rId9"/>
    <p:sldId id="296" r:id="rId10"/>
    <p:sldId id="297" r:id="rId11"/>
    <p:sldId id="298" r:id="rId12"/>
    <p:sldId id="317" r:id="rId13"/>
    <p:sldId id="299" r:id="rId14"/>
    <p:sldId id="300" r:id="rId15"/>
    <p:sldId id="301" r:id="rId16"/>
    <p:sldId id="302" r:id="rId17"/>
    <p:sldId id="282" r:id="rId18"/>
    <p:sldId id="304" r:id="rId19"/>
    <p:sldId id="314" r:id="rId20"/>
    <p:sldId id="305" r:id="rId21"/>
    <p:sldId id="318" r:id="rId22"/>
    <p:sldId id="283" r:id="rId23"/>
    <p:sldId id="285" r:id="rId24"/>
    <p:sldId id="284" r:id="rId25"/>
    <p:sldId id="286" r:id="rId26"/>
    <p:sldId id="322" r:id="rId27"/>
    <p:sldId id="277" r:id="rId28"/>
    <p:sldId id="308" r:id="rId29"/>
    <p:sldId id="309" r:id="rId30"/>
    <p:sldId id="310" r:id="rId31"/>
    <p:sldId id="311" r:id="rId32"/>
    <p:sldId id="320" r:id="rId33"/>
    <p:sldId id="312" r:id="rId34"/>
    <p:sldId id="313" r:id="rId35"/>
    <p:sldId id="321" r:id="rId36"/>
    <p:sldId id="30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8558" autoAdjust="0"/>
  </p:normalViewPr>
  <p:slideViewPr>
    <p:cSldViewPr snapToGrid="0" snapToObjects="1">
      <p:cViewPr varScale="1">
        <p:scale>
          <a:sx n="97" d="100"/>
          <a:sy n="97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3BDA-DDD4-42D3-BAAB-73ECC712214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A6A7E-0E9A-433A-8F51-081855D3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io/Reader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7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  <a:r>
              <a:rPr lang="en-US" baseline="0" dirty="0"/>
              <a:t> calls are very slow and Android wants to maintain the user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A6A7E-0E9A-433A-8F51-081855D3FE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InputStream</a:t>
            </a:r>
            <a:r>
              <a:rPr lang="en-US" b="1" baseline="0" dirty="0"/>
              <a:t> – </a:t>
            </a:r>
            <a:r>
              <a:rPr lang="en-US" b="0" baseline="0" dirty="0"/>
              <a:t>readable source of bytes</a:t>
            </a:r>
            <a:endParaRPr lang="en-US" b="0" dirty="0"/>
          </a:p>
          <a:p>
            <a:r>
              <a:rPr lang="en-US" b="1" baseline="0" dirty="0" err="1"/>
              <a:t>inputStreamReader</a:t>
            </a:r>
            <a:r>
              <a:rPr lang="en-US" baseline="0" dirty="0"/>
              <a:t> - </a:t>
            </a:r>
            <a:r>
              <a:rPr lang="en-US" dirty="0"/>
              <a:t>A class for turning a byte stream into a character stream. Data read from the source input stream is converted into characters by either a default or a provided character converter</a:t>
            </a:r>
          </a:p>
          <a:p>
            <a:r>
              <a:rPr lang="en-US" b="1" dirty="0" err="1"/>
              <a:t>BufferedReader</a:t>
            </a:r>
            <a:r>
              <a:rPr lang="en-US" baseline="0" dirty="0"/>
              <a:t> - </a:t>
            </a:r>
            <a:r>
              <a:rPr lang="en-US" dirty="0"/>
              <a:t>Wraps an existing </a:t>
            </a:r>
            <a:r>
              <a:rPr lang="en-US" dirty="0">
                <a:hlinkClick r:id="rId3"/>
              </a:rPr>
              <a:t>Reader</a:t>
            </a:r>
            <a:r>
              <a:rPr lang="en-US" dirty="0"/>
              <a:t> and </a:t>
            </a:r>
            <a:r>
              <a:rPr lang="en-US" i="1" dirty="0"/>
              <a:t>buffers</a:t>
            </a:r>
            <a:r>
              <a:rPr lang="en-US" dirty="0"/>
              <a:t> the input. Expensive interaction with the underlying reader is minimized, since most (smaller) requests can be satisfied by accessing the buffer alone.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A6A7E-0E9A-433A-8F51-081855D3FE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4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48109"/>
          </a:xfrm>
        </p:spPr>
        <p:txBody>
          <a:bodyPr>
            <a:noAutofit/>
          </a:bodyPr>
          <a:lstStyle>
            <a:lvl1pPr algn="ctr">
              <a:defRPr sz="440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99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62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4AB-C943-4344-9F1B-6ADA6BEC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0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5687-F9AD-CF45-A6D6-61F026F0C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3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4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4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CEC5-73CD-0841-82E2-FFFD74A5EA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0665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07344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9625"/>
            <a:ext cx="4562856" cy="4857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295400"/>
            <a:ext cx="4562856" cy="465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62856" y="809625"/>
            <a:ext cx="4562856" cy="4857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562856" y="1295400"/>
            <a:ext cx="4562856" cy="465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91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lists -- o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9624"/>
            <a:ext cx="9125712" cy="1200151"/>
          </a:xfrm>
        </p:spPr>
        <p:txBody>
          <a:bodyPr anchor="t">
            <a:noAutofit/>
          </a:bodyPr>
          <a:lstStyle>
            <a:lvl1pPr marL="0" indent="0">
              <a:buNone/>
              <a:defRPr sz="32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009775"/>
            <a:ext cx="4562856" cy="39433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562856" y="2009775"/>
            <a:ext cx="4562856" cy="39433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5070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147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662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0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3187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D136-3A1C-334C-ADD3-F5EFDC185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6BCE-B308-EB47-A186-1A0C526F2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469-12E9-E740-9A5D-CD4DD31E8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1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379-6501-3948-A3DB-BEF95B5086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5ABB-21CC-5A42-99B0-47489068AA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4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56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943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E89-484B-5C46-BDDD-1B63C092B1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011785"/>
            <a:ext cx="9144000" cy="844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1255518"/>
            <a:ext cx="8928100" cy="467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1-lineWordmark_GoldOnCard_NoBG.eps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0" y="5960984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686226" y="60576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20" cstate="print"/>
          <a:srcRect r="57269"/>
          <a:stretch>
            <a:fillRect/>
          </a:stretch>
        </p:blipFill>
        <p:spPr bwMode="auto">
          <a:xfrm>
            <a:off x="107950" y="76200"/>
            <a:ext cx="381000" cy="2635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44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3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wilio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tackmob.com/ios-sdk" TargetMode="External"/><Relationship Id="rId2" Type="http://schemas.openxmlformats.org/officeDocument/2006/relationships/hyperlink" Target="https://parse.com/?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resources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dobbs.com/web-development/restful-web-services-a-tutorial/240169069?pgno=2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Auth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xml/default.asp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retrofit/" TargetMode="External"/><Relationship Id="rId2" Type="http://schemas.openxmlformats.org/officeDocument/2006/relationships/hyperlink" Target="https://developer.android.com/training/volley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facebook.com/mobile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docs/streaming-apis" TargetMode="External"/><Relationship Id="rId2" Type="http://schemas.openxmlformats.org/officeDocument/2006/relationships/hyperlink" Target="https://dev.twitter.com/docs/api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evelopers.googl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ITP 341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and </a:t>
            </a:r>
          </a:p>
          <a:p>
            <a:r>
              <a:rPr lang="en-US" dirty="0"/>
              <a:t>Network Requests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21" y="3614530"/>
            <a:ext cx="2100470" cy="21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Twilio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http://www.twilio.com</a:t>
            </a:r>
            <a:endParaRPr lang="en-US" dirty="0"/>
          </a:p>
          <a:p>
            <a:r>
              <a:rPr lang="en-US" dirty="0"/>
              <a:t>Provides web service API</a:t>
            </a:r>
          </a:p>
          <a:p>
            <a:r>
              <a:rPr lang="en-US" dirty="0"/>
              <a:t>Allows your app to make and receive phone calls </a:t>
            </a:r>
          </a:p>
          <a:p>
            <a:r>
              <a:rPr lang="en-US" dirty="0"/>
              <a:t>Allows your app to send and receive text messages </a:t>
            </a:r>
          </a:p>
          <a:p>
            <a:r>
              <a:rPr lang="en-US" dirty="0"/>
              <a:t>Billed based on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twilio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43" y="4743887"/>
            <a:ext cx="3429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http://www.isvplus.com/wp-content/uploads/2015/09/Innovative-Automation-durch-die-Cloud-2697067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2" y="1148556"/>
            <a:ext cx="8112157" cy="45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03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Cloud_computing_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73" y="1056640"/>
            <a:ext cx="5116854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6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SaaS – software as a service</a:t>
            </a:r>
          </a:p>
          <a:p>
            <a:pPr lvl="1"/>
            <a:r>
              <a:rPr lang="en-US" dirty="0"/>
              <a:t>"on-demand software" or "application service providers" (ASPs)</a:t>
            </a:r>
          </a:p>
          <a:p>
            <a:pPr lvl="1"/>
            <a:r>
              <a:rPr lang="en-US" dirty="0"/>
              <a:t>Software and associated data are hosted on the cloud</a:t>
            </a:r>
          </a:p>
          <a:p>
            <a:endParaRPr lang="en-US" sz="2100" dirty="0"/>
          </a:p>
          <a:p>
            <a:r>
              <a:rPr lang="en-US" dirty="0"/>
              <a:t>PaaS – platform as a service</a:t>
            </a:r>
          </a:p>
          <a:p>
            <a:pPr lvl="1"/>
            <a:r>
              <a:rPr lang="en-US" dirty="0"/>
              <a:t>Computing platform including operating system, programming language execution environment, database, and web server</a:t>
            </a:r>
          </a:p>
          <a:p>
            <a:endParaRPr lang="en-US" sz="2100" dirty="0"/>
          </a:p>
          <a:p>
            <a:r>
              <a:rPr lang="en-US" dirty="0"/>
              <a:t>IaaS – infrastructure as a service</a:t>
            </a:r>
          </a:p>
          <a:p>
            <a:pPr lvl="1"/>
            <a:r>
              <a:rPr lang="en-US" dirty="0"/>
              <a:t>Offer computers - physical or virtual machines - and other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BaaS (backend as a service) </a:t>
            </a:r>
          </a:p>
          <a:p>
            <a:pPr lvl="1"/>
            <a:r>
              <a:rPr lang="en-US" dirty="0"/>
              <a:t>Provide web and mobile applications with backend cloud storage and related features</a:t>
            </a:r>
          </a:p>
          <a:p>
            <a:pPr lvl="1"/>
            <a:r>
              <a:rPr lang="en-US" dirty="0"/>
              <a:t>Services are provided via the use of custom software development kits (SDKs) and application programming interfaces (APIs)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BaaS (backend as a service)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User management / login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r>
              <a:rPr lang="en-US" dirty="0"/>
              <a:t>Social networking integration</a:t>
            </a:r>
          </a:p>
          <a:p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Firebase</a:t>
            </a:r>
            <a:endParaRPr lang="en-US" dirty="0">
              <a:hlinkClick r:id="rId2"/>
            </a:endParaRPr>
          </a:p>
          <a:p>
            <a:pPr lvl="1"/>
            <a:r>
              <a:rPr lang="en-US" dirty="0" err="1"/>
              <a:t>StackMob</a:t>
            </a:r>
            <a:endParaRPr lang="en-US" dirty="0">
              <a:hlinkClick r:id="rId3"/>
            </a:endParaRPr>
          </a:p>
          <a:p>
            <a:pPr lvl="1"/>
            <a:r>
              <a:rPr lang="en-US" dirty="0" err="1"/>
              <a:t>Kinvey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00" y="2398518"/>
            <a:ext cx="3251200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600" y="3465318"/>
            <a:ext cx="317500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3962400"/>
            <a:ext cx="241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7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Statelessness</a:t>
            </a:r>
          </a:p>
          <a:p>
            <a:pPr lvl="1"/>
            <a:r>
              <a:rPr lang="en-US" dirty="0"/>
              <a:t>Every API is treated as a new request, and no client context is remembered on the server</a:t>
            </a:r>
          </a:p>
          <a:p>
            <a:pPr lvl="1"/>
            <a:endParaRPr lang="en-US" dirty="0"/>
          </a:p>
          <a:p>
            <a:r>
              <a:rPr lang="en-US" dirty="0"/>
              <a:t>Resource identification</a:t>
            </a:r>
          </a:p>
          <a:p>
            <a:pPr lvl="1"/>
            <a:r>
              <a:rPr lang="en-US" dirty="0"/>
              <a:t>Done through URLs</a:t>
            </a:r>
          </a:p>
          <a:p>
            <a:pPr lvl="1"/>
            <a:endParaRPr lang="en-US" dirty="0"/>
          </a:p>
          <a:p>
            <a:r>
              <a:rPr lang="en-US" dirty="0" err="1"/>
              <a:t>Cacheability</a:t>
            </a:r>
            <a:endParaRPr lang="en-US" dirty="0"/>
          </a:p>
          <a:p>
            <a:pPr lvl="1"/>
            <a:r>
              <a:rPr lang="en-US" dirty="0"/>
              <a:t>Allows clients to cache responses based on the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base URI for the web service, such as </a:t>
            </a:r>
            <a:r>
              <a:rPr lang="en-US" dirty="0">
                <a:hlinkClick r:id="rId2"/>
              </a:rPr>
              <a:t>http://example.com/resources/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set of operations supported by the web service using HTTP methods (e.g., </a:t>
            </a:r>
            <a:r>
              <a:rPr lang="en-US" b="1" dirty="0"/>
              <a:t>GET</a:t>
            </a:r>
            <a:r>
              <a:rPr lang="en-US" dirty="0"/>
              <a:t>, </a:t>
            </a:r>
            <a:r>
              <a:rPr lang="en-US" b="1" dirty="0"/>
              <a:t>PUT</a:t>
            </a:r>
            <a:r>
              <a:rPr lang="en-US" dirty="0"/>
              <a:t>, </a:t>
            </a:r>
            <a:r>
              <a:rPr lang="en-US" b="1" dirty="0"/>
              <a:t>POST</a:t>
            </a:r>
            <a:r>
              <a:rPr lang="en-US" dirty="0"/>
              <a:t>, or </a:t>
            </a:r>
            <a:r>
              <a:rPr lang="en-US" b="1" dirty="0"/>
              <a:t>DELETE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API must be hypertext driven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("Verbs")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397409"/>
              </p:ext>
            </p:extLst>
          </p:nvPr>
        </p:nvGraphicFramePr>
        <p:xfrm>
          <a:off x="152400" y="1255713"/>
          <a:ext cx="8839200" cy="3970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 performed on server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Quality</a:t>
                      </a: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/>
                        <a:t>Read a resource.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 </a:t>
                      </a:r>
                      <a:r>
                        <a:rPr lang="en-US" i="1" dirty="0"/>
                        <a:t>(doesn’t modify resource)</a:t>
                      </a: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/>
                        <a:t>Insert a new resource or update if the resource already exists.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Idempotent </a:t>
                      </a:r>
                      <a:r>
                        <a:rPr lang="en-US" i="1" dirty="0"/>
                        <a:t>(calling</a:t>
                      </a:r>
                      <a:r>
                        <a:rPr lang="en-US" i="1" baseline="0" dirty="0"/>
                        <a:t> it multiple times is the same as calling it once—think </a:t>
                      </a:r>
                      <a:r>
                        <a:rPr lang="en-US" b="1" i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a=4</a:t>
                      </a:r>
                      <a:r>
                        <a:rPr lang="en-US" i="1" baseline="0" dirty="0"/>
                        <a:t>)</a:t>
                      </a:r>
                      <a:endParaRPr lang="en-US" i="1" dirty="0"/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/>
                        <a:t>Insert a new resource. Also can be used to update an existing resource.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Calling</a:t>
                      </a:r>
                      <a:r>
                        <a:rPr lang="en-US" baseline="0" dirty="0"/>
                        <a:t> it multiple times keeps changing result—think </a:t>
                      </a:r>
                      <a:r>
                        <a:rPr lang="en-US" sz="1800" b="1" i="1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a++</a:t>
                      </a: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a resource .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Idempotent </a:t>
                      </a:r>
                      <a:r>
                        <a:rPr lang="en-US" i="1" dirty="0"/>
                        <a:t>(calling</a:t>
                      </a:r>
                      <a:r>
                        <a:rPr lang="en-US" i="1" baseline="0" dirty="0"/>
                        <a:t> it multiple times is the same as calling it once—think </a:t>
                      </a:r>
                      <a:r>
                        <a:rPr lang="en-US" sz="1800" b="1" i="1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a=4</a:t>
                      </a:r>
                      <a:r>
                        <a:rPr lang="en-US" i="1" baseline="0" dirty="0"/>
                        <a:t>)</a:t>
                      </a:r>
                      <a:endParaRPr lang="en-US" i="1" dirty="0"/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OPTIONS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/>
                        <a:t>List the allowed operations on a resource.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 </a:t>
                      </a:r>
                      <a:r>
                        <a:rPr lang="en-US" i="1" dirty="0"/>
                        <a:t>(doesn’t modify resource)</a:t>
                      </a: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HEAD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only the response headers and no response body.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 </a:t>
                      </a:r>
                      <a:r>
                        <a:rPr lang="en-US" i="1" dirty="0"/>
                        <a:t>(doesn’t modify resource)</a:t>
                      </a: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2407" y="5648727"/>
            <a:ext cx="64715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  <a:hlinkClick r:id="rId2"/>
              </a:rPr>
              <a:t>http://www.drdobbs.com/web-development/restful-web-services-a-tutorial/240169069?pgno=2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URL</a:t>
            </a:r>
          </a:p>
          <a:p>
            <a:pPr lvl="1"/>
            <a:r>
              <a:rPr lang="en-US" dirty="0"/>
              <a:t>Response provided in JSON, XML, or other</a:t>
            </a:r>
          </a:p>
          <a:p>
            <a:endParaRPr lang="en-US" dirty="0"/>
          </a:p>
          <a:p>
            <a:r>
              <a:rPr lang="en-US" dirty="0"/>
              <a:t>Library-based APIs</a:t>
            </a:r>
          </a:p>
          <a:p>
            <a:pPr lvl="1"/>
            <a:r>
              <a:rPr lang="en-US" dirty="0"/>
              <a:t>Include </a:t>
            </a:r>
            <a:r>
              <a:rPr lang="en-US" dirty="0" err="1"/>
              <a:t>Gradle</a:t>
            </a:r>
            <a:r>
              <a:rPr lang="en-US" dirty="0"/>
              <a:t> dependency to access source, or</a:t>
            </a:r>
          </a:p>
          <a:p>
            <a:pPr lvl="1"/>
            <a:r>
              <a:rPr lang="en-US" dirty="0"/>
              <a:t>Include compiled library SDK</a:t>
            </a:r>
          </a:p>
          <a:p>
            <a:endParaRPr lang="en-US" dirty="0"/>
          </a:p>
          <a:p>
            <a:r>
              <a:rPr lang="en-US" dirty="0"/>
              <a:t>One or both options may be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Programming Interface (API)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specification used as an interface by software components to communicate with each other</a:t>
            </a:r>
          </a:p>
          <a:p>
            <a:pPr lvl="1"/>
            <a:r>
              <a:rPr lang="en-US" dirty="0"/>
              <a:t>Usually related to a software library</a:t>
            </a:r>
          </a:p>
          <a:p>
            <a:pPr lvl="1"/>
            <a:r>
              <a:rPr lang="en-US" dirty="0"/>
              <a:t>May also be related to a software framework</a:t>
            </a:r>
          </a:p>
          <a:p>
            <a:pPr lvl="1"/>
            <a:r>
              <a:rPr lang="en-US" dirty="0"/>
              <a:t>May also be an implementation of a protocol</a:t>
            </a:r>
          </a:p>
          <a:p>
            <a:endParaRPr lang="en-US" dirty="0"/>
          </a:p>
          <a:p>
            <a:r>
              <a:rPr lang="en-US" dirty="0"/>
              <a:t>Publishing APIs has allowed web communities to create an open architecture for sharing content and data between communities and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of these services now require or include OAuth user authentication</a:t>
            </a:r>
          </a:p>
          <a:p>
            <a:pPr lvl="1"/>
            <a:r>
              <a:rPr lang="en-US" dirty="0" err="1"/>
              <a:t>Oauth</a:t>
            </a:r>
            <a:r>
              <a:rPr lang="en-US" dirty="0"/>
              <a:t> is a standard for clients to access server resources on behalf of a resource owner</a:t>
            </a:r>
          </a:p>
          <a:p>
            <a:pPr lvl="1"/>
            <a:r>
              <a:rPr lang="en-US" dirty="0"/>
              <a:t>E.g. see </a:t>
            </a:r>
            <a:r>
              <a:rPr lang="en-US" dirty="0">
                <a:hlinkClick r:id="rId2"/>
              </a:rPr>
              <a:t>http://en.wikipedia.org/wiki/OAuth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Response from a RESTful server is usually sent in a uniform, agreed-upon format, usually to decouple the client/server interface</a:t>
            </a:r>
          </a:p>
          <a:p>
            <a:endParaRPr lang="en-US" dirty="0"/>
          </a:p>
          <a:p>
            <a:r>
              <a:rPr lang="en-US" dirty="0"/>
              <a:t>The client app communicates with a RESTful server through this agreed-upon data exchange format</a:t>
            </a:r>
          </a:p>
          <a:p>
            <a:endParaRPr lang="en-US" dirty="0"/>
          </a:p>
          <a:p>
            <a:r>
              <a:rPr lang="en-US" dirty="0"/>
              <a:t>The most commonly used formats are JSON and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Object Notation</a:t>
            </a:r>
            <a:br>
              <a:rPr lang="en-US" dirty="0"/>
            </a:br>
            <a:r>
              <a:rPr lang="en-US" dirty="0"/>
              <a:t>(JSON)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text-data interchange format</a:t>
            </a:r>
          </a:p>
          <a:p>
            <a:r>
              <a:rPr lang="en-US" dirty="0"/>
              <a:t>"Self-describing" and easy to understand</a:t>
            </a:r>
          </a:p>
          <a:p>
            <a:r>
              <a:rPr lang="en-US" dirty="0">
                <a:hlinkClick r:id="rId2"/>
              </a:rPr>
              <a:t>http://www.w3schools.com/json/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856" y="3252627"/>
            <a:ext cx="9002563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"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employees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": [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 { 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":"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Jean-Luc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 , 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":"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Picard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 }, 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 {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":"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Beverly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 , 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":"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Crusher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 }, 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 {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":"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 , 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":"" }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]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9037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eXtensible</a:t>
            </a:r>
            <a:r>
              <a:rPr lang="en-US" dirty="0"/>
              <a:t> Markup Language </a:t>
            </a:r>
            <a:br>
              <a:rPr lang="en-US" dirty="0"/>
            </a:br>
            <a:r>
              <a:rPr lang="en-US" dirty="0"/>
              <a:t>(XML)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transport and store data</a:t>
            </a:r>
          </a:p>
          <a:p>
            <a:r>
              <a:rPr lang="en-US" dirty="0"/>
              <a:t>Uses tags</a:t>
            </a:r>
          </a:p>
          <a:p>
            <a:r>
              <a:rPr lang="en-US" dirty="0"/>
              <a:t>Has a root node</a:t>
            </a:r>
          </a:p>
          <a:p>
            <a:r>
              <a:rPr lang="en-US" dirty="0">
                <a:hlinkClick r:id="rId2"/>
              </a:rPr>
              <a:t>http://www.w3schools.com/xml/default.asp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1219" y="3797161"/>
            <a:ext cx="664156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&lt;?xml version="1.0" encoding="UTF-8"?&gt;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note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 &lt;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&gt;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Geordi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 &lt;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 &lt;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heading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Reminder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heading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 &lt;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Feed my cat Spot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note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11394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in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networking must be performed on a secondary thread</a:t>
            </a:r>
          </a:p>
          <a:p>
            <a:endParaRPr lang="en-US" dirty="0"/>
          </a:p>
          <a:p>
            <a:r>
              <a:rPr lang="en-US" dirty="0"/>
              <a:t>If network action occurs on main thread, your app will crash</a:t>
            </a:r>
          </a:p>
          <a:p>
            <a:endParaRPr lang="en-US" dirty="0"/>
          </a:p>
          <a:p>
            <a:r>
              <a:rPr lang="en-US" dirty="0"/>
              <a:t>This is by design</a:t>
            </a:r>
          </a:p>
          <a:p>
            <a:pPr lvl="1"/>
            <a:r>
              <a:rPr lang="en-US" dirty="0"/>
              <a:t>Why do you think this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to Networking in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en-US" dirty="0"/>
              <a:t> connections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Using </a:t>
            </a:r>
            <a:r>
              <a:rPr lang="en-US" dirty="0"/>
              <a:t>Third-party libraries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3340" y="5222397"/>
            <a:ext cx="5280660" cy="70788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1" dirty="0">
                <a:latin typeface="+mn-lt"/>
              </a:rPr>
              <a:t>You may come across </a:t>
            </a:r>
            <a:r>
              <a:rPr lang="en-US" sz="2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AndroidHttpClient</a:t>
            </a:r>
            <a:r>
              <a:rPr lang="en-US" sz="2000" i="1" dirty="0">
                <a:latin typeface="+mn-lt"/>
              </a:rPr>
              <a:t>. It is since been deprecated so shouldn't be used.</a:t>
            </a:r>
            <a:endParaRPr lang="en-US" sz="2000" b="1" i="1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4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Sockets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Low-level (avoid unless you have a reason)</a:t>
            </a:r>
          </a:p>
          <a:p>
            <a:r>
              <a:rPr lang="en-US" dirty="0"/>
              <a:t>Create a socket object by passing host name and port address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 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Socket("www.usc.edu", 80);</a:t>
            </a:r>
          </a:p>
          <a:p>
            <a:r>
              <a:rPr lang="en-US" dirty="0"/>
              <a:t>Get socket’s </a:t>
            </a:r>
            <a:r>
              <a:rPr lang="en-US" dirty="0" err="1"/>
              <a:t>inputstream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= 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socket.getInputStream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/>
              <a:t>Read using </a:t>
            </a:r>
            <a:r>
              <a:rPr lang="en-US" dirty="0" err="1"/>
              <a:t>BufferedReader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HttpURLConnection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more flexibility than Sockets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/>
              <a:t> object from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 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URL("www.usc.edu");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r>
              <a:rPr lang="en-US" dirty="0"/>
              <a:t> from URL object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hCon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url.openConnection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9077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4898"/>
            <a:ext cx="8839200" cy="11430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HttpURLConnection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dirty="0"/>
              <a:t> from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Provides a readable source of </a:t>
            </a:r>
            <a:r>
              <a:rPr lang="en-US" i="1" dirty="0"/>
              <a:t>bytes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= 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hCon.getInputStream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Wrap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dirty="0"/>
              <a:t> with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Input stream of bytes is converted to stream of characters</a:t>
            </a:r>
          </a:p>
          <a:p>
            <a:r>
              <a:rPr lang="en-US" dirty="0"/>
              <a:t>Buffer reading operation to improve efficiency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reader = new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(is));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1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HttpURLConnection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Thus…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 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URL("www.usc.edu");  </a:t>
            </a:r>
          </a:p>
          <a:p>
            <a:pPr marL="0" indent="0">
              <a:buNone/>
            </a:pPr>
            <a:endParaRPr lang="en-US" sz="24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	(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url.openConnection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= 	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httpURLConnection.getInputStream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reader = </a:t>
            </a:r>
            <a:b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new 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(is));</a:t>
            </a:r>
          </a:p>
        </p:txBody>
      </p:sp>
    </p:spTree>
    <p:extLst>
      <p:ext uri="{BB962C8B-B14F-4D97-AF65-F5344CB8AC3E}">
        <p14:creationId xmlns:p14="http://schemas.microsoft.com/office/powerpoint/2010/main" val="23261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</a:t>
            </a:r>
            <a:r>
              <a:rPr lang="en-US" dirty="0"/>
              <a:t>presentational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 (</a:t>
            </a:r>
            <a:r>
              <a:rPr lang="en-US" b="1" dirty="0"/>
              <a:t>REST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Software architecture for distributed systems such as the World Wide Web</a:t>
            </a:r>
          </a:p>
          <a:p>
            <a:endParaRPr lang="en-US" dirty="0"/>
          </a:p>
          <a:p>
            <a:r>
              <a:rPr lang="en-US" dirty="0"/>
              <a:t>Allows different pieces of software to communicate with one another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HttpURLConnection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all characters into String data</a:t>
            </a:r>
          </a:p>
          <a:p>
            <a:pPr lvl="1"/>
            <a:r>
              <a:rPr lang="en-US" dirty="0"/>
              <a:t>Appending String is inefficient so use </a:t>
            </a:r>
            <a:r>
              <a:rPr lang="en-US" dirty="0" err="1"/>
              <a:t>StringBuilder</a:t>
            </a:r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= new 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pPr marL="0" indent="0">
              <a:buNone/>
            </a:pPr>
            <a:endParaRPr lang="en-US" sz="24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line;</a:t>
            </a:r>
          </a:p>
          <a:p>
            <a:pPr marL="0" lvl="1" indent="0">
              <a:buNone/>
            </a:pPr>
            <a:endParaRPr lang="en-US" sz="24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reader.readLine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lvl="1" indent="0"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response.append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lvl="1" indent="0"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1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HttpURLConnection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all characters into String data</a:t>
            </a:r>
          </a:p>
          <a:p>
            <a:pPr lvl="1"/>
            <a:r>
              <a:rPr lang="en-US" dirty="0"/>
              <a:t>Appending String is inefficient so use </a:t>
            </a:r>
            <a:r>
              <a:rPr lang="en-US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US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0">
              <a:buNone/>
            </a:pP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= new 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pPr marL="457200" indent="0">
              <a:buNone/>
            </a:pPr>
            <a:endParaRPr lang="en-US" sz="24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0"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line;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reader.readLine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response.append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14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HttpURLConnection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Surround it all with try…catch and you’re done!</a:t>
            </a:r>
            <a:endParaRPr lang="en-US" sz="24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HttpURLConnection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= new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URL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URL(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								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HttpURLConnection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url.openConnection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=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httpURLConnection.getInputStream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reader = new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				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(is));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line;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 ((line =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reader.readLine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null)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response.append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e.printStackTrace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9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Third-Party REST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 typically handle</a:t>
            </a:r>
          </a:p>
          <a:p>
            <a:pPr lvl="1"/>
            <a:r>
              <a:rPr lang="en-US" dirty="0"/>
              <a:t>All network connections</a:t>
            </a:r>
          </a:p>
          <a:p>
            <a:pPr lvl="1"/>
            <a:r>
              <a:rPr lang="en-US" dirty="0"/>
              <a:t>File downloading</a:t>
            </a:r>
          </a:p>
          <a:p>
            <a:pPr lvl="1"/>
            <a:r>
              <a:rPr lang="en-US" dirty="0"/>
              <a:t>Thread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6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Third-Party REST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Volley</a:t>
            </a:r>
          </a:p>
          <a:p>
            <a:pPr lvl="1"/>
            <a:r>
              <a:rPr lang="en-US" dirty="0">
                <a:hlinkClick r:id="rId2"/>
              </a:rPr>
              <a:t>https://developer.android.com/training/volley</a:t>
            </a:r>
            <a:endParaRPr lang="en-US" dirty="0"/>
          </a:p>
          <a:p>
            <a:r>
              <a:rPr lang="en-US" dirty="0"/>
              <a:t>Retrofit</a:t>
            </a:r>
          </a:p>
          <a:p>
            <a:pPr lvl="1"/>
            <a:r>
              <a:rPr lang="en-US" dirty="0">
                <a:hlinkClick r:id="rId3"/>
              </a:rPr>
              <a:t>http://square.github.io/retrofit/</a:t>
            </a:r>
            <a:endParaRPr lang="en-US" dirty="0"/>
          </a:p>
          <a:p>
            <a:r>
              <a:rPr lang="en-US" dirty="0"/>
              <a:t>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Services that conforming to the REST constraints is referred to as being </a:t>
            </a:r>
            <a:r>
              <a:rPr lang="en-US" b="1" dirty="0"/>
              <a:t>RESTful</a:t>
            </a:r>
          </a:p>
          <a:p>
            <a:endParaRPr lang="en-US" dirty="0"/>
          </a:p>
          <a:p>
            <a:r>
              <a:rPr lang="en-US" dirty="0"/>
              <a:t>RESTful web service (or RESTful web API) is a simple web service implemented using HTTP and the principles of REST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web sites provide REST Web Services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Search (e.g. Google Custom Search)</a:t>
            </a:r>
          </a:p>
          <a:p>
            <a:pPr lvl="1"/>
            <a:r>
              <a:rPr lang="en-US" dirty="0"/>
              <a:t>Geolocation (</a:t>
            </a:r>
            <a:r>
              <a:rPr lang="en-US" dirty="0" err="1"/>
              <a:t>e.g</a:t>
            </a:r>
            <a:r>
              <a:rPr lang="en-US" dirty="0"/>
              <a:t> Yahoo’s </a:t>
            </a:r>
            <a:r>
              <a:rPr lang="en-US" dirty="0" err="1"/>
              <a:t>Placefinder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Photo Sharing (e.g. Yahoo’s Flickr, Google’s Picasa)</a:t>
            </a:r>
          </a:p>
          <a:p>
            <a:pPr lvl="1"/>
            <a:r>
              <a:rPr lang="en-US" dirty="0"/>
              <a:t>Social Networking (e.g. Facebook, Twitter, </a:t>
            </a:r>
            <a:r>
              <a:rPr lang="en-US" dirty="0" err="1"/>
              <a:t>MySpace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Mapping (e.g. Google Maps)</a:t>
            </a:r>
          </a:p>
          <a:p>
            <a:r>
              <a:rPr lang="en-US" dirty="0"/>
              <a:t>Many limit daily usage by a single website, and require payment when the thresholds are breached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https://developers.facebook.com/mobile/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Things you can do:</a:t>
            </a:r>
          </a:p>
          <a:p>
            <a:pPr lvl="1"/>
            <a:r>
              <a:rPr lang="en-US" dirty="0"/>
              <a:t>Login with Facebook</a:t>
            </a:r>
          </a:p>
          <a:p>
            <a:pPr lvl="1"/>
            <a:r>
              <a:rPr lang="en-US" dirty="0"/>
              <a:t>Fetch User Data</a:t>
            </a:r>
          </a:p>
          <a:p>
            <a:pPr lvl="1"/>
            <a:r>
              <a:rPr lang="en-US" dirty="0"/>
              <a:t>Publish to Feed</a:t>
            </a:r>
          </a:p>
          <a:p>
            <a:pPr lvl="1"/>
            <a:r>
              <a:rPr lang="en-US" dirty="0"/>
              <a:t>Send Requests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faceboo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95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3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https://dev.twitter.com</a:t>
            </a:r>
            <a:endParaRPr lang="en-US" dirty="0"/>
          </a:p>
          <a:p>
            <a:r>
              <a:rPr lang="en-US" dirty="0"/>
              <a:t>Embedded Timelines</a:t>
            </a:r>
          </a:p>
          <a:p>
            <a:pPr lvl="1"/>
            <a:r>
              <a:rPr lang="en-US" dirty="0"/>
              <a:t>Make it easy to syndicate any public Twitter timeline to your website with one line of code</a:t>
            </a:r>
          </a:p>
          <a:p>
            <a:pPr lvl="1"/>
            <a:r>
              <a:rPr lang="en-US" dirty="0"/>
              <a:t>You can embed a timeline for Tweets from an individual user, a user’s favorites, Twitter lists, or any search query or </a:t>
            </a:r>
            <a:r>
              <a:rPr lang="en-US" dirty="0" err="1"/>
              <a:t>hashtag</a:t>
            </a:r>
            <a:endParaRPr lang="en-US" dirty="0"/>
          </a:p>
          <a:p>
            <a:r>
              <a:rPr lang="en-US" dirty="0"/>
              <a:t>Twitter Cards</a:t>
            </a:r>
          </a:p>
          <a:p>
            <a:pPr lvl="1"/>
            <a:r>
              <a:rPr lang="en-US" dirty="0"/>
              <a:t>Attach media experiences to Tweets that link to your content</a:t>
            </a:r>
          </a:p>
          <a:p>
            <a:r>
              <a:rPr lang="en-US" dirty="0"/>
              <a:t>Embedded Tweets</a:t>
            </a:r>
          </a:p>
          <a:p>
            <a:pPr lvl="1"/>
            <a:r>
              <a:rPr lang="en-US" dirty="0"/>
              <a:t>Allows websites to generate copy and paste-able HTML markup to render a Tweet on any third-party website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twit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14400"/>
            <a:ext cx="3962400" cy="7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5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API</a:t>
            </a:r>
          </a:p>
          <a:p>
            <a:pPr lvl="1"/>
            <a:r>
              <a:rPr lang="en-US" dirty="0">
                <a:hlinkClick r:id="rId2"/>
              </a:rPr>
              <a:t>https://dev.twitter.com/docs/api</a:t>
            </a:r>
            <a:endParaRPr lang="en-US" dirty="0"/>
          </a:p>
          <a:p>
            <a:pPr lvl="1"/>
            <a:r>
              <a:rPr lang="en-US" dirty="0"/>
              <a:t>Provides simple interfaces for most Twitter functionality</a:t>
            </a:r>
          </a:p>
          <a:p>
            <a:pPr lvl="1"/>
            <a:endParaRPr lang="en-US" dirty="0"/>
          </a:p>
          <a:p>
            <a:r>
              <a:rPr lang="en-US" dirty="0"/>
              <a:t>Streaming APIs</a:t>
            </a:r>
          </a:p>
          <a:p>
            <a:pPr lvl="1"/>
            <a:r>
              <a:rPr lang="en-US" dirty="0">
                <a:hlinkClick r:id="rId3"/>
              </a:rPr>
              <a:t>https://dev.twitter.com/docs/streaming-apis</a:t>
            </a:r>
            <a:endParaRPr lang="en-US" dirty="0"/>
          </a:p>
          <a:p>
            <a:pPr lvl="1"/>
            <a:r>
              <a:rPr lang="en-US" dirty="0"/>
              <a:t>A family of powerful real-time APIs for Tweets and other social events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886200" cy="4939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Available at:</a:t>
            </a:r>
          </a:p>
          <a:p>
            <a:pPr lvl="1"/>
            <a:r>
              <a:rPr lang="en-US" dirty="0">
                <a:hlinkClick r:id="rId2"/>
              </a:rPr>
              <a:t>http://developers.google.com</a:t>
            </a:r>
            <a:endParaRPr lang="en-US" dirty="0"/>
          </a:p>
          <a:p>
            <a:r>
              <a:rPr lang="en-US" dirty="0"/>
              <a:t>APIs available for:</a:t>
            </a:r>
          </a:p>
          <a:p>
            <a:pPr lvl="1"/>
            <a:r>
              <a:rPr lang="en-US" dirty="0"/>
              <a:t>Google+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App Engine</a:t>
            </a:r>
          </a:p>
          <a:p>
            <a:pPr lvl="1"/>
            <a:r>
              <a:rPr lang="en-US" dirty="0"/>
              <a:t>Chrome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Google Maps</a:t>
            </a:r>
          </a:p>
          <a:p>
            <a:pPr lvl="1"/>
            <a:r>
              <a:rPr lang="en-US" dirty="0"/>
              <a:t>Google Apps</a:t>
            </a:r>
          </a:p>
          <a:p>
            <a:pPr lvl="1"/>
            <a:r>
              <a:rPr lang="en-US" dirty="0"/>
              <a:t>Google TV</a:t>
            </a:r>
          </a:p>
          <a:p>
            <a:pPr lvl="1"/>
            <a:r>
              <a:rPr lang="en-US" dirty="0"/>
              <a:t>Commerce</a:t>
            </a:r>
          </a:p>
          <a:p>
            <a:pPr lvl="1"/>
            <a:r>
              <a:rPr lang="en-US" dirty="0"/>
              <a:t>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066800"/>
            <a:ext cx="4949825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221469"/>
      </p:ext>
    </p:extLst>
  </p:cSld>
  <p:clrMapOvr>
    <a:masterClrMapping/>
  </p:clrMapOvr>
</p:sld>
</file>

<file path=ppt/theme/theme1.xml><?xml version="1.0" encoding="utf-8"?>
<a:theme xmlns:a="http://schemas.openxmlformats.org/drawingml/2006/main" name="USC Viterbi PowerPoint Theme (Rob Edit 2013)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83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C Viterbi PowerPoint Theme (Rob Edit 2013)" id="{06F3D4A7-9978-4350-9C8B-CE035C5A0E2F}" vid="{F93DBBFB-263C-4A67-9C35-F37F749528A9}"/>
    </a:ext>
  </a:extLst>
</a:theme>
</file>

<file path=ppt/theme/theme2.xml><?xml version="1.0" encoding="utf-8"?>
<a:theme xmlns:a="http://schemas.openxmlformats.org/drawingml/2006/main" name="Viterbi (Rob) Blank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83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C Viterbi PowerPoint Theme (Rob Edit 2013)" id="{6CDC5B55-CE72-45E1-B63B-75FFA0F6D2B9}" vid="{0E601F49-E9D3-4E70-885A-E041E7721F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 Viterbi PowerPoint Theme (Rob Edit 2013).thmx</Template>
  <TotalTime>3587</TotalTime>
  <Words>1575</Words>
  <Application>Microsoft Macintosh PowerPoint</Application>
  <PresentationFormat>On-screen Show (4:3)</PresentationFormat>
  <Paragraphs>311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Adobe Caslon Pro</vt:lpstr>
      <vt:lpstr>Arial</vt:lpstr>
      <vt:lpstr>Calibri</vt:lpstr>
      <vt:lpstr>Consolas</vt:lpstr>
      <vt:lpstr>Menlo</vt:lpstr>
      <vt:lpstr>Myriad Pro</vt:lpstr>
      <vt:lpstr>Times</vt:lpstr>
      <vt:lpstr>USC Viterbi PowerPoint Theme (Rob Edit 2013)</vt:lpstr>
      <vt:lpstr>Viterbi (Rob) Blank</vt:lpstr>
      <vt:lpstr>ITP 341</vt:lpstr>
      <vt:lpstr>Application Programming Interface (API)</vt:lpstr>
      <vt:lpstr>REST</vt:lpstr>
      <vt:lpstr>RESTful</vt:lpstr>
      <vt:lpstr>REST Services</vt:lpstr>
      <vt:lpstr>Facebook</vt:lpstr>
      <vt:lpstr>Twitter</vt:lpstr>
      <vt:lpstr>Twitter</vt:lpstr>
      <vt:lpstr>Google APIs</vt:lpstr>
      <vt:lpstr>Twilio</vt:lpstr>
      <vt:lpstr>The Cloud</vt:lpstr>
      <vt:lpstr>Cloud Computing Layers</vt:lpstr>
      <vt:lpstr>Cloud Computing</vt:lpstr>
      <vt:lpstr>Cloud Computing</vt:lpstr>
      <vt:lpstr>BaaS (backend as a service) </vt:lpstr>
      <vt:lpstr>REST Philosophy</vt:lpstr>
      <vt:lpstr>RESTful Web Services</vt:lpstr>
      <vt:lpstr>HTTP Methods ("Verbs")</vt:lpstr>
      <vt:lpstr>Accessing REST Services</vt:lpstr>
      <vt:lpstr>REST Services</vt:lpstr>
      <vt:lpstr>REST Response</vt:lpstr>
      <vt:lpstr>JavaScript Object Notation (JSON)</vt:lpstr>
      <vt:lpstr>eXtensible Markup Language  (XML)</vt:lpstr>
      <vt:lpstr>Networking in Android</vt:lpstr>
      <vt:lpstr>Approaches to Networking in Android</vt:lpstr>
      <vt:lpstr>1. Sockets</vt:lpstr>
      <vt:lpstr>2. HttpURLConnection</vt:lpstr>
      <vt:lpstr>2. HttpURLConnection</vt:lpstr>
      <vt:lpstr>2. HttpURLConnection</vt:lpstr>
      <vt:lpstr>2. HttpURLConnection</vt:lpstr>
      <vt:lpstr>2. HttpURLConnection</vt:lpstr>
      <vt:lpstr>2. HttpURLConnection</vt:lpstr>
      <vt:lpstr>2. HttpURLConnection</vt:lpstr>
      <vt:lpstr>3. Third-Party REST Libraries</vt:lpstr>
      <vt:lpstr>3. Third-Party REST Libraries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P</dc:creator>
  <cp:lastModifiedBy>Microsoft Office User</cp:lastModifiedBy>
  <cp:revision>86</cp:revision>
  <dcterms:created xsi:type="dcterms:W3CDTF">2015-09-23T00:43:25Z</dcterms:created>
  <dcterms:modified xsi:type="dcterms:W3CDTF">2019-11-11T01:08:33Z</dcterms:modified>
</cp:coreProperties>
</file>