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9" r:id="rId2"/>
  </p:sldMasterIdLst>
  <p:notesMasterIdLst>
    <p:notesMasterId r:id="rId26"/>
  </p:notesMasterIdLst>
  <p:handoutMasterIdLst>
    <p:handoutMasterId r:id="rId27"/>
  </p:handoutMasterIdLst>
  <p:sldIdLst>
    <p:sldId id="552" r:id="rId3"/>
    <p:sldId id="553" r:id="rId4"/>
    <p:sldId id="460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E"/>
    <a:srgbClr val="990000"/>
    <a:srgbClr val="FF979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2823" autoAdjust="0"/>
  </p:normalViewPr>
  <p:slideViewPr>
    <p:cSldViewPr>
      <p:cViewPr varScale="1">
        <p:scale>
          <a:sx n="113" d="100"/>
          <a:sy n="113" d="100"/>
        </p:scale>
        <p:origin x="8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6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523866-1021-4CE1-A0BB-9A24877CCCAF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99A65B-B6EF-44BD-9237-406F45092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3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DE30B-4F34-41F1-A741-C4C118BD098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E8AE-B823-4CBF-872A-0923C47C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29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322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985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98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10/7/2019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32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62856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sts -- o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4"/>
            <a:ext cx="9125712" cy="1200151"/>
          </a:xfrm>
        </p:spPr>
        <p:txBody>
          <a:bodyPr anchor="t">
            <a:noAutofit/>
          </a:bodyPr>
          <a:lstStyle>
            <a:lvl1pPr marL="0" indent="0">
              <a:buNone/>
              <a:defRPr sz="32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6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99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74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447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22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02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60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2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49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6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690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10/7/2019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0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1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ITP 348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20444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rot="5864759">
            <a:off x="5561672" y="1745667"/>
            <a:ext cx="623535" cy="2210047"/>
          </a:xfrm>
          <a:prstGeom prst="arc">
            <a:avLst>
              <a:gd name="adj1" fmla="val 16200000"/>
              <a:gd name="adj2" fmla="val 418604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59501" y="3182469"/>
            <a:ext cx="1447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rgbClr val="990000"/>
                </a:solidFill>
              </a:rPr>
              <a:t>output</a:t>
            </a:r>
            <a:r>
              <a:rPr lang="en-US" i="1" dirty="0">
                <a:solidFill>
                  <a:srgbClr val="990000"/>
                </a:solidFill>
              </a:rPr>
              <a:t>: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0400" y="2438400"/>
            <a:ext cx="14478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Math.sqrt</a:t>
            </a:r>
            <a:endParaRPr lang="en-US" sz="2000" b="1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0" y="2438400"/>
            <a:ext cx="14478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Math.sqrt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result</a:t>
            </a:r>
            <a:r>
              <a:rPr lang="en-US" sz="2000" spc="-100" dirty="0">
                <a:solidFill>
                  <a:srgbClr val="99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=</a:t>
            </a:r>
            <a:r>
              <a:rPr lang="en-US" sz="2000" spc="-100" dirty="0">
                <a:solidFill>
                  <a:srgbClr val="9900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("</a:t>
            </a:r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Sq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16819236">
            <a:off x="6479400" y="3355162"/>
            <a:ext cx="623535" cy="2538902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0700" y="4252256"/>
            <a:ext cx="14478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println</a:t>
            </a:r>
            <a:endParaRPr lang="en-US" sz="2000" b="1" spc="-1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600" y="3526574"/>
            <a:ext cx="2743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rgbClr val="990000"/>
                </a:solidFill>
              </a:rPr>
              <a:t>input</a:t>
            </a:r>
            <a:r>
              <a:rPr lang="en-US" i="1" dirty="0">
                <a:solidFill>
                  <a:srgbClr val="990000"/>
                </a:solidFill>
              </a:rPr>
              <a:t>: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 “Sq </a:t>
            </a:r>
            <a:r>
              <a:rPr 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Rt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 = 4”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5864759">
            <a:off x="5529923" y="3641873"/>
            <a:ext cx="623535" cy="2210047"/>
          </a:xfrm>
          <a:prstGeom prst="arc">
            <a:avLst>
              <a:gd name="adj1" fmla="val 16200000"/>
              <a:gd name="adj2" fmla="val 456897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5068619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rgbClr val="990000"/>
                </a:solidFill>
              </a:rPr>
              <a:t>No return output</a:t>
            </a:r>
            <a:endParaRPr 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70700" y="4252256"/>
            <a:ext cx="14478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println</a:t>
            </a:r>
            <a:endParaRPr lang="en-US" sz="2000" b="1" spc="-1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5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rgbClr val="990000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4950" y="1447800"/>
            <a:ext cx="37338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chemeClr val="tx1"/>
                </a:solidFill>
              </a:rPr>
              <a:t>Program waits (“listens”) for an event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2169636">
            <a:off x="2852724" y="1444332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2419331">
            <a:off x="1689750" y="853873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7683487">
            <a:off x="2139902" y="863028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6645287">
            <a:off x="2038019" y="1357961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rgbClr val="990000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76400"/>
            <a:ext cx="23622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i="1" u="sng" dirty="0">
                <a:solidFill>
                  <a:schemeClr val="tx1"/>
                </a:solidFill>
              </a:rPr>
              <a:t>Event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2169636">
            <a:off x="2852724" y="1444332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2419331">
            <a:off x="1689750" y="853873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7683487">
            <a:off x="2139902" y="863028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6645287">
            <a:off x="2038019" y="1357961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791200" y="1981200"/>
            <a:ext cx="2514600" cy="1965567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i="1" dirty="0" smtClean="0"/>
              <a:t>Particle Event Triggered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812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76400"/>
            <a:ext cx="23622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i="1" u="sng" dirty="0">
                <a:solidFill>
                  <a:schemeClr val="tx1"/>
                </a:solidFill>
              </a:rPr>
              <a:t>Event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7942845" flipH="1">
            <a:off x="2393578" y="2005422"/>
            <a:ext cx="981299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791200" y="1981200"/>
            <a:ext cx="2514600" cy="1965567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2000" i="1" dirty="0"/>
              <a:t>Particle Event Triggered</a:t>
            </a:r>
            <a:endParaRPr lang="en-US" sz="2000" i="1" dirty="0"/>
          </a:p>
        </p:txBody>
      </p:sp>
      <p:sp>
        <p:nvSpPr>
          <p:cNvPr id="12" name="Rectangle 11"/>
          <p:cNvSpPr/>
          <p:nvPr/>
        </p:nvSpPr>
        <p:spPr>
          <a:xfrm>
            <a:off x="2971800" y="3124200"/>
            <a:ext cx="27432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respondToEvent</a:t>
            </a:r>
            <a:r>
              <a:rPr lang="en-US" sz="24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44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76400"/>
            <a:ext cx="23622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i="1" u="sng" dirty="0">
                <a:solidFill>
                  <a:schemeClr val="tx1"/>
                </a:solidFill>
              </a:rPr>
              <a:t>Event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6134596" flipH="1">
            <a:off x="3461108" y="1941498"/>
            <a:ext cx="1270182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791200" y="1981200"/>
            <a:ext cx="2514600" cy="1965567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2000" i="1" dirty="0"/>
              <a:t>Particle Event Triggered</a:t>
            </a:r>
            <a:endParaRPr lang="en-US" sz="2000" i="1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124200"/>
            <a:ext cx="27432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respondToEvent</a:t>
            </a:r>
            <a:r>
              <a:rPr lang="en-US" sz="24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25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182880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pc="-100" dirty="0" smtClean="0">
                <a:solidFill>
                  <a:srgbClr val="990000"/>
                </a:solidFill>
                <a:latin typeface="Consolas" panose="020B0609020204030204" pitchFamily="49" charset="0"/>
              </a:rPr>
              <a:t>loop()</a:t>
            </a:r>
            <a:endParaRPr lang="en-US" sz="2400" b="1" spc="-1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2169636">
            <a:off x="2852724" y="1444332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2419331">
            <a:off x="1689750" y="853873"/>
            <a:ext cx="1143000" cy="1676400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7683487">
            <a:off x="2139902" y="863028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6645287">
            <a:off x="2038019" y="1357961"/>
            <a:ext cx="1587594" cy="1869561"/>
          </a:xfrm>
          <a:prstGeom prst="arc">
            <a:avLst>
              <a:gd name="adj1" fmla="val 16200000"/>
              <a:gd name="adj2" fmla="val 2250417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95850" y="1447800"/>
            <a:ext cx="41910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chemeClr val="tx1"/>
                </a:solidFill>
              </a:rPr>
              <a:t>Program goes back to waiting for an event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Concepts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1775" algn="l"/>
                <a:tab pos="461963" algn="l"/>
              </a:tabLst>
            </a:pPr>
            <a:r>
              <a:rPr lang="en-US" dirty="0"/>
              <a:t>Event</a:t>
            </a:r>
          </a:p>
          <a:p>
            <a:pPr lvl="1">
              <a:tabLst>
                <a:tab pos="231775" algn="l"/>
                <a:tab pos="461963" algn="l"/>
              </a:tabLst>
            </a:pPr>
            <a:r>
              <a:rPr lang="en-US" dirty="0"/>
              <a:t>Whenever a user takes an action on a component</a:t>
            </a:r>
          </a:p>
          <a:p>
            <a:pPr>
              <a:tabLst>
                <a:tab pos="231775" algn="l"/>
                <a:tab pos="461963" algn="l"/>
              </a:tabLst>
            </a:pPr>
            <a:r>
              <a:rPr lang="en-US" dirty="0" smtClean="0"/>
              <a:t>Event Handler (Listener)</a:t>
            </a:r>
            <a:endParaRPr lang="en-US" dirty="0"/>
          </a:p>
          <a:p>
            <a:pPr lvl="1">
              <a:tabLst>
                <a:tab pos="231775" algn="l"/>
                <a:tab pos="461963" algn="l"/>
              </a:tabLst>
            </a:pPr>
            <a:r>
              <a:rPr lang="en-US" dirty="0" smtClean="0"/>
              <a:t>Function </a:t>
            </a:r>
            <a:r>
              <a:rPr lang="en-US" dirty="0"/>
              <a:t>which responds to action</a:t>
            </a:r>
          </a:p>
          <a:p>
            <a:pPr lvl="1">
              <a:buFont typeface="Arial" pitchFamily="34" charset="0"/>
              <a:buChar char="•"/>
              <a:tabLst>
                <a:tab pos="231775" algn="l"/>
                <a:tab pos="461963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Concepts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9418" y="1600201"/>
            <a:ext cx="2936964" cy="2270095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2000" i="1" dirty="0" smtClean="0"/>
              <a:t>Nearby Device Publishes Temperature</a:t>
            </a:r>
            <a:endParaRPr lang="en-US" sz="2000" i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01957" y="4298915"/>
            <a:ext cx="1931885" cy="65426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Event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4558034" y="1796368"/>
            <a:ext cx="3214366" cy="1835806"/>
          </a:xfrm>
          <a:prstGeom prst="ellipse">
            <a:avLst/>
          </a:prstGeom>
          <a:solidFill>
            <a:srgbClr val="FFFFF9"/>
          </a:solidFill>
          <a:ln w="63500" cmpd="thickThin">
            <a:solidFill>
              <a:srgbClr val="99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ea typeface="Times New Roman" pitchFamily="18" charset="0"/>
              </a:rPr>
              <a:t/>
            </a:r>
            <a:br>
              <a:rPr lang="en-US" b="1" dirty="0" smtClean="0">
                <a:ea typeface="Times New Roman" pitchFamily="18" charset="0"/>
              </a:rPr>
            </a:br>
            <a:r>
              <a:rPr lang="en-US" b="1" dirty="0" err="1" smtClean="0">
                <a:ea typeface="Times New Roman" pitchFamily="18" charset="0"/>
              </a:rPr>
              <a:t>handleTempEvent</a:t>
            </a:r>
            <a:r>
              <a:rPr lang="en-US" b="1" dirty="0" smtClean="0">
                <a:ea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responds to </a:t>
            </a:r>
            <a:r>
              <a:rPr lang="en-US" sz="2000" dirty="0" smtClean="0">
                <a:solidFill>
                  <a:schemeClr val="dk1"/>
                </a:solidFill>
              </a:rPr>
              <a:t>event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876800" y="4298915"/>
            <a:ext cx="1934154" cy="65426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Event Handler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3719711" y="3742163"/>
            <a:ext cx="914327" cy="1134"/>
          </a:xfrm>
          <a:prstGeom prst="straightConnector1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27" charset="-128"/>
                <a:cs typeface="ＭＳ Ｐゴシック" pitchFamily="27" charset="-128"/>
              </a:rPr>
              <a:t>Event-Driven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27" charset="-128"/>
                <a:cs typeface="ＭＳ Ｐゴシック" pitchFamily="27" charset="-128"/>
              </a:rPr>
              <a:t>By default, when a user interacts with widgets (e.g. clicks a button), </a:t>
            </a:r>
            <a:r>
              <a:rPr lang="en-US" u="sng" dirty="0">
                <a:ea typeface="ＭＳ Ｐゴシック" pitchFamily="27" charset="-128"/>
                <a:cs typeface="ＭＳ Ｐゴシック" pitchFamily="27" charset="-128"/>
              </a:rPr>
              <a:t>nothing happens</a:t>
            </a:r>
          </a:p>
          <a:p>
            <a:endParaRPr lang="en-US" u="sng" dirty="0">
              <a:ea typeface="ＭＳ Ｐゴシック" pitchFamily="27" charset="-128"/>
              <a:cs typeface="ＭＳ Ｐゴシック" pitchFamily="27" charset="-128"/>
            </a:endParaRPr>
          </a:p>
          <a:p>
            <a:r>
              <a:rPr lang="en-US" dirty="0">
                <a:ea typeface="ＭＳ Ｐゴシック" pitchFamily="27" charset="-128"/>
                <a:cs typeface="ＭＳ Ｐゴシック" pitchFamily="27" charset="-128"/>
              </a:rPr>
              <a:t>We need event-driven programming to make the magic happen!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  <a:p>
            <a:pPr lvl="1"/>
            <a:r>
              <a:rPr lang="en-US" dirty="0" smtClean="0"/>
              <a:t>Anything you subscribe to in </a:t>
            </a:r>
            <a:r>
              <a:rPr lang="en-US" dirty="0" smtClean="0"/>
              <a:t>Particle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b="1" spc="-100" dirty="0" err="1">
                <a:solidFill>
                  <a:srgbClr val="990000"/>
                </a:solidFill>
                <a:latin typeface="Consolas" panose="020B0609020204030204" pitchFamily="49" charset="0"/>
              </a:rPr>
              <a:t>Math.sqrt</a:t>
            </a:r>
            <a:r>
              <a:rPr lang="en-US" sz="2000" b="1" spc="-100" dirty="0">
                <a:solidFill>
                  <a:srgbClr val="990000"/>
                </a:solidFill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5000" y="1447800"/>
            <a:ext cx="4191000" cy="3886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pc="-100" dirty="0" smtClean="0">
                <a:latin typeface="Consolas" panose="020B0609020204030204" pitchFamily="49" charset="0"/>
              </a:rPr>
              <a:t>void loop() </a:t>
            </a:r>
            <a:r>
              <a:rPr lang="en-US" sz="2000" spc="-1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num = 16;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double result = 0;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result = </a:t>
            </a:r>
            <a:r>
              <a:rPr lang="en-US" sz="2000" spc="-100" dirty="0" err="1">
                <a:latin typeface="Consolas" panose="020B0609020204030204" pitchFamily="49" charset="0"/>
              </a:rPr>
              <a:t>Math.sqrt</a:t>
            </a:r>
            <a:r>
              <a:rPr lang="en-US" sz="2000" spc="-100" dirty="0">
                <a:latin typeface="Consolas" panose="020B0609020204030204" pitchFamily="49" charset="0"/>
              </a:rPr>
              <a:t>(num);</a:t>
            </a: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endParaRPr lang="en-US" sz="2000" spc="-100" dirty="0">
              <a:latin typeface="Consolas" panose="020B06090202040302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	</a:t>
            </a:r>
            <a:r>
              <a:rPr lang="en-US" sz="2000" spc="-100" dirty="0" err="1">
                <a:latin typeface="Consolas" panose="020B0609020204030204" pitchFamily="49" charset="0"/>
              </a:rPr>
              <a:t>println</a:t>
            </a:r>
            <a:r>
              <a:rPr lang="en-US" sz="2000" spc="-100" dirty="0">
                <a:latin typeface="Consolas" panose="020B0609020204030204" pitchFamily="49" charset="0"/>
              </a:rPr>
              <a:t>("</a:t>
            </a:r>
            <a:r>
              <a:rPr lang="en-US" sz="2000" spc="-100" dirty="0" err="1">
                <a:latin typeface="Consolas" panose="020B0609020204030204" pitchFamily="49" charset="0"/>
              </a:rPr>
              <a:t>Sq</a:t>
            </a:r>
            <a:r>
              <a:rPr lang="en-US" sz="2000" spc="-100" dirty="0"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latin typeface="Consolas" panose="020B0609020204030204" pitchFamily="49" charset="0"/>
              </a:rPr>
              <a:t>Rt</a:t>
            </a:r>
            <a:r>
              <a:rPr lang="en-US" sz="2000" spc="-100" dirty="0">
                <a:latin typeface="Consolas" panose="020B0609020204030204" pitchFamily="49" charset="0"/>
              </a:rPr>
              <a:t> = " + result);</a:t>
            </a:r>
          </a:p>
          <a:p>
            <a:pPr>
              <a:tabLst>
                <a:tab pos="231775" algn="l"/>
              </a:tabLst>
            </a:pPr>
            <a:r>
              <a:rPr lang="en-US" sz="2000" spc="-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Start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8225" y="1905000"/>
            <a:ext cx="1447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>
                <a:solidFill>
                  <a:srgbClr val="990000"/>
                </a:solidFill>
              </a:rPr>
              <a:t>input</a:t>
            </a:r>
            <a:r>
              <a:rPr lang="en-US" i="1" dirty="0">
                <a:solidFill>
                  <a:srgbClr val="990000"/>
                </a:solidFill>
              </a:rPr>
              <a:t>: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 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48768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i="1" u="sng" dirty="0" smtClean="0">
                <a:solidFill>
                  <a:schemeClr val="tx1"/>
                </a:solidFill>
              </a:rPr>
              <a:t>End Function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819236">
            <a:off x="6632492" y="919454"/>
            <a:ext cx="623535" cy="4138833"/>
          </a:xfrm>
          <a:prstGeom prst="arc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2438400"/>
            <a:ext cx="14478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Math.sqrt</a:t>
            </a:r>
            <a:endParaRPr lang="en-US" sz="2000" b="1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7388" y="18288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7388" y="3429000"/>
            <a:ext cx="0" cy="1219200"/>
          </a:xfrm>
          <a:prstGeom prst="straightConnector1">
            <a:avLst/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 Viterbi PowerPoint Theme (Rob Edit 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06F3D4A7-9978-4350-9C8B-CE035C5A0E2F}" vid="{F93DBBFB-263C-4A67-9C35-F37F749528A9}"/>
    </a:ext>
  </a:extLst>
</a:theme>
</file>

<file path=ppt/theme/theme2.xml><?xml version="1.0" encoding="utf-8"?>
<a:theme xmlns:a="http://schemas.openxmlformats.org/drawingml/2006/main" name="Viterbi (Rob) Blank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6CDC5B55-CE72-45E1-B63B-75FFA0F6D2B9}" vid="{0E601F49-E9D3-4E70-885A-E041E7721F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(Rob Edit 2013)</Template>
  <TotalTime>4201</TotalTime>
  <Words>283</Words>
  <Application>Microsoft Office PowerPoint</Application>
  <PresentationFormat>On-screen Show (4:3)</PresentationFormat>
  <Paragraphs>224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Adobe Caslon Pro</vt:lpstr>
      <vt:lpstr>Arial</vt:lpstr>
      <vt:lpstr>Calibri</vt:lpstr>
      <vt:lpstr>Consolas</vt:lpstr>
      <vt:lpstr>Myriad Pro</vt:lpstr>
      <vt:lpstr>Times New Roman</vt:lpstr>
      <vt:lpstr>USC Viterbi PowerPoint Theme (Rob Edit 2013)</vt:lpstr>
      <vt:lpstr>Viterbi (Rob) Blank</vt:lpstr>
      <vt:lpstr>ITP 348</vt:lpstr>
      <vt:lpstr>Event-Driven Review</vt:lpstr>
      <vt:lpstr>Event-Driven Programming</vt:lpstr>
      <vt:lpstr>Event-Driven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Imperative Programming</vt:lpstr>
      <vt:lpstr>Event-Driven Programming</vt:lpstr>
      <vt:lpstr>Event-Driven Programming</vt:lpstr>
      <vt:lpstr>Event-Driven Programming</vt:lpstr>
      <vt:lpstr>Event-Driven Programming</vt:lpstr>
      <vt:lpstr>Event-Driven Programming</vt:lpstr>
      <vt:lpstr>Event-Driven Programming</vt:lpstr>
      <vt:lpstr>Event-Driven Concepts</vt:lpstr>
      <vt:lpstr>Event-Driven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</dc:creator>
  <cp:lastModifiedBy>R P</cp:lastModifiedBy>
  <cp:revision>164</cp:revision>
  <cp:lastPrinted>2011-10-21T03:55:14Z</cp:lastPrinted>
  <dcterms:created xsi:type="dcterms:W3CDTF">2011-10-20T22:41:20Z</dcterms:created>
  <dcterms:modified xsi:type="dcterms:W3CDTF">2019-10-08T03:37:01Z</dcterms:modified>
</cp:coreProperties>
</file>