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  <p:sldMasterId id="2147483689" r:id="rId2"/>
  </p:sldMasterIdLst>
  <p:notesMasterIdLst>
    <p:notesMasterId r:id="rId19"/>
  </p:notesMasterIdLst>
  <p:sldIdLst>
    <p:sldId id="286" r:id="rId3"/>
    <p:sldId id="283" r:id="rId4"/>
    <p:sldId id="284" r:id="rId5"/>
    <p:sldId id="285" r:id="rId6"/>
    <p:sldId id="287" r:id="rId7"/>
    <p:sldId id="297" r:id="rId8"/>
    <p:sldId id="288" r:id="rId9"/>
    <p:sldId id="289" r:id="rId10"/>
    <p:sldId id="290" r:id="rId11"/>
    <p:sldId id="291" r:id="rId12"/>
    <p:sldId id="292" r:id="rId13"/>
    <p:sldId id="293" r:id="rId14"/>
    <p:sldId id="298" r:id="rId15"/>
    <p:sldId id="300" r:id="rId16"/>
    <p:sldId id="294" r:id="rId17"/>
    <p:sldId id="295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90000"/>
    <a:srgbClr val="8FD6FF"/>
    <a:srgbClr val="C3F49F"/>
    <a:srgbClr val="FF33CC"/>
    <a:srgbClr val="0088AB"/>
    <a:srgbClr val="FF00FF"/>
    <a:srgbClr val="FDC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06" autoAdjust="0"/>
    <p:restoredTop sz="86449" autoAdjust="0"/>
  </p:normalViewPr>
  <p:slideViewPr>
    <p:cSldViewPr snapToGrid="0">
      <p:cViewPr varScale="1">
        <p:scale>
          <a:sx n="97" d="100"/>
          <a:sy n="97" d="100"/>
        </p:scale>
        <p:origin x="932" y="4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-92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AD36F-69FE-4BD8-8BEA-35588D3CCEAB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49C1D-0023-4BFE-93A4-49664F79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69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48109"/>
          </a:xfrm>
        </p:spPr>
        <p:txBody>
          <a:bodyPr>
            <a:noAutofit/>
          </a:bodyPr>
          <a:lstStyle>
            <a:lvl1pPr algn="ctr">
              <a:defRPr sz="4400">
                <a:solidFill>
                  <a:srgbClr val="99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99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3170-BD8A-9641-8427-B4AFFE361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621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E4AB-C943-4344-9F1B-6ADA6BEC5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0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5687-F9AD-CF45-A6D6-61F026F0C2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3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453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453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CCEC5-73CD-0841-82E2-FFFD74A5EA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0665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D3170-BD8A-9641-8427-B4AFFE3610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07344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09625"/>
            <a:ext cx="4562856" cy="485775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295400"/>
            <a:ext cx="4562856" cy="465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3170-BD8A-9641-8427-B4AFFE3610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62856" y="809625"/>
            <a:ext cx="4562856" cy="485775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562856" y="1295400"/>
            <a:ext cx="4562856" cy="465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491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lists -- o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09624"/>
            <a:ext cx="9125712" cy="1200151"/>
          </a:xfrm>
        </p:spPr>
        <p:txBody>
          <a:bodyPr anchor="t">
            <a:noAutofit/>
          </a:bodyPr>
          <a:lstStyle>
            <a:lvl1pPr marL="0" indent="0">
              <a:buNone/>
              <a:defRPr sz="32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009775"/>
            <a:ext cx="4562856" cy="394334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3170-BD8A-9641-8427-B4AFFE3610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562856" y="2009775"/>
            <a:ext cx="4562856" cy="394334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5070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147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7950" y="112518"/>
            <a:ext cx="89281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662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2518"/>
            <a:ext cx="8839200" cy="1143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5518"/>
            <a:ext cx="8839200" cy="467476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6729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6788" y="6474817"/>
            <a:ext cx="2133600" cy="365125"/>
          </a:xfrm>
          <a:prstGeom prst="rect">
            <a:avLst/>
          </a:prstGeom>
        </p:spPr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0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3187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2518"/>
            <a:ext cx="8928100" cy="1143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06729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From Introduction to Android™ Application Development, Android Essentials, Fourth Edition, by Joseph Annuzzi, Jr., Lauren Darcey, and Shane Conder (ISBN-13: 978-0-321-94026-1) Copyright © 2014 Pearson Education, Inc. All rights reserved.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06788" y="6474817"/>
            <a:ext cx="2133600" cy="365125"/>
          </a:xfrm>
          <a:prstGeom prst="rect">
            <a:avLst/>
          </a:prstGeom>
        </p:spPr>
        <p:txBody>
          <a:bodyPr/>
          <a:lstStyle/>
          <a:p>
            <a:fld id="{E13B2379-6501-3948-A3DB-BEF95B5086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3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2518"/>
            <a:ext cx="8839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5518"/>
            <a:ext cx="8839200" cy="4674765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1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D136-3A1C-334C-ADD3-F5EFDC185C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4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19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19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6BCE-B308-EB47-A186-1A0C526F2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451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451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2469-12E9-E740-9A5D-CD4DD31E8D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1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2379-6501-3948-A3DB-BEF95B5086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A5ABB-21CC-5A42-99B0-47489068AA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4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656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4943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FE89-484B-5C46-BDDD-1B63C092B1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6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011785"/>
            <a:ext cx="9144000" cy="844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50" y="112518"/>
            <a:ext cx="8928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" y="1255518"/>
            <a:ext cx="8928100" cy="467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6729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6788" y="6474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6D5D3170-BD8A-9641-8427-B4AFFE3610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1-lineWordmark_GoldOnCard_NoBG.eps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flipV="1">
            <a:off x="0" y="5960984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686226" y="60576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20" cstate="print"/>
          <a:srcRect r="57269"/>
          <a:stretch>
            <a:fillRect/>
          </a:stretch>
        </p:blipFill>
        <p:spPr bwMode="auto">
          <a:xfrm>
            <a:off x="107950" y="76200"/>
            <a:ext cx="381000" cy="2635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445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990000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 dirty="0">
          <a:solidFill>
            <a:srgbClr val="000000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39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990000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 dirty="0">
          <a:solidFill>
            <a:srgbClr val="000000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3QtklTXbKUQ?t=660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 to Physical</a:t>
            </a:r>
            <a:r>
              <a:rPr lang="en-US" baseline="0" dirty="0" smtClean="0"/>
              <a:t> Computing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Social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Grillo</a:t>
            </a:r>
            <a:r>
              <a:rPr lang="en-US" dirty="0" smtClean="0"/>
              <a:t> - early earthquake warnings in rural Mexico and Chile</a:t>
            </a:r>
          </a:p>
          <a:p>
            <a:pPr lvl="0"/>
            <a:r>
              <a:rPr lang="en-US" dirty="0" smtClean="0"/>
              <a:t>ReWalk - exoskeleton to help people with spinal cord injuries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8658"/>
            <a:ext cx="3368541" cy="2351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785" y="2881346"/>
            <a:ext cx="1726166" cy="304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is </a:t>
            </a:r>
            <a:r>
              <a:rPr lang="en-US" dirty="0" err="1" smtClean="0"/>
              <a:t>IoT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Internet</a:t>
            </a:r>
          </a:p>
          <a:p>
            <a:pPr lvl="1"/>
            <a:r>
              <a:rPr lang="en-US" dirty="0" smtClean="0"/>
              <a:t>connect to the internet to send and receive data</a:t>
            </a:r>
          </a:p>
          <a:p>
            <a:pPr lvl="0"/>
            <a:r>
              <a:rPr lang="en-US" dirty="0" smtClean="0"/>
              <a:t>Things</a:t>
            </a:r>
          </a:p>
          <a:p>
            <a:pPr lvl="1"/>
            <a:r>
              <a:rPr lang="en-US" dirty="0" smtClean="0"/>
              <a:t>"smart" devices that are programmed interact with environment </a:t>
            </a:r>
          </a:p>
        </p:txBody>
      </p:sp>
    </p:spTree>
    <p:extLst>
      <p:ext uri="{BB962C8B-B14F-4D97-AF65-F5344CB8AC3E}">
        <p14:creationId xmlns:p14="http://schemas.microsoft.com/office/powerpoint/2010/main" val="281692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Internet of Things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02" y="1255713"/>
            <a:ext cx="7192595" cy="4675187"/>
          </a:xfrm>
        </p:spPr>
      </p:pic>
    </p:spTree>
    <p:extLst>
      <p:ext uri="{BB962C8B-B14F-4D97-AF65-F5344CB8AC3E}">
        <p14:creationId xmlns:p14="http://schemas.microsoft.com/office/powerpoint/2010/main" val="7139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Our focus in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building electronic prototype</a:t>
            </a:r>
          </a:p>
          <a:p>
            <a:pPr lvl="0"/>
            <a:r>
              <a:rPr lang="en-US" dirty="0" smtClean="0"/>
              <a:t>creating the software code</a:t>
            </a:r>
          </a:p>
          <a:p>
            <a:pPr lvl="0"/>
            <a:r>
              <a:rPr lang="en-US" dirty="0" smtClean="0"/>
              <a:t>communicating with / controlling device via internet 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Hardware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32" y="1124910"/>
            <a:ext cx="4002967" cy="479512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Basic prototype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PCB prototype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83832" y="1124910"/>
            <a:ext cx="4002967" cy="479512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3"/>
            </a:pPr>
            <a:r>
              <a:rPr lang="en-US" dirty="0" smtClean="0"/>
              <a:t>Fabrication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8" y="1661666"/>
            <a:ext cx="2690572" cy="1794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32" y="1870353"/>
            <a:ext cx="4361491" cy="2053535"/>
          </a:xfrm>
          <a:prstGeom prst="rect">
            <a:avLst/>
          </a:prstGeom>
        </p:spPr>
      </p:pic>
      <p:pic>
        <p:nvPicPr>
          <p:cNvPr id="9" name="Picture 4" descr="https://othermachine.co/assets/otherduin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3" t="19707" r="15479" b="17227"/>
          <a:stretch/>
        </p:blipFill>
        <p:spPr bwMode="auto">
          <a:xfrm>
            <a:off x="884406" y="3862405"/>
            <a:ext cx="2197977" cy="179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6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Communication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WiFi</a:t>
            </a:r>
            <a:r>
              <a:rPr lang="en-US" dirty="0" smtClean="0"/>
              <a:t> and Cellular</a:t>
            </a:r>
          </a:p>
          <a:p>
            <a:pPr lvl="0"/>
            <a:r>
              <a:rPr lang="en-US" dirty="0" smtClean="0"/>
              <a:t>Bluetooth Low Energy (BLE)</a:t>
            </a:r>
          </a:p>
          <a:p>
            <a:pPr lvl="1"/>
            <a:r>
              <a:rPr lang="en-US" dirty="0" smtClean="0"/>
              <a:t>Ex: Communication between smart watch and phone; wireless headphones</a:t>
            </a:r>
          </a:p>
          <a:p>
            <a:pPr lvl="1"/>
            <a:r>
              <a:rPr lang="en-US" dirty="0" smtClean="0"/>
              <a:t>Range: ~1200+ </a:t>
            </a:r>
            <a:r>
              <a:rPr lang="en-US" dirty="0" err="1" smtClean="0"/>
              <a:t>ft</a:t>
            </a:r>
            <a:endParaRPr lang="en-US" dirty="0" smtClean="0"/>
          </a:p>
          <a:p>
            <a:pPr lvl="0"/>
            <a:r>
              <a:rPr lang="en-US" dirty="0" smtClean="0"/>
              <a:t>Near-Field Communication (NFC) </a:t>
            </a:r>
          </a:p>
          <a:p>
            <a:pPr lvl="1"/>
            <a:r>
              <a:rPr lang="en-US" dirty="0" smtClean="0"/>
              <a:t>Ex: Contact-less payment like Apple Pay</a:t>
            </a:r>
          </a:p>
          <a:p>
            <a:pPr lvl="1"/>
            <a:r>
              <a:rPr lang="en-US" dirty="0" smtClean="0"/>
              <a:t>Range: 4 inches</a:t>
            </a:r>
          </a:p>
        </p:txBody>
      </p:sp>
    </p:spTree>
    <p:extLst>
      <p:ext uri="{BB962C8B-B14F-4D97-AF65-F5344CB8AC3E}">
        <p14:creationId xmlns:p14="http://schemas.microsoft.com/office/powerpoint/2010/main" val="30688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is physical computing?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are smart devices?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Physical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 smtClean="0"/>
              <a:t>"Physical Computing is an approach to learning how humans communicate through computers that starts by considering how humans express themselves physically" </a:t>
            </a:r>
            <a:r>
              <a:rPr lang="en-US" dirty="0" smtClean="0"/>
              <a:t>--Tom </a:t>
            </a:r>
            <a:r>
              <a:rPr lang="en-US" dirty="0" err="1" smtClean="0"/>
              <a:t>Igoe</a:t>
            </a:r>
            <a:endParaRPr lang="en-US" dirty="0" smtClean="0"/>
          </a:p>
          <a:p>
            <a:pPr lvl="0"/>
            <a:r>
              <a:rPr lang="en-US" dirty="0" smtClean="0"/>
              <a:t>Interacting with "smart" devices in the environment</a:t>
            </a:r>
          </a:p>
          <a:p>
            <a:pPr lvl="0"/>
            <a:r>
              <a:rPr lang="en-US" dirty="0" smtClean="0"/>
              <a:t>Involves programming, electronics, 3d printing, wearables, networking, interaction design</a:t>
            </a:r>
          </a:p>
        </p:txBody>
      </p:sp>
    </p:spTree>
    <p:extLst>
      <p:ext uri="{BB962C8B-B14F-4D97-AF65-F5344CB8AC3E}">
        <p14:creationId xmlns:p14="http://schemas.microsoft.com/office/powerpoint/2010/main" val="36628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Why learn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Jobs</a:t>
            </a:r>
          </a:p>
          <a:p>
            <a:pPr lvl="1"/>
            <a:r>
              <a:rPr lang="en-US" dirty="0" smtClean="0"/>
              <a:t>2020: 26 billion Internet nodes (excl. phones, tablets, and computers)</a:t>
            </a:r>
          </a:p>
          <a:p>
            <a:pPr lvl="2"/>
            <a:r>
              <a:rPr lang="en-US" dirty="0" smtClean="0"/>
              <a:t>30 fold increase from 2009</a:t>
            </a:r>
          </a:p>
          <a:p>
            <a:pPr lvl="1"/>
            <a:r>
              <a:rPr lang="en-US" dirty="0" smtClean="0"/>
              <a:t>2020: 4.5 million Internet of Things (</a:t>
            </a:r>
            <a:r>
              <a:rPr lang="en-US" dirty="0" err="1" smtClean="0"/>
              <a:t>IoT</a:t>
            </a:r>
            <a:r>
              <a:rPr lang="en-US" dirty="0" smtClean="0"/>
              <a:t>) developers</a:t>
            </a:r>
          </a:p>
          <a:p>
            <a:pPr lvl="2"/>
            <a:r>
              <a:rPr lang="en-US" dirty="0" smtClean="0"/>
              <a:t>57% annual growth rate</a:t>
            </a:r>
          </a:p>
          <a:p>
            <a:pPr lvl="0"/>
            <a:r>
              <a:rPr lang="en-US" dirty="0" smtClean="0"/>
              <a:t>Cross-discipline</a:t>
            </a:r>
          </a:p>
          <a:p>
            <a:pPr lvl="1"/>
            <a:r>
              <a:rPr lang="en-US" dirty="0" smtClean="0"/>
              <a:t>CS, EE, data analytics, product design, </a:t>
            </a:r>
            <a:r>
              <a:rPr lang="en-US" dirty="0"/>
              <a:t>making </a:t>
            </a:r>
            <a:r>
              <a:rPr lang="en-US" dirty="0" smtClean="0"/>
              <a:t>entrepreneurship</a:t>
            </a:r>
          </a:p>
        </p:txBody>
      </p:sp>
    </p:spTree>
    <p:extLst>
      <p:ext uri="{BB962C8B-B14F-4D97-AF65-F5344CB8AC3E}">
        <p14:creationId xmlns:p14="http://schemas.microsoft.com/office/powerpoint/2010/main" val="38601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Hardware entrepreneurship</a:t>
            </a:r>
          </a:p>
          <a:p>
            <a:pPr lvl="1"/>
            <a:r>
              <a:rPr lang="en-US" dirty="0" smtClean="0"/>
              <a:t>Cost of manufacturing is within reach of small amount of funding</a:t>
            </a:r>
          </a:p>
          <a:p>
            <a:pPr lvl="1"/>
            <a:r>
              <a:rPr lang="en-US" dirty="0" smtClean="0"/>
              <a:t>Tools and open-source platforms mean you can build a prototype without an engineering degree</a:t>
            </a:r>
          </a:p>
          <a:p>
            <a:pPr lvl="0"/>
            <a:r>
              <a:rPr lang="en-US" dirty="0" smtClean="0"/>
              <a:t>Empowering and fun</a:t>
            </a:r>
          </a:p>
          <a:p>
            <a:pPr lvl="1"/>
            <a:r>
              <a:rPr lang="en-US" i="1" dirty="0" smtClean="0"/>
              <a:t>"We are on the verge of machines that can think, and we are carrying magic wands in our pocket but most people see them as read-only" </a:t>
            </a:r>
            <a:r>
              <a:rPr lang="en-US" dirty="0" smtClean="0"/>
              <a:t>-- Jeff Branson, educator and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Examples: Gadgets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Mi.Mu</a:t>
            </a:r>
            <a:r>
              <a:rPr lang="en-US" dirty="0" smtClean="0"/>
              <a:t> / Imogen Heap </a:t>
            </a:r>
          </a:p>
          <a:p>
            <a:pPr lvl="1"/>
            <a:r>
              <a:rPr lang="en-US" dirty="0" smtClean="0">
                <a:hlinkClick r:id="rId2"/>
              </a:rPr>
              <a:t>https://youtu.be/3QtklTXbKUQ?t=660</a:t>
            </a:r>
            <a:r>
              <a:rPr lang="en-US" dirty="0" smtClean="0"/>
              <a:t>  </a:t>
            </a:r>
          </a:p>
          <a:p>
            <a:pPr lvl="0"/>
            <a:r>
              <a:rPr lang="en-US" dirty="0" smtClean="0"/>
              <a:t>Form - AR swim googles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251" y="3190473"/>
            <a:ext cx="5012754" cy="26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Examples: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Lumi</a:t>
            </a:r>
            <a:r>
              <a:rPr lang="en-US" dirty="0" smtClean="0"/>
              <a:t> –</a:t>
            </a:r>
            <a:r>
              <a:rPr lang="en-US" dirty="0"/>
              <a:t> </a:t>
            </a:r>
            <a:r>
              <a:rPr lang="en-US" dirty="0" smtClean="0"/>
              <a:t>learn to play piano</a:t>
            </a:r>
          </a:p>
          <a:p>
            <a:pPr lvl="0"/>
            <a:r>
              <a:rPr lang="en-US" dirty="0" err="1" smtClean="0"/>
              <a:t>Cubertto</a:t>
            </a:r>
            <a:r>
              <a:rPr lang="en-US" dirty="0" smtClean="0"/>
              <a:t> - learn programming without a screen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5" y="3230003"/>
            <a:ext cx="3954436" cy="2638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" y="3038224"/>
            <a:ext cx="5031028" cy="28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Examples: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UFO - beauty mask treatment</a:t>
            </a:r>
          </a:p>
          <a:p>
            <a:pPr lvl="0"/>
            <a:r>
              <a:rPr lang="en-US" dirty="0" smtClean="0"/>
              <a:t>Jolt - concussion sensor for athletes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82" y="3173563"/>
            <a:ext cx="4138418" cy="2756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3954"/>
            <a:ext cx="4762043" cy="267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C Viterbi PowerPoint Theme (Rob Edit 2013)">
  <a:themeElements>
    <a:clrScheme name="Custom 1">
      <a:dk1>
        <a:srgbClr val="000000"/>
      </a:dk1>
      <a:lt1>
        <a:srgbClr val="FFFFFF"/>
      </a:lt1>
      <a:dk2>
        <a:srgbClr val="830000"/>
      </a:dk2>
      <a:lt2>
        <a:srgbClr val="999999"/>
      </a:lt2>
      <a:accent1>
        <a:srgbClr val="CCCCCC"/>
      </a:accent1>
      <a:accent2>
        <a:srgbClr val="FFCC00"/>
      </a:accent2>
      <a:accent3>
        <a:srgbClr val="FFFFFF"/>
      </a:accent3>
      <a:accent4>
        <a:srgbClr val="000000"/>
      </a:accent4>
      <a:accent5>
        <a:srgbClr val="D9D9D9"/>
      </a:accent5>
      <a:accent6>
        <a:srgbClr val="FFCC00"/>
      </a:accent6>
      <a:hlink>
        <a:srgbClr val="990000"/>
      </a:hlink>
      <a:folHlink>
        <a:srgbClr val="990000"/>
      </a:folHlink>
    </a:clrScheme>
    <a:fontScheme name="Custom 2">
      <a:majorFont>
        <a:latin typeface="Adobe Caslon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83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FFCC00"/>
        </a:solidFill>
      </a:spPr>
      <a:bodyPr wrap="square" rtlCol="0">
        <a:spAutoFit/>
      </a:bodyPr>
      <a:lstStyle>
        <a:defPPr algn="ctr">
          <a:defRPr sz="1800" b="1" dirty="0" err="1" smtClean="0"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SC Viterbi PowerPoint Theme (Rob Edit 2013)" id="{72290CB3-AD2E-4622-AA27-C74DE768CAB6}" vid="{B7537BA8-5BB9-4FC1-8049-6ACF27DCA4A8}"/>
    </a:ext>
  </a:extLst>
</a:theme>
</file>

<file path=ppt/theme/theme2.xml><?xml version="1.0" encoding="utf-8"?>
<a:theme xmlns:a="http://schemas.openxmlformats.org/drawingml/2006/main" name="Viterbi (Rob) Blank">
  <a:themeElements>
    <a:clrScheme name="Custom 1">
      <a:dk1>
        <a:srgbClr val="000000"/>
      </a:dk1>
      <a:lt1>
        <a:srgbClr val="FFFFFF"/>
      </a:lt1>
      <a:dk2>
        <a:srgbClr val="830000"/>
      </a:dk2>
      <a:lt2>
        <a:srgbClr val="999999"/>
      </a:lt2>
      <a:accent1>
        <a:srgbClr val="CCCCCC"/>
      </a:accent1>
      <a:accent2>
        <a:srgbClr val="FFCC00"/>
      </a:accent2>
      <a:accent3>
        <a:srgbClr val="FFFFFF"/>
      </a:accent3>
      <a:accent4>
        <a:srgbClr val="000000"/>
      </a:accent4>
      <a:accent5>
        <a:srgbClr val="D9D9D9"/>
      </a:accent5>
      <a:accent6>
        <a:srgbClr val="FFCC00"/>
      </a:accent6>
      <a:hlink>
        <a:srgbClr val="990000"/>
      </a:hlink>
      <a:folHlink>
        <a:srgbClr val="990000"/>
      </a:folHlink>
    </a:clrScheme>
    <a:fontScheme name="Custom 2">
      <a:majorFont>
        <a:latin typeface="Adobe Caslon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83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C Viterbi PowerPoint Theme (Rob Edit 2013)" id="{6CDC5B55-CE72-45E1-B63B-75FFA0F6D2B9}" vid="{0E601F49-E9D3-4E70-885A-E041E7721F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 Viterbi PowerPoint Theme (Rob Edit 2013)</Template>
  <TotalTime>25921</TotalTime>
  <Words>357</Words>
  <Application>Microsoft Office PowerPoint</Application>
  <PresentationFormat>On-screen Show (4:3)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Caslon Pro</vt:lpstr>
      <vt:lpstr>Arial</vt:lpstr>
      <vt:lpstr>Calibri</vt:lpstr>
      <vt:lpstr>Myriad Pro</vt:lpstr>
      <vt:lpstr>Times</vt:lpstr>
      <vt:lpstr>USC Viterbi PowerPoint Theme (Rob Edit 2013)</vt:lpstr>
      <vt:lpstr>Viterbi (Rob) Blank</vt:lpstr>
      <vt:lpstr>Introduction to Physical Computing</vt:lpstr>
      <vt:lpstr>What is physical computing?</vt:lpstr>
      <vt:lpstr>What are smart devices?</vt:lpstr>
      <vt:lpstr>Physical computing</vt:lpstr>
      <vt:lpstr>Why learn this?</vt:lpstr>
      <vt:lpstr>Why learn this?</vt:lpstr>
      <vt:lpstr>Examples: Gadgets</vt:lpstr>
      <vt:lpstr>Examples: Education</vt:lpstr>
      <vt:lpstr>Examples: Health</vt:lpstr>
      <vt:lpstr>Examples: Social Good</vt:lpstr>
      <vt:lpstr>What is IoT?</vt:lpstr>
      <vt:lpstr>Internet of Things</vt:lpstr>
      <vt:lpstr>Internet of Things</vt:lpstr>
      <vt:lpstr>Our focus in this class</vt:lpstr>
      <vt:lpstr>Hardware Stages</vt:lpstr>
      <vt:lpstr>Communication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ITP-341:   App Development for Phones and Tablets</dc:title>
  <dc:creator>Rob Parke</dc:creator>
  <cp:lastModifiedBy>R P</cp:lastModifiedBy>
  <cp:revision>180</cp:revision>
  <dcterms:created xsi:type="dcterms:W3CDTF">2014-06-29T03:34:20Z</dcterms:created>
  <dcterms:modified xsi:type="dcterms:W3CDTF">2019-07-27T21:48:12Z</dcterms:modified>
</cp:coreProperties>
</file>