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89" r:id="rId2"/>
  </p:sldMasterIdLst>
  <p:notesMasterIdLst>
    <p:notesMasterId r:id="rId32"/>
  </p:notesMasterIdLst>
  <p:sldIdLst>
    <p:sldId id="391" r:id="rId3"/>
    <p:sldId id="367" r:id="rId4"/>
    <p:sldId id="366" r:id="rId5"/>
    <p:sldId id="368" r:id="rId6"/>
    <p:sldId id="370" r:id="rId7"/>
    <p:sldId id="369" r:id="rId8"/>
    <p:sldId id="354" r:id="rId9"/>
    <p:sldId id="394" r:id="rId10"/>
    <p:sldId id="373" r:id="rId11"/>
    <p:sldId id="393" r:id="rId12"/>
    <p:sldId id="355" r:id="rId13"/>
    <p:sldId id="392" r:id="rId14"/>
    <p:sldId id="396" r:id="rId15"/>
    <p:sldId id="356" r:id="rId16"/>
    <p:sldId id="395" r:id="rId17"/>
    <p:sldId id="357" r:id="rId18"/>
    <p:sldId id="360" r:id="rId19"/>
    <p:sldId id="377" r:id="rId20"/>
    <p:sldId id="379" r:id="rId21"/>
    <p:sldId id="381" r:id="rId22"/>
    <p:sldId id="380" r:id="rId23"/>
    <p:sldId id="378" r:id="rId24"/>
    <p:sldId id="384" r:id="rId25"/>
    <p:sldId id="382" r:id="rId26"/>
    <p:sldId id="388" r:id="rId27"/>
    <p:sldId id="386" r:id="rId28"/>
    <p:sldId id="387" r:id="rId29"/>
    <p:sldId id="397" r:id="rId30"/>
    <p:sldId id="35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830000"/>
    <a:srgbClr val="FFF7D6"/>
    <a:srgbClr val="BC95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77066" autoAdjust="0"/>
  </p:normalViewPr>
  <p:slideViewPr>
    <p:cSldViewPr snapToGrid="0">
      <p:cViewPr varScale="1">
        <p:scale>
          <a:sx n="113" d="100"/>
          <a:sy n="113" d="100"/>
        </p:scale>
        <p:origin x="1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0D74F-BEDC-4C60-92F6-16411FFE64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1B77-B235-42C1-93DF-410E28B1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0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B77-B235-42C1-93DF-410E28B13F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4AB-C943-4344-9F1B-6ADA6BEC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5687-F9AD-CF45-A6D6-61F026F0C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CEC5-73CD-0841-82E2-FFFD74A5E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0665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0734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62856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91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sts -- o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4"/>
            <a:ext cx="9125712" cy="1200151"/>
          </a:xfrm>
        </p:spPr>
        <p:txBody>
          <a:bodyPr anchor="t">
            <a:noAutofit/>
          </a:bodyPr>
          <a:lstStyle>
            <a:lvl1pPr marL="0" indent="0">
              <a:buNone/>
              <a:defRPr sz="32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07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14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66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1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D136-3A1C-334C-ADD3-F5EFDC185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6BCE-B308-EB47-A186-1A0C526F2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469-12E9-E740-9A5D-CD4DD31E8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379-6501-3948-A3DB-BEF95B508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5ABB-21CC-5A42-99B0-47489068A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E89-484B-5C46-BDDD-1B63C092B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0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4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2400" y="1255518"/>
            <a:ext cx="4467726" cy="4437246"/>
            <a:chOff x="4302493" y="1376413"/>
            <a:chExt cx="4610502" cy="4437246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8" y="154017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4998" y="2280737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4998" y="3021304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kids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1904" y="154017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John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1904" y="2280737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30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6073" y="3896493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36073" y="463706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92979" y="3896493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Billy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92979" y="463706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93732" y="3896493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93732" y="463706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50638" y="3896493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Sarah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0638" y="463706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87993" y="3783847"/>
              <a:ext cx="0" cy="1508325"/>
            </a:xfrm>
            <a:prstGeom prst="line">
              <a:avLst/>
            </a:prstGeom>
            <a:ln w="38100">
              <a:solidFill>
                <a:srgbClr val="83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654" y="1255518"/>
            <a:ext cx="4215945" cy="4674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object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	name is </a:t>
            </a:r>
            <a:r>
              <a:rPr lang="en-US" b="1" dirty="0"/>
              <a:t>String</a:t>
            </a:r>
          </a:p>
          <a:p>
            <a:pPr marL="0" indent="0">
              <a:buNone/>
            </a:pPr>
            <a:r>
              <a:rPr lang="en-US" dirty="0"/>
              <a:t>	age is </a:t>
            </a:r>
            <a:r>
              <a:rPr lang="en-US" b="1" dirty="0" err="1"/>
              <a:t>int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kids is </a:t>
            </a:r>
            <a:r>
              <a:rPr lang="en-US" b="1" dirty="0"/>
              <a:t>array</a:t>
            </a:r>
          </a:p>
          <a:p>
            <a:endParaRPr lang="en-US" dirty="0"/>
          </a:p>
          <a:p>
            <a:r>
              <a:rPr lang="en-US" dirty="0"/>
              <a:t>How do we represent this </a:t>
            </a:r>
            <a:r>
              <a:rPr lang="en-US" dirty="0" smtClean="0"/>
              <a:t>entire object as </a:t>
            </a:r>
            <a:r>
              <a:rPr lang="en-US" dirty="0"/>
              <a:t>a String?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3747" y="3566310"/>
            <a:ext cx="4071893" cy="1704502"/>
          </a:xfrm>
          <a:prstGeom prst="rect">
            <a:avLst/>
          </a:prstGeom>
          <a:noFill/>
          <a:ln w="57150">
            <a:solidFill>
              <a:srgbClr val="99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428179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"weather": "sunny",</a:t>
            </a:r>
          </a:p>
          <a:p>
            <a:r>
              <a:rPr lang="en-US" dirty="0"/>
              <a:t>  "temp": 78,</a:t>
            </a:r>
          </a:p>
          <a:p>
            <a:r>
              <a:rPr lang="en-US" dirty="0"/>
              <a:t>  "humidity": 32,</a:t>
            </a:r>
          </a:p>
          <a:p>
            <a:r>
              <a:rPr lang="en-US" dirty="0"/>
              <a:t>  "</a:t>
            </a:r>
            <a:r>
              <a:rPr lang="en-US" dirty="0" err="1"/>
              <a:t>daily_temp</a:t>
            </a:r>
            <a:r>
              <a:rPr lang="en-US" dirty="0"/>
              <a:t>": [</a:t>
            </a:r>
          </a:p>
          <a:p>
            <a:r>
              <a:rPr lang="en-US" dirty="0"/>
              <a:t>    89,</a:t>
            </a:r>
          </a:p>
          <a:p>
            <a:r>
              <a:rPr lang="en-US" dirty="0"/>
              <a:t>    84,</a:t>
            </a:r>
          </a:p>
          <a:p>
            <a:r>
              <a:rPr lang="en-US" dirty="0"/>
              <a:t>    83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"forecast": {</a:t>
            </a:r>
          </a:p>
          <a:p>
            <a:r>
              <a:rPr lang="en-US" dirty="0"/>
              <a:t>    "mon": {</a:t>
            </a:r>
          </a:p>
          <a:p>
            <a:r>
              <a:rPr lang="en-US" dirty="0"/>
              <a:t>      "high": 89,</a:t>
            </a:r>
          </a:p>
          <a:p>
            <a:r>
              <a:rPr lang="en-US" dirty="0"/>
              <a:t>      "low": 54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7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String into JSON objects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JSON objects and access the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Thankfully, Android provides some useful classes and methods for parsing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Stores representation of one JSON object (loaded from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Denoted with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//Consider String s contains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 "Billy", "age": 5 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new </a:t>
            </a:r>
            <a:r>
              <a:rPr lang="en-US" sz="24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b="1" dirty="0" err="1"/>
              <a:t>JSONObject</a:t>
            </a:r>
            <a:r>
              <a:rPr lang="en-US" b="1" dirty="0"/>
              <a:t> </a:t>
            </a:r>
            <a:r>
              <a:rPr lang="en-US" dirty="0"/>
              <a:t>Methods for Reading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87522"/>
              </p:ext>
            </p:extLst>
          </p:nvPr>
        </p:nvGraphicFramePr>
        <p:xfrm>
          <a:off x="446049" y="2036336"/>
          <a:ext cx="8251902" cy="387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b="1" dirty="0" err="1">
                          <a:latin typeface="Consolas" panose="020B0609020204030204" pitchFamily="49" charset="0"/>
                        </a:rPr>
                        <a:t>getString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(STRING_KEY)</a:t>
                      </a:r>
                      <a:endParaRPr lang="en-US" b="1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getInt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(STRING_KEY)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r>
                        <a:rPr lang="en-US" sz="18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</a:t>
                      </a:r>
                      <a:r>
                        <a:rPr lang="en-US" sz="1800" b="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800" b="1" i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getJSONObject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(STRING_KEY)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JSONObject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getJSONArray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(STRING_KEY)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JSONArray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has(STRING_KEY)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(true</a:t>
                      </a:r>
                      <a:r>
                        <a:rPr lang="en-US" baseline="0" dirty="0"/>
                        <a:t> if key was found, false if not)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b="1" dirty="0" err="1"/>
              <a:t>JSONObject</a:t>
            </a:r>
            <a:r>
              <a:rPr lang="en-US" b="1" dirty="0"/>
              <a:t> </a:t>
            </a:r>
            <a:r>
              <a:rPr lang="en-US" dirty="0"/>
              <a:t>Methods for Writing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19850"/>
              </p:ext>
            </p:extLst>
          </p:nvPr>
        </p:nvGraphicFramePr>
        <p:xfrm>
          <a:off x="446049" y="2043770"/>
          <a:ext cx="8251902" cy="276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b="1" dirty="0" err="1">
                          <a:latin typeface="Consolas" panose="020B0609020204030204" pitchFamily="49" charset="0"/>
                        </a:rPr>
                        <a:t>putString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(STRING_KEY, value)</a:t>
                      </a:r>
                      <a:endParaRPr lang="en-US" b="1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Value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putInt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(STRING_KEY, value)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</a:p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Value (as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putJSONObject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(STRING_KEY, value)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dirty="0"/>
                        <a:t>Key (as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/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r>
                        <a:rPr lang="en-US" sz="18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</a:t>
                      </a:r>
                      <a:r>
                        <a:rPr lang="en-US" sz="1800" b="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800" b="1" i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array of </a:t>
            </a:r>
            <a:r>
              <a:rPr lang="en-US" b="1" dirty="0" err="1">
                <a:latin typeface="Consolas" panose="020B0609020204030204" pitchFamily="49" charset="0"/>
              </a:rPr>
              <a:t>JSONObjects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Denoted with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//Consider String s contains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"kids":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"name": "Billy", age": 5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 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"name": "Sarah", "age": 7 } 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6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6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b="1" dirty="0" err="1"/>
              <a:t>JSONArray</a:t>
            </a:r>
            <a:r>
              <a:rPr lang="en-US" b="1" dirty="0"/>
              <a:t> </a:t>
            </a:r>
            <a:r>
              <a:rPr lang="en-US" dirty="0"/>
              <a:t>Methods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</a:t>
            </a:r>
            <a:r>
              <a:rPr lang="en-US" b="1" dirty="0" err="1"/>
              <a:t>JSONArray</a:t>
            </a:r>
            <a:r>
              <a:rPr lang="en-US" b="1" dirty="0"/>
              <a:t> </a:t>
            </a:r>
            <a:r>
              <a:rPr lang="en-US" dirty="0"/>
              <a:t>Methods for Writing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42787"/>
              </p:ext>
            </p:extLst>
          </p:nvPr>
        </p:nvGraphicFramePr>
        <p:xfrm>
          <a:off x="446049" y="2036336"/>
          <a:ext cx="82519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getJSONObject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aseline="0" dirty="0"/>
                        <a:t> (index to array)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JSONObject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 (length of array)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55161"/>
              </p:ext>
            </p:extLst>
          </p:nvPr>
        </p:nvGraphicFramePr>
        <p:xfrm>
          <a:off x="446049" y="4333487"/>
          <a:ext cx="825190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put(</a:t>
                      </a:r>
                      <a:r>
                        <a:rPr lang="en-US" sz="1800" b="1" kern="1200" dirty="0" err="1">
                          <a:latin typeface="Consolas" panose="020B0609020204030204" pitchFamily="49" charset="0"/>
                        </a:rPr>
                        <a:t>jsonObject</a:t>
                      </a:r>
                      <a:r>
                        <a:rPr lang="en-US" sz="1800" b="1" kern="12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1" kern="1200" dirty="0">
                        <a:solidFill>
                          <a:srgbClr val="99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 defTabSz="914400" rtl="0" eaLnBrk="1" latinLnBrk="0" hangingPunct="1">
                        <a:buNone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JSONObject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JSONTokener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full JSON-encoded String to a </a:t>
            </a:r>
            <a:r>
              <a:rPr lang="en-US" b="1" dirty="0" err="1">
                <a:latin typeface="Consolas" panose="020B0609020204030204" pitchFamily="49" charset="0"/>
              </a:rPr>
              <a:t>JSONArray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//Consider String s contains multiple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JSON objects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 = (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new 	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JSONTokener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nextValue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JSONException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methods throw </a:t>
            </a:r>
            <a:r>
              <a:rPr lang="en-US" b="1" dirty="0" err="1">
                <a:latin typeface="Consolas" panose="020B0609020204030204" pitchFamily="49" charset="0"/>
              </a:rPr>
              <a:t>JSONException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Required to catch exception</a:t>
            </a:r>
          </a:p>
          <a:p>
            <a:r>
              <a:rPr lang="en-US" dirty="0"/>
              <a:t>Example</a:t>
            </a:r>
          </a:p>
          <a:p>
            <a:pPr marL="914400" indent="0" defTabSz="288925">
              <a:buNone/>
            </a:pP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914400" indent="0" defTabSz="288925">
              <a:buNone/>
            </a:pP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//JSON code</a:t>
            </a:r>
          </a:p>
          <a:p>
            <a:pPr marL="914400" indent="0" defTabSz="288925">
              <a:buNone/>
            </a:pP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800" b="1" spc="-1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JSONException</a:t>
            </a: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914400" indent="0" defTabSz="288925">
              <a:buNone/>
            </a:pP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spc="-1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e.printStackTrace</a:t>
            </a: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indent="0" defTabSz="288925">
              <a:buNone/>
            </a:pPr>
            <a:r>
              <a:rPr lang="en-US" sz="2800" b="1" spc="-1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9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JSON object is return from REST API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3638" y="3117692"/>
            <a:ext cx="2757948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String returned from API call</a:t>
            </a:r>
          </a:p>
        </p:txBody>
      </p:sp>
      <p:cxnSp>
        <p:nvCxnSpPr>
          <p:cNvPr id="10" name="Straight Arrow Connector 9"/>
          <p:cNvCxnSpPr>
            <a:stCxn id="30" idx="1"/>
            <a:endCxn id="29" idx="3"/>
          </p:cNvCxnSpPr>
          <p:nvPr/>
        </p:nvCxnSpPr>
        <p:spPr>
          <a:xfrm flipH="1">
            <a:off x="2875935" y="3533191"/>
            <a:ext cx="427703" cy="1"/>
          </a:xfrm>
          <a:prstGeom prst="straightConnector1">
            <a:avLst/>
          </a:prstGeom>
          <a:ln w="38100">
            <a:solidFill>
              <a:srgbClr val="83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 JSON object is return from REST API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 defTabSz="287338">
              <a:buNone/>
            </a:pP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5898" y="3436374"/>
            <a:ext cx="2757948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Create </a:t>
            </a:r>
            <a:r>
              <a:rPr lang="en-US" b="1" dirty="0" err="1">
                <a:latin typeface="Consolas" panose="020B0609020204030204" pitchFamily="49" charset="0"/>
              </a:rPr>
              <a:t>JSONObject</a:t>
            </a:r>
            <a:r>
              <a:rPr lang="en-US" dirty="0">
                <a:latin typeface="+mn-lt"/>
              </a:rPr>
              <a:t> from entire response</a:t>
            </a:r>
          </a:p>
        </p:txBody>
      </p:sp>
    </p:spTree>
    <p:extLst>
      <p:ext uri="{BB962C8B-B14F-4D97-AF65-F5344CB8AC3E}">
        <p14:creationId xmlns:p14="http://schemas.microsoft.com/office/powerpoint/2010/main" val="34427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255518"/>
            <a:ext cx="4467726" cy="4437246"/>
          </a:xfrm>
          <a:prstGeom prst="rect">
            <a:avLst/>
          </a:prstGeom>
          <a:solidFill>
            <a:schemeClr val="accent2">
              <a:alpha val="1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25060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"weather": "sunny",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"temp": 78,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"humidity": 32,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daily_temp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"forecast":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"mon":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"high": 89,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"low": 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 JSON object is return from REST API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 defTabSz="287338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obj.has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("person")){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"person"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7755" y="3456905"/>
            <a:ext cx="3642852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obj.has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(…) </a:t>
            </a:r>
            <a:r>
              <a:rPr lang="en-US" dirty="0">
                <a:latin typeface="+mn-lt"/>
              </a:rPr>
              <a:t>returns </a:t>
            </a:r>
            <a:r>
              <a:rPr lang="en-US" dirty="0" err="1">
                <a:latin typeface="+mn-lt"/>
              </a:rPr>
              <a:t>boolean</a:t>
            </a:r>
            <a:r>
              <a:rPr lang="en-US" dirty="0">
                <a:latin typeface="+mn-lt"/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8064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 JSON object is return from REST API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 defTabSz="287338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obj.has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("person")){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 =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b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.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("person");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877" y="4157453"/>
            <a:ext cx="4372897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obj.getJSONObject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returns </a:t>
            </a:r>
            <a:r>
              <a:rPr lang="en-US" dirty="0">
                <a:latin typeface="+mn-lt"/>
              </a:rPr>
              <a:t>a </a:t>
            </a:r>
            <a:r>
              <a:rPr lang="en-US" i="1" dirty="0">
                <a:latin typeface="+mn-lt"/>
              </a:rPr>
              <a:t>single</a:t>
            </a:r>
            <a:r>
              <a:rPr lang="en-US" dirty="0">
                <a:latin typeface="+mn-lt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7894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 JSON object is return from REST API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 defTabSz="287338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obj.has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("person")){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person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			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getJSONObject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("person");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name =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person.getString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person.getInt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("age")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253" y="4866967"/>
            <a:ext cx="2757948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Create </a:t>
            </a:r>
            <a:r>
              <a:rPr lang="en-US" dirty="0" err="1">
                <a:latin typeface="+mn-lt"/>
              </a:rPr>
              <a:t>JSONObject</a:t>
            </a:r>
            <a:r>
              <a:rPr lang="en-US" dirty="0">
                <a:latin typeface="+mn-lt"/>
              </a:rPr>
              <a:t> for entire response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1374" y="4703143"/>
            <a:ext cx="3650226" cy="156966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obj.getString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obj.getBoolean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obj.getDouble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27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"kids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3300" b="1" dirty="0">
                <a:solidFill>
                  <a:srgbClr val="83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83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135" y="2576832"/>
            <a:ext cx="4254911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Note that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kids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represents an entire array, not just a simple value like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949677" y="3170903"/>
            <a:ext cx="383458" cy="6094"/>
          </a:xfrm>
          <a:prstGeom prst="straightConnector1">
            <a:avLst/>
          </a:prstGeom>
          <a:ln w="38100">
            <a:solidFill>
              <a:srgbClr val="83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3F98C2C-4C4F-416D-8451-690FABC91377}"/>
              </a:ext>
            </a:extLst>
          </p:cNvPr>
          <p:cNvSpPr/>
          <p:nvPr/>
        </p:nvSpPr>
        <p:spPr>
          <a:xfrm>
            <a:off x="1183758" y="2161953"/>
            <a:ext cx="745823" cy="645042"/>
          </a:xfrm>
          <a:prstGeom prst="ellipse">
            <a:avLst/>
          </a:prstGeom>
          <a:noFill/>
          <a:ln w="57150">
            <a:solidFill>
              <a:srgbClr val="8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DFE5-EAFF-4217-A761-17BC4408E480}"/>
              </a:ext>
            </a:extLst>
          </p:cNvPr>
          <p:cNvSpPr/>
          <p:nvPr/>
        </p:nvSpPr>
        <p:spPr>
          <a:xfrm>
            <a:off x="152400" y="4657060"/>
            <a:ext cx="745823" cy="645042"/>
          </a:xfrm>
          <a:prstGeom prst="ellipse">
            <a:avLst/>
          </a:prstGeom>
          <a:noFill/>
          <a:ln w="57150">
            <a:solidFill>
              <a:srgbClr val="8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array =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person.getJSONArray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("kids");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"name": "John",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"kids": [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5303" y="2694819"/>
            <a:ext cx="4254911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obj.getJSONArray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returns </a:t>
            </a:r>
            <a:r>
              <a:rPr lang="en-US" dirty="0">
                <a:latin typeface="+mn-lt"/>
              </a:rPr>
              <a:t>a array object</a:t>
            </a:r>
          </a:p>
        </p:txBody>
      </p:sp>
    </p:spTree>
    <p:extLst>
      <p:ext uri="{BB962C8B-B14F-4D97-AF65-F5344CB8AC3E}">
        <p14:creationId xmlns:p14="http://schemas.microsoft.com/office/powerpoint/2010/main" val="206946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subObj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array.getJSONObject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endParaRPr lang="en-US" sz="20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subObj.getInt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("age“);</a:t>
            </a: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"name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": "John",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"kids":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23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subObj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array.getJSONObject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endParaRPr lang="en-US" sz="20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subObj.getInt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("age“);</a:t>
            </a: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"name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": "John",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59"/>
            <a:ext cx="553616" cy="338554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39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255518"/>
            <a:ext cx="6041923" cy="4674765"/>
          </a:xfrm>
        </p:spPr>
        <p:txBody>
          <a:bodyPr>
            <a:noAutofit/>
          </a:bodyPr>
          <a:lstStyle/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 defTabSz="287338"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subObj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array.getJSONObject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287338">
              <a:buNone/>
            </a:pPr>
            <a:endParaRPr lang="en-US" sz="2000" b="1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subObj.getInt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("age“);</a:t>
            </a: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287338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2400" y="1255518"/>
            <a:ext cx="2723535" cy="4555347"/>
          </a:xfrm>
          <a:prstGeom prst="rect">
            <a:avLst/>
          </a:prstGeom>
          <a:solidFill>
            <a:srgbClr val="FFF7D6"/>
          </a:solidFill>
          <a:ln>
            <a:solidFill>
              <a:srgbClr val="BC95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"person":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"name</a:t>
            </a: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": "John",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"age": 30,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"kids": [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"Billy“,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5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"Sarah“,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"age": 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01667"/>
            <a:ext cx="553616" cy="338554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0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shows a sample JSON format</a:t>
            </a:r>
          </a:p>
          <a:p>
            <a:endParaRPr lang="en-US" dirty="0"/>
          </a:p>
          <a:p>
            <a:r>
              <a:rPr lang="en-US" dirty="0"/>
              <a:t>The exact format of the JSON you might use will likely be different from each source</a:t>
            </a:r>
          </a:p>
          <a:p>
            <a:endParaRPr lang="en-US" dirty="0"/>
          </a:p>
          <a:p>
            <a:r>
              <a:rPr lang="en-US" dirty="0"/>
              <a:t>You will need to look at the JSON data / file and parse accordingly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3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 person = (new 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(response))</a:t>
            </a:r>
            <a:b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getJSONObject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("person");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String name = 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person.getString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("name");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tv1.setText("This person's name is " + name);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tv1.setText(name + " is " + 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person.getInt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("age") </a:t>
            </a:r>
            <a:b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	+ " years old.");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tv1.setText(name + " has "</a:t>
            </a:r>
            <a:b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	+ 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person.getJSONArray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("children").length()</a:t>
            </a:r>
            <a:b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	+ " children.");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JSONException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spc="-100" dirty="0" err="1">
                <a:latin typeface="Consolas" panose="020B0609020204030204" pitchFamily="49" charset="0"/>
                <a:cs typeface="Consolas" panose="020B0609020204030204" pitchFamily="49" charset="0"/>
              </a:rPr>
              <a:t>e.printStackTrace</a:t>
            </a: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288925">
              <a:buNone/>
            </a:pPr>
            <a:r>
              <a:rPr lang="en-US" sz="20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2400" y="1255518"/>
            <a:ext cx="4467726" cy="4437246"/>
            <a:chOff x="4302493" y="1376413"/>
            <a:chExt cx="4610502" cy="4437246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8" y="154017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1904" y="154017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John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69668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"person":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"John",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"kids":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"Billy“,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"Sarah“,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2400" y="1255518"/>
            <a:ext cx="4467726" cy="4437246"/>
            <a:chOff x="4302493" y="1376413"/>
            <a:chExt cx="4610502" cy="4437246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8" y="154017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4998" y="2280737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1904" y="154017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John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1904" y="2280737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30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69667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"person":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"John",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"kids":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"Billy“,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"Sarah“,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2400" y="1255518"/>
            <a:ext cx="4467726" cy="4437246"/>
            <a:chOff x="4302493" y="1376413"/>
            <a:chExt cx="4610502" cy="4437246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8" y="154017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4998" y="2280737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1904" y="154017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John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1904" y="2280737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30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47366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"person":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"John",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"kids":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"Billy“,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"Sarah“,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8944" y="2900409"/>
            <a:ext cx="740728" cy="519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dk1"/>
                </a:solidFill>
              </a:rPr>
              <a:t>kids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747" y="3566310"/>
            <a:ext cx="4071893" cy="1704502"/>
          </a:xfrm>
          <a:prstGeom prst="rect">
            <a:avLst/>
          </a:prstGeom>
          <a:noFill/>
          <a:ln w="57150">
            <a:solidFill>
              <a:srgbClr val="99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2400" y="1255518"/>
            <a:ext cx="4467726" cy="4437246"/>
            <a:chOff x="4302493" y="1376413"/>
            <a:chExt cx="4610502" cy="4437246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8" y="154017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4998" y="2280737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4998" y="3021304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kids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1904" y="154017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John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1904" y="2280737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30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6073" y="3896493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/>
                <a:t>name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36073" y="463706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</a:rPr>
                <a:t>age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92979" y="3896493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Billy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92979" y="463706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32498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"person":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"name": "John",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"age":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"kids":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"Billy",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"age":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"Sarah“,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"age":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47" y="3566310"/>
            <a:ext cx="4071893" cy="1704502"/>
          </a:xfrm>
          <a:prstGeom prst="rect">
            <a:avLst/>
          </a:prstGeom>
          <a:noFill/>
          <a:ln w="57150">
            <a:solidFill>
              <a:srgbClr val="99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468049" y="1255518"/>
            <a:ext cx="6088176" cy="5188390"/>
            <a:chOff x="2630259" y="1376413"/>
            <a:chExt cx="6282736" cy="5188390"/>
          </a:xfrm>
        </p:grpSpPr>
        <p:sp>
          <p:nvSpPr>
            <p:cNvPr id="6" name="Rectangle 5"/>
            <p:cNvSpPr/>
            <p:nvPr/>
          </p:nvSpPr>
          <p:spPr>
            <a:xfrm>
              <a:off x="4302493" y="1376413"/>
              <a:ext cx="4610502" cy="4437246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997" y="1540170"/>
              <a:ext cx="1531853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latin typeface="Consolas" panose="020B0609020204030204" pitchFamily="49" charset="0"/>
                </a:rPr>
                <a:t>weather</a:t>
              </a:r>
              <a:endParaRPr lang="en-US" sz="2000" spc="-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4997" y="2280737"/>
              <a:ext cx="1531853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chemeClr val="dk1"/>
                  </a:solidFill>
                  <a:latin typeface="Consolas" panose="020B0609020204030204" pitchFamily="49" charset="0"/>
                </a:rPr>
                <a:t>temp</a:t>
              </a:r>
              <a:endParaRPr lang="en-US" sz="2000" spc="-100" dirty="0">
                <a:solidFill>
                  <a:schemeClr val="dk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4997" y="3021304"/>
              <a:ext cx="1531853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err="1" smtClean="0">
                  <a:solidFill>
                    <a:schemeClr val="dk1"/>
                  </a:solidFill>
                  <a:latin typeface="Consolas" panose="020B0609020204030204" pitchFamily="49" charset="0"/>
                </a:rPr>
                <a:t>daily_temp</a:t>
              </a:r>
              <a:endParaRPr lang="en-US" sz="2000" spc="-100" dirty="0">
                <a:solidFill>
                  <a:schemeClr val="dk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8784" y="1540170"/>
              <a:ext cx="872112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sunny</a:t>
              </a:r>
              <a:endParaRPr lang="en-US" sz="2000" spc="-1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8784" y="2280737"/>
              <a:ext cx="872112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78</a:t>
              </a:r>
              <a:endParaRPr lang="en-US" sz="2000" spc="-1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037" y="1747667"/>
              <a:ext cx="2318346" cy="20361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000" spc="-100" dirty="0" smtClean="0">
                  <a:latin typeface="Consolas" panose="020B0609020204030204" pitchFamily="49" charset="0"/>
                </a:rPr>
                <a:t>forecast</a:t>
              </a:r>
              <a:endParaRPr lang="en-US" sz="2000" spc="-1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36073" y="463706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64424" y="2179205"/>
              <a:ext cx="1823438" cy="1440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000" spc="-1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</a:t>
              </a:r>
              <a:endParaRPr lang="en-US" sz="2000" spc="-1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92979" y="463706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93732" y="3896493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93732" y="4637060"/>
              <a:ext cx="764400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chemeClr val="dk1"/>
                  </a:solidFill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50638" y="3896493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Sarah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0638" y="4637060"/>
              <a:ext cx="764401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87993" y="3783847"/>
              <a:ext cx="0" cy="1508325"/>
            </a:xfrm>
            <a:prstGeom prst="line">
              <a:avLst/>
            </a:prstGeom>
            <a:ln w="38100">
              <a:solidFill>
                <a:srgbClr val="83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30259" y="5304472"/>
              <a:ext cx="1531853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latin typeface="Consolas" panose="020B0609020204030204" pitchFamily="49" charset="0"/>
                </a:rPr>
                <a:t>weather</a:t>
              </a:r>
              <a:endParaRPr lang="en-US" sz="2000" spc="-1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0259" y="6045039"/>
              <a:ext cx="1531852" cy="519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chemeClr val="dk1"/>
                  </a:solidFill>
                  <a:latin typeface="Consolas" panose="020B0609020204030204" pitchFamily="49" charset="0"/>
                </a:rPr>
                <a:t>temp</a:t>
              </a:r>
              <a:endParaRPr lang="en-US" sz="2000" spc="-100" dirty="0">
                <a:solidFill>
                  <a:schemeClr val="dk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4046" y="5304472"/>
              <a:ext cx="872112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sunny</a:t>
              </a:r>
              <a:endParaRPr lang="en-US" sz="2000" spc="-1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54046" y="6045039"/>
              <a:ext cx="872112" cy="519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pc="-1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78</a:t>
              </a:r>
              <a:endParaRPr lang="en-US" sz="2000" spc="-1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02" y="1054800"/>
            <a:ext cx="4228698" cy="46747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"weather": "sunny",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"temp": 78,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"humidity": 32,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daily_temp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"forecast":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"mon":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"high": 89,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"low": 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>
                <a:latin typeface="Consolas" panose="020B0609020204030204" pitchFamily="49" charset="0"/>
              </a:rPr>
              <a:pPr/>
              <a:t>7</a:t>
            </a:fld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3830"/>
              </p:ext>
            </p:extLst>
          </p:nvPr>
        </p:nvGraphicFramePr>
        <p:xfrm>
          <a:off x="2106251" y="2890223"/>
          <a:ext cx="1484418" cy="52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06">
                  <a:extLst>
                    <a:ext uri="{9D8B030D-6E8A-4147-A177-3AD203B41FA5}">
                      <a16:colId xmlns:a16="http://schemas.microsoft.com/office/drawing/2014/main" val="1867850239"/>
                    </a:ext>
                  </a:extLst>
                </a:gridCol>
                <a:gridCol w="494806">
                  <a:extLst>
                    <a:ext uri="{9D8B030D-6E8A-4147-A177-3AD203B41FA5}">
                      <a16:colId xmlns:a16="http://schemas.microsoft.com/office/drawing/2014/main" val="284872703"/>
                    </a:ext>
                  </a:extLst>
                </a:gridCol>
                <a:gridCol w="494806">
                  <a:extLst>
                    <a:ext uri="{9D8B030D-6E8A-4147-A177-3AD203B41FA5}">
                      <a16:colId xmlns:a16="http://schemas.microsoft.com/office/drawing/2014/main" val="1868014108"/>
                    </a:ext>
                  </a:extLst>
                </a:gridCol>
              </a:tblGrid>
              <a:tr h="529950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spc="-1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89</a:t>
                      </a:r>
                      <a:endParaRPr lang="en-US" sz="2000" kern="1200" spc="-1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spc="-1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84</a:t>
                      </a:r>
                      <a:endParaRPr lang="en-US" sz="2000" kern="1200" spc="-1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spc="-1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83</a:t>
                      </a:r>
                      <a:endParaRPr lang="en-US" sz="2000" kern="1200" spc="-1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 means analyzing the string</a:t>
            </a:r>
          </a:p>
          <a:p>
            <a:endParaRPr lang="en-US" dirty="0"/>
          </a:p>
          <a:p>
            <a:r>
              <a:rPr lang="en-US" dirty="0"/>
              <a:t>Separating the string into parts</a:t>
            </a:r>
          </a:p>
          <a:p>
            <a:endParaRPr lang="en-US" dirty="0"/>
          </a:p>
          <a:p>
            <a:r>
              <a:rPr lang="en-US" dirty="0"/>
              <a:t>Turning the String data back into Java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0AF5-699F-6946-A658-1BB8DACE90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SC Viterbi PowerPoint Theme (Rob Edit 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72290CB3-AD2E-4622-AA27-C74DE768CAB6}" vid="{B7537BA8-5BB9-4FC1-8049-6ACF27DCA4A8}"/>
    </a:ext>
  </a:extLst>
</a:theme>
</file>

<file path=ppt/theme/theme2.xml><?xml version="1.0" encoding="utf-8"?>
<a:theme xmlns:a="http://schemas.openxmlformats.org/drawingml/2006/main" name="Viterbi (Rob) Blank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6CDC5B55-CE72-45E1-B63B-75FFA0F6D2B9}" vid="{0E601F49-E9D3-4E70-885A-E041E7721F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(Rob Edit 2013)</Template>
  <TotalTime>3761</TotalTime>
  <Words>1699</Words>
  <Application>Microsoft Office PowerPoint</Application>
  <PresentationFormat>On-screen Show (4:3)</PresentationFormat>
  <Paragraphs>584</Paragraphs>
  <Slides>29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Adobe Caslon Pro</vt:lpstr>
      <vt:lpstr>Arial</vt:lpstr>
      <vt:lpstr>Calibri</vt:lpstr>
      <vt:lpstr>Consolas</vt:lpstr>
      <vt:lpstr>Myriad Pro</vt:lpstr>
      <vt:lpstr>Times</vt:lpstr>
      <vt:lpstr>USC Viterbi PowerPoint Theme (Rob Edit 2013)</vt:lpstr>
      <vt:lpstr>Viterbi (Rob) Blank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Parsing JSON</vt:lpstr>
      <vt:lpstr>Steps to Parsing JSON</vt:lpstr>
      <vt:lpstr>JSONObject</vt:lpstr>
      <vt:lpstr>JSONObject</vt:lpstr>
      <vt:lpstr>JSONObject</vt:lpstr>
      <vt:lpstr>JSONArray</vt:lpstr>
      <vt:lpstr>JSONArray</vt:lpstr>
      <vt:lpstr>JSONTokener</vt:lpstr>
      <vt:lpstr>JSONException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IMPORTANT!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ITP-341:   App Development for Phones and Tablets</dc:title>
  <dc:creator>Rob Parke</dc:creator>
  <cp:lastModifiedBy>R P</cp:lastModifiedBy>
  <cp:revision>71</cp:revision>
  <cp:lastPrinted>2019-11-11T01:02:03Z</cp:lastPrinted>
  <dcterms:created xsi:type="dcterms:W3CDTF">2014-06-22T00:50:37Z</dcterms:created>
  <dcterms:modified xsi:type="dcterms:W3CDTF">2020-04-07T02:40:52Z</dcterms:modified>
</cp:coreProperties>
</file>