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701" r:id="rId2"/>
    <p:sldId id="702" r:id="rId3"/>
    <p:sldId id="703" r:id="rId4"/>
  </p:sldIdLst>
  <p:sldSz cx="9144000" cy="6858000" type="screen4x3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532378"/>
    <a:srgbClr val="990000"/>
    <a:srgbClr val="FFFFFF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6547" autoAdjust="0"/>
  </p:normalViewPr>
  <p:slideViewPr>
    <p:cSldViewPr snapToGrid="0" snapToObjects="1">
      <p:cViewPr varScale="1">
        <p:scale>
          <a:sx n="84" d="100"/>
          <a:sy n="84" d="100"/>
        </p:scale>
        <p:origin x="42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86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6" y="1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CC53F594-6A45-4DCD-BAEF-02CFE42C016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6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319EAE76-8AFB-4E44-BD70-ED806A591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5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6" y="1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4B81CF63-6211-47B7-BD1D-FD86C8A427C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1"/>
            <a:ext cx="5661660" cy="3686710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6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D2D8AF61-B211-417D-A39A-733438E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9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038"/>
            <a:ext cx="8839200" cy="659640"/>
          </a:xfrm>
        </p:spPr>
        <p:txBody>
          <a:bodyPr>
            <a:noAutofit/>
          </a:bodyPr>
          <a:lstStyle>
            <a:lvl1pPr algn="l">
              <a:defRPr sz="3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366433"/>
          </a:xfrm>
        </p:spPr>
        <p:txBody>
          <a:bodyPr>
            <a:normAutofit/>
          </a:bodyPr>
          <a:lstStyle>
            <a:lvl1pPr marL="342900" indent="-342900">
              <a:buFont typeface="Arial" pitchFamily="34" charset="0"/>
              <a:buChar char="▪"/>
              <a:defRPr sz="2800"/>
            </a:lvl1pPr>
            <a:lvl2pPr marL="742950" indent="-285750">
              <a:buFont typeface="Arial" pitchFamily="34" charset="0"/>
              <a:buChar char="›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4366" y="6280833"/>
            <a:ext cx="1075267" cy="36512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D76BC61E-BBBE-4B04-A1BA-367E66568290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58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1831"/>
            <a:ext cx="8839200" cy="72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98719"/>
            <a:ext cx="8839200" cy="5255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nip Diagonal Corner Rectangle 6">
            <a:extLst>
              <a:ext uri="{FF2B5EF4-FFF2-40B4-BE49-F238E27FC236}">
                <a16:creationId xmlns:a16="http://schemas.microsoft.com/office/drawing/2014/main" id="{4D849421-871A-47F9-8799-4569B8BA58C6}"/>
              </a:ext>
            </a:extLst>
          </p:cNvPr>
          <p:cNvSpPr/>
          <p:nvPr userDrawn="1"/>
        </p:nvSpPr>
        <p:spPr>
          <a:xfrm>
            <a:off x="152400" y="685799"/>
            <a:ext cx="8839200" cy="45719"/>
          </a:xfrm>
          <a:prstGeom prst="snip2Diag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Experience Evaluations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80874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These are important and I really value your feedback</a:t>
            </a:r>
          </a:p>
          <a:p>
            <a:r>
              <a:rPr lang="en-US" sz="3200" dirty="0"/>
              <a:t>Responses are </a:t>
            </a:r>
            <a:r>
              <a:rPr lang="en-US" sz="3200" b="1" dirty="0"/>
              <a:t>anonymous</a:t>
            </a:r>
            <a:r>
              <a:rPr lang="en-US" sz="3200" dirty="0"/>
              <a:t> and I won't see until after grades are submitted</a:t>
            </a:r>
          </a:p>
          <a:p>
            <a:r>
              <a:rPr lang="en-US" sz="3200" dirty="0"/>
              <a:t>If </a:t>
            </a:r>
            <a:r>
              <a:rPr lang="en-US" sz="3200" b="1" dirty="0"/>
              <a:t>33% </a:t>
            </a:r>
            <a:r>
              <a:rPr lang="en-US" sz="3200" dirty="0"/>
              <a:t>of the class fills it, everyone gets </a:t>
            </a:r>
            <a:r>
              <a:rPr lang="en-US" sz="3200" b="1" dirty="0"/>
              <a:t>+1 </a:t>
            </a:r>
            <a:r>
              <a:rPr lang="en-US" sz="3200" dirty="0"/>
              <a:t>on final</a:t>
            </a:r>
          </a:p>
          <a:p>
            <a:r>
              <a:rPr lang="en-US" sz="3200" dirty="0"/>
              <a:t>If </a:t>
            </a:r>
            <a:r>
              <a:rPr lang="en-US" sz="3200" b="1" dirty="0"/>
              <a:t>67% </a:t>
            </a:r>
            <a:r>
              <a:rPr lang="en-US" sz="3200" dirty="0"/>
              <a:t>of the class fills it, everyone gets</a:t>
            </a:r>
            <a:r>
              <a:rPr lang="en-US" sz="3200" b="1" dirty="0"/>
              <a:t> +3 </a:t>
            </a:r>
            <a:r>
              <a:rPr lang="en-US" sz="3200" dirty="0"/>
              <a:t>on final</a:t>
            </a:r>
          </a:p>
          <a:p>
            <a:r>
              <a:rPr lang="en-US" sz="3200" dirty="0"/>
              <a:t>To access, go to Blackboard </a:t>
            </a:r>
          </a:p>
          <a:p>
            <a:pPr lvl="1"/>
            <a:r>
              <a:rPr lang="en-US" sz="2800" dirty="0"/>
              <a:t>Stay on main page (not specific section)</a:t>
            </a:r>
          </a:p>
          <a:p>
            <a:pPr lvl="1"/>
            <a:r>
              <a:rPr lang="en-US" sz="3200" dirty="0"/>
              <a:t>Click on "Course Evaluations" tab in the upper left hand navigation bar</a:t>
            </a:r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17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1A1B-0583-0247-87B3-58B2466E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4B092-255A-9148-96F9-336DC4C9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Learning Experience Evaluations are your opportunity to provide feedback to your instructor.</a:t>
            </a:r>
          </a:p>
          <a:p>
            <a:r>
              <a:rPr lang="en-US" dirty="0"/>
              <a:t>USC and its faculty take these evaluations very seriously, as they provide valuable information that faculty and schools can use to improve teaching.</a:t>
            </a:r>
          </a:p>
          <a:p>
            <a:r>
              <a:rPr lang="en-US" dirty="0"/>
              <a:t>It is important to remember that the learning process is collaborative and requires significant effort from the instructor, individual students, and the class as a whole. </a:t>
            </a:r>
          </a:p>
        </p:txBody>
      </p:sp>
    </p:spTree>
    <p:extLst>
      <p:ext uri="{BB962C8B-B14F-4D97-AF65-F5344CB8AC3E}">
        <p14:creationId xmlns:p14="http://schemas.microsoft.com/office/powerpoint/2010/main" val="244812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C441-8174-BA4D-B87E-61D67D7D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EEACB-979C-1849-A682-9F20D0369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Please provide a thoughtful assessment of your experience, as well as of your own effort, with comments focused on specific aspects of instruction or the course.</a:t>
            </a:r>
          </a:p>
          <a:p>
            <a:r>
              <a:rPr lang="en-US" dirty="0"/>
              <a:t>Comments on personal characteristics of the instructor are not appropriate and will not be considered.</a:t>
            </a:r>
          </a:p>
          <a:p>
            <a:r>
              <a:rPr lang="en-US" dirty="0"/>
              <a:t>Evaluations should be completed individually with no undue influence by either a student or instructor.</a:t>
            </a:r>
          </a:p>
          <a:p>
            <a:r>
              <a:rPr lang="en-US" dirty="0"/>
              <a:t>Should any inappropriate behavior occur, it should be reported to the Office of Institutional Research.</a:t>
            </a:r>
          </a:p>
        </p:txBody>
      </p:sp>
    </p:spTree>
    <p:extLst>
      <p:ext uri="{BB962C8B-B14F-4D97-AF65-F5344CB8AC3E}">
        <p14:creationId xmlns:p14="http://schemas.microsoft.com/office/powerpoint/2010/main" val="295077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SC 5">
      <a:dk1>
        <a:srgbClr val="990000"/>
      </a:dk1>
      <a:lt1>
        <a:srgbClr val="FFFFFF"/>
      </a:lt1>
      <a:dk2>
        <a:srgbClr val="000000"/>
      </a:dk2>
      <a:lt2>
        <a:srgbClr val="EEECE1"/>
      </a:lt2>
      <a:accent1>
        <a:srgbClr val="990000"/>
      </a:accent1>
      <a:accent2>
        <a:srgbClr val="FFCC00"/>
      </a:accent2>
      <a:accent3>
        <a:srgbClr val="777777"/>
      </a:accent3>
      <a:accent4>
        <a:srgbClr val="CCCCCC"/>
      </a:accent4>
      <a:accent5>
        <a:srgbClr val="FFFFFF"/>
      </a:accent5>
      <a:accent6>
        <a:srgbClr val="000000"/>
      </a:accent6>
      <a:hlink>
        <a:srgbClr val="990000"/>
      </a:hlink>
      <a:folHlink>
        <a:srgbClr val="99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01_Intro" id="{1785034B-1A33-8446-B356-9EB2D27E9AD4}" vid="{581BA02A-1CFE-CD49-AA85-7DB365BA51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</Template>
  <TotalTime>3052</TotalTime>
  <Words>230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Learning Experience Evaluations</vt:lpstr>
      <vt:lpstr>Instructions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Trina Gregory</dc:creator>
  <cp:lastModifiedBy>R P</cp:lastModifiedBy>
  <cp:revision>67</cp:revision>
  <cp:lastPrinted>2020-10-06T19:30:19Z</cp:lastPrinted>
  <dcterms:created xsi:type="dcterms:W3CDTF">2020-08-12T00:05:26Z</dcterms:created>
  <dcterms:modified xsi:type="dcterms:W3CDTF">2023-04-25T20:14:47Z</dcterms:modified>
</cp:coreProperties>
</file>