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tif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5" r:id="rId2"/>
    <p:sldId id="306" r:id="rId3"/>
    <p:sldId id="307" r:id="rId4"/>
    <p:sldId id="308" r:id="rId5"/>
    <p:sldId id="309" r:id="rId6"/>
    <p:sldId id="310" r:id="rId7"/>
    <p:sldId id="262" r:id="rId8"/>
    <p:sldId id="263" r:id="rId9"/>
    <p:sldId id="280" r:id="rId10"/>
    <p:sldId id="301" r:id="rId11"/>
    <p:sldId id="302" r:id="rId12"/>
    <p:sldId id="30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86" r:id="rId29"/>
    <p:sldId id="287" r:id="rId30"/>
    <p:sldId id="288" r:id="rId31"/>
    <p:sldId id="312" r:id="rId32"/>
    <p:sldId id="311" r:id="rId33"/>
    <p:sldId id="291" r:id="rId34"/>
    <p:sldId id="313" r:id="rId35"/>
    <p:sldId id="314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15" r:id="rId45"/>
    <p:sldId id="316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>
        <p:scale>
          <a:sx n="125" d="100"/>
          <a:sy n="125" d="100"/>
        </p:scale>
        <p:origin x="55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15794-6105-4A58-98A7-B907F9A222C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07653-23DB-4601-AAF9-AF2A39780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6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7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9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7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B1AD-F281-4651-A325-6655A8DF4325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B88F-3BB8-41A0-BC22-E344A8D30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5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pmod/pmodvga/start" TargetMode="External"/><Relationship Id="rId2" Type="http://schemas.openxmlformats.org/officeDocument/2006/relationships/hyperlink" Target="https://digilent.com/reference/programmable-logic/cora-z7/demos/pmod-vg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0344" y="97387"/>
            <a:ext cx="9144000" cy="2387600"/>
          </a:xfrm>
        </p:spPr>
        <p:txBody>
          <a:bodyPr>
            <a:noAutofit/>
          </a:bodyPr>
          <a:lstStyle/>
          <a:p>
            <a:r>
              <a:rPr lang="fr-FR" sz="4400" b="1" dirty="0"/>
              <a:t>Sujet de projet : réalisation d’une IP de traitement d’image sur cible </a:t>
            </a:r>
            <a:r>
              <a:rPr lang="fr-FR" sz="4400" b="1" dirty="0" smtClean="0"/>
              <a:t>Zynq7000 </a:t>
            </a:r>
            <a:r>
              <a:rPr lang="fr-FR" sz="4400" b="1" dirty="0"/>
              <a:t>et affichage </a:t>
            </a:r>
            <a:r>
              <a:rPr lang="fr-FR" sz="4400" b="1" dirty="0" smtClean="0"/>
              <a:t>VGA</a:t>
            </a:r>
            <a:endParaRPr lang="fr-FR" sz="4400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8F10074-3D7D-E2EF-91A8-FEB329F4C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75" y="2781550"/>
            <a:ext cx="5324475" cy="36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images1"/>
          <p:cNvPicPr>
            <a:picLocks noChangeAspect="1" noChangeArrowheads="1"/>
          </p:cNvPicPr>
          <p:nvPr/>
        </p:nvPicPr>
        <p:blipFill>
          <a:blip r:embed="rId2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7" y="934929"/>
            <a:ext cx="7338672" cy="4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4356" y="78436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endParaRPr kumimoji="0" lang="fr-FR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945" y="5081136"/>
            <a:ext cx="11630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  <a:endParaRPr lang="fr-FR" kern="150" dirty="0" smtClean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SN74ALVC245  </a:t>
            </a:r>
            <a:r>
              <a:rPr lang="fr-WINDIES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un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fr-WINDIES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transceiver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bus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il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permet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relier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deux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bus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en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adaptant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les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niveaux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tension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et courant.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Ainsi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il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permet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réaliser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un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pont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entre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deux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bus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qui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opèrent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avec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des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signaux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différents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.</a:t>
            </a:r>
            <a:endParaRPr lang="fr-FR" kern="150" dirty="0" smtClean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  <a:endParaRPr lang="fr-FR" kern="150" dirty="0" smtClean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Dans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notre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cas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DIR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est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haut (3,3V), OE_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est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bas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(0V)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ce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qui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le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configure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en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liaison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unidirectionel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de A </a:t>
            </a:r>
            <a:r>
              <a:rPr lang="de-DE" kern="150" dirty="0" err="1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vers</a:t>
            </a:r>
            <a:r>
              <a:rPr lang="de-DE" kern="150" dirty="0" smtClean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B.</a:t>
            </a:r>
            <a:endParaRPr lang="fr-FR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8349" y="230370"/>
            <a:ext cx="5378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WINDIES" altLang="ja-JP" sz="2800" b="1" dirty="0" smtClean="0">
                <a:latin typeface="Calibri (corps)"/>
                <a:ea typeface="Andale Sans UI"/>
                <a:cs typeface="Times New Roman" panose="02020603050405020304" pitchFamily="18" charset="0"/>
              </a:rPr>
              <a:t>Schématique</a:t>
            </a:r>
            <a:r>
              <a:rPr lang="de-DE" altLang="ja-JP" sz="2800" b="1" dirty="0" smtClean="0">
                <a:latin typeface="Calibri (corps)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altLang="ja-JP" sz="2800" b="1" dirty="0">
                <a:latin typeface="Calibri (corps)"/>
                <a:ea typeface="Andale Sans UI"/>
                <a:cs typeface="Times New Roman" panose="02020603050405020304" pitchFamily="18" charset="0"/>
              </a:rPr>
              <a:t>de la carte </a:t>
            </a:r>
            <a:r>
              <a:rPr lang="de-DE" altLang="ja-JP" sz="2800" b="1" dirty="0" err="1" smtClean="0">
                <a:latin typeface="Calibri (corps)"/>
                <a:ea typeface="Andale Sans UI"/>
                <a:cs typeface="Times New Roman" panose="02020603050405020304" pitchFamily="18" charset="0"/>
              </a:rPr>
              <a:t>pmod</a:t>
            </a:r>
            <a:endParaRPr lang="fr-FR" altLang="ja-JP" sz="1400" b="1"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151168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images2"/>
          <p:cNvPicPr>
            <a:picLocks noChangeAspect="1" noChangeArrowheads="1"/>
          </p:cNvPicPr>
          <p:nvPr/>
        </p:nvPicPr>
        <p:blipFill>
          <a:blip r:embed="rId2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0" y="1351165"/>
            <a:ext cx="7532260" cy="49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91049" y="21294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8349" y="230370"/>
            <a:ext cx="6031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Conformement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au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schema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logique</a:t>
            </a:r>
            <a:endParaRPr lang="fr-FR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271830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s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66255" y="1841845"/>
            <a:ext cx="4946072" cy="3104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8918" y="872839"/>
            <a:ext cx="67163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Lorsque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les 4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bits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sont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1 la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tension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sur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cable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vga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est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de 0,7V (674,1mV).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 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Pour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des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carreaux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de 128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pixels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dans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 sens horizontal,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nous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aurons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sur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les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broches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r,v,b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un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signal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carré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d'amplitude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0.7V et de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fréquence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97,66kHz entre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deux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passages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à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l'état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bas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du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signal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kern="150" dirty="0" err="1" smtClean="0">
                <a:effectLst/>
                <a:ea typeface="Andale Sans UI"/>
                <a:cs typeface="Tahoma" panose="020B0604030504040204" pitchFamily="34" charset="0"/>
              </a:rPr>
              <a:t>hsync</a:t>
            </a: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.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kern="150" dirty="0" smtClean="0">
                <a:effectLst/>
                <a:ea typeface="Andale Sans UI"/>
                <a:cs typeface="Tahoma" panose="020B0604030504040204" pitchFamily="34" charset="0"/>
              </a:rPr>
              <a:t>  </a:t>
            </a:r>
            <a:endParaRPr lang="fr-FR" kern="150" dirty="0" smtClean="0">
              <a:effectLst/>
              <a:ea typeface="Andale Sans UI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de-DE" b="1" kern="150" dirty="0" smtClean="0">
                <a:effectLst/>
                <a:ea typeface="Andale Sans UI"/>
                <a:cs typeface="Tahoma" panose="020B0604030504040204" pitchFamily="34" charset="0"/>
              </a:rPr>
              <a:t>Test </a:t>
            </a:r>
            <a:r>
              <a:rPr lang="de-DE" b="1" kern="150" dirty="0" err="1" smtClean="0">
                <a:effectLst/>
                <a:ea typeface="Andale Sans UI"/>
                <a:cs typeface="Tahoma" panose="020B0604030504040204" pitchFamily="34" charset="0"/>
              </a:rPr>
              <a:t>avec</a:t>
            </a:r>
            <a:r>
              <a:rPr lang="de-DE" b="1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  <a:r>
              <a:rPr lang="de-DE" b="1" kern="150" dirty="0" err="1" smtClean="0">
                <a:effectLst/>
                <a:ea typeface="Andale Sans UI"/>
                <a:cs typeface="Tahoma" panose="020B0604030504040204" pitchFamily="34" charset="0"/>
              </a:rPr>
              <a:t>l'oscilloscope</a:t>
            </a:r>
            <a:r>
              <a:rPr lang="de-DE" b="1" kern="150" dirty="0" smtClean="0">
                <a:effectLst/>
                <a:ea typeface="Andale Sans UI"/>
                <a:cs typeface="Tahoma" panose="020B0604030504040204" pitchFamily="34" charset="0"/>
              </a:rPr>
              <a:t> </a:t>
            </a:r>
          </a:p>
          <a:p>
            <a:r>
              <a:rPr lang="de-DE" dirty="0"/>
              <a:t> </a:t>
            </a:r>
            <a:endParaRPr lang="fr-FR" dirty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n°3</a:t>
            </a:r>
            <a:endParaRPr lang="fr-FR" dirty="0"/>
          </a:p>
          <a:p>
            <a:r>
              <a:rPr lang="de-DE" dirty="0"/>
              <a:t>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états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hsync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les </a:t>
            </a:r>
            <a:r>
              <a:rPr lang="de-DE" dirty="0" err="1"/>
              <a:t>broches</a:t>
            </a:r>
            <a:r>
              <a:rPr lang="de-DE" dirty="0"/>
              <a:t> </a:t>
            </a:r>
            <a:r>
              <a:rPr lang="de-DE" dirty="0" err="1"/>
              <a:t>red,green,blue</a:t>
            </a:r>
            <a:r>
              <a:rPr lang="de-DE" dirty="0"/>
              <a:t> </a:t>
            </a:r>
            <a:r>
              <a:rPr lang="de-DE" dirty="0" err="1"/>
              <a:t>présence</a:t>
            </a:r>
            <a:r>
              <a:rPr lang="de-DE" dirty="0"/>
              <a:t> </a:t>
            </a:r>
            <a:r>
              <a:rPr lang="de-DE" dirty="0" err="1"/>
              <a:t>d'un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carré</a:t>
            </a:r>
            <a:r>
              <a:rPr lang="de-DE" dirty="0"/>
              <a:t> </a:t>
            </a:r>
            <a:r>
              <a:rPr lang="de-DE" dirty="0" err="1"/>
              <a:t>d'amplitude</a:t>
            </a:r>
            <a:r>
              <a:rPr lang="de-DE" dirty="0"/>
              <a:t> 0.7V et de </a:t>
            </a:r>
            <a:r>
              <a:rPr lang="de-DE" dirty="0" err="1"/>
              <a:t>fréquence</a:t>
            </a:r>
            <a:r>
              <a:rPr lang="de-DE" dirty="0"/>
              <a:t> </a:t>
            </a:r>
          </a:p>
          <a:p>
            <a:r>
              <a:rPr lang="de-DE" dirty="0"/>
              <a:t>97,66kHz.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29422" y="-232"/>
            <a:ext cx="6031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Conformement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au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schema</a:t>
            </a:r>
            <a:r>
              <a:rPr lang="de-DE" sz="3200" b="1" kern="150" dirty="0">
                <a:ea typeface="Andale Sans UI"/>
                <a:cs typeface="Tahoma" panose="020B0604030504040204" pitchFamily="34" charset="0"/>
              </a:rPr>
              <a:t> </a:t>
            </a:r>
            <a:r>
              <a:rPr lang="de-DE" sz="3200" b="1" kern="150" dirty="0" err="1">
                <a:ea typeface="Andale Sans UI"/>
                <a:cs typeface="Tahoma" panose="020B0604030504040204" pitchFamily="34" charset="0"/>
              </a:rPr>
              <a:t>logique</a:t>
            </a:r>
            <a:endParaRPr lang="fr-FR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215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e 83"/>
          <p:cNvGrpSpPr/>
          <p:nvPr/>
        </p:nvGrpSpPr>
        <p:grpSpPr>
          <a:xfrm>
            <a:off x="183292" y="469106"/>
            <a:ext cx="11600172" cy="5901269"/>
            <a:chOff x="0" y="582720"/>
            <a:chExt cx="11979112" cy="5921553"/>
          </a:xfrm>
        </p:grpSpPr>
        <p:sp>
          <p:nvSpPr>
            <p:cNvPr id="4" name="Rectangle 3"/>
            <p:cNvSpPr/>
            <p:nvPr/>
          </p:nvSpPr>
          <p:spPr>
            <a:xfrm>
              <a:off x="5655118" y="1723463"/>
              <a:ext cx="252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Generateur_pattern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4973" y="1804086"/>
              <a:ext cx="2520000" cy="14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clk_wiz_0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18599" y="4357816"/>
              <a:ext cx="2520000" cy="2125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Controleur_vga</a:t>
              </a:r>
              <a:endParaRPr lang="fr-FR" dirty="0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0" y="2215978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15732" y="182536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c</a:t>
              </a:r>
              <a:r>
                <a:rPr lang="fr-FR" dirty="0" err="1" smtClean="0"/>
                <a:t>lk_i</a:t>
              </a:r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0" y="2784389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57662" y="2397896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reset_i</a:t>
              </a:r>
              <a:endParaRPr lang="fr-FR" dirty="0"/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3384973" y="2204719"/>
              <a:ext cx="22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422972" y="1792281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clk_out1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59660" y="178335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clk_25_i</a:t>
              </a:r>
              <a:endParaRPr lang="fr-FR" dirty="0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3274541" y="2738395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3389211" y="2337895"/>
              <a:ext cx="791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locked</a:t>
              </a:r>
              <a:endParaRPr lang="fr-FR" dirty="0"/>
            </a:p>
          </p:txBody>
        </p:sp>
        <p:cxnSp>
          <p:nvCxnSpPr>
            <p:cNvPr id="21" name="Connecteur en angle 20"/>
            <p:cNvCxnSpPr/>
            <p:nvPr/>
          </p:nvCxnSpPr>
          <p:spPr>
            <a:xfrm rot="16200000" flipH="1">
              <a:off x="7105460" y="2865502"/>
              <a:ext cx="2561970" cy="42265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ngle 22"/>
            <p:cNvCxnSpPr/>
            <p:nvPr/>
          </p:nvCxnSpPr>
          <p:spPr>
            <a:xfrm>
              <a:off x="8125690" y="2443463"/>
              <a:ext cx="944168" cy="191435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en angle 25"/>
            <p:cNvCxnSpPr/>
            <p:nvPr/>
          </p:nvCxnSpPr>
          <p:spPr>
            <a:xfrm>
              <a:off x="8175118" y="2010032"/>
              <a:ext cx="2363481" cy="2347784"/>
            </a:xfrm>
            <a:prstGeom prst="bentConnector3">
              <a:avLst>
                <a:gd name="adj1" fmla="val 730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5400000">
              <a:off x="8766416" y="3256595"/>
              <a:ext cx="985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h_cntr_reg</a:t>
              </a:r>
              <a:endParaRPr lang="fr-FR" sz="1400" dirty="0"/>
            </a:p>
          </p:txBody>
        </p:sp>
        <p:sp>
          <p:nvSpPr>
            <p:cNvPr id="30" name="ZoneTexte 29"/>
            <p:cNvSpPr txBox="1"/>
            <p:nvPr/>
          </p:nvSpPr>
          <p:spPr>
            <a:xfrm rot="5400000">
              <a:off x="7965092" y="3501369"/>
              <a:ext cx="972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v_cntr_reg</a:t>
              </a:r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 rot="5400000">
              <a:off x="8817976" y="2904662"/>
              <a:ext cx="2598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Data_red</a:t>
              </a:r>
              <a:r>
                <a:rPr lang="fr-FR" sz="1400" dirty="0" smtClean="0"/>
                <a:t>, </a:t>
              </a:r>
              <a:r>
                <a:rPr lang="fr-FR" sz="1400" dirty="0" err="1" smtClean="0"/>
                <a:t>data_blue</a:t>
              </a:r>
              <a:r>
                <a:rPr lang="fr-FR" sz="1400" dirty="0" smtClean="0"/>
                <a:t>, </a:t>
              </a:r>
              <a:r>
                <a:rPr lang="fr-FR" sz="1400" dirty="0" err="1" smtClean="0"/>
                <a:t>data_green</a:t>
              </a:r>
              <a:endParaRPr lang="fr-FR" sz="1400" dirty="0"/>
            </a:p>
          </p:txBody>
        </p:sp>
        <p:cxnSp>
          <p:nvCxnSpPr>
            <p:cNvPr id="33" name="Connecteur en angle 32"/>
            <p:cNvCxnSpPr/>
            <p:nvPr/>
          </p:nvCxnSpPr>
          <p:spPr>
            <a:xfrm rot="16200000" flipH="1">
              <a:off x="4586186" y="2268171"/>
              <a:ext cx="3505886" cy="3358939"/>
            </a:xfrm>
            <a:prstGeom prst="bentConnector3">
              <a:avLst>
                <a:gd name="adj1" fmla="val 683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88037" y="5177481"/>
              <a:ext cx="86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245699" y="4790988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reset_i</a:t>
              </a:r>
              <a:endParaRPr lang="fr-FR" dirty="0"/>
            </a:p>
          </p:txBody>
        </p:sp>
        <p:cxnSp>
          <p:nvCxnSpPr>
            <p:cNvPr id="38" name="Connecteur droit 37"/>
            <p:cNvCxnSpPr/>
            <p:nvPr/>
          </p:nvCxnSpPr>
          <p:spPr>
            <a:xfrm flipV="1">
              <a:off x="10538599" y="4490251"/>
              <a:ext cx="1307412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10622426" y="4116799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v</a:t>
              </a:r>
              <a:r>
                <a:rPr lang="fr-FR" dirty="0" err="1" smtClean="0"/>
                <a:t>ga_hs_o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0527691" y="4532815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vga_vs_o</a:t>
              </a:r>
              <a:endParaRPr lang="fr-FR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V="1">
              <a:off x="10534156" y="4936597"/>
              <a:ext cx="1307412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10538598" y="5356812"/>
              <a:ext cx="14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10604639" y="4923469"/>
              <a:ext cx="933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vga_r_o</a:t>
              </a:r>
              <a:endParaRPr lang="fr-FR" dirty="0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10483329" y="5680484"/>
              <a:ext cx="14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0534156" y="5323510"/>
              <a:ext cx="962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vga_g_o</a:t>
              </a:r>
              <a:endParaRPr lang="fr-FR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10575112" y="6173547"/>
              <a:ext cx="14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10625939" y="581657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vga_b_o</a:t>
              </a:r>
              <a:endParaRPr lang="fr-FR" dirty="0"/>
            </a:p>
          </p:txBody>
        </p:sp>
        <p:cxnSp>
          <p:nvCxnSpPr>
            <p:cNvPr id="50" name="Connecteur droit 49"/>
            <p:cNvCxnSpPr>
              <a:stCxn id="4" idx="2"/>
            </p:cNvCxnSpPr>
            <p:nvPr/>
          </p:nvCxnSpPr>
          <p:spPr>
            <a:xfrm>
              <a:off x="6915118" y="3163463"/>
              <a:ext cx="0" cy="62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6048977" y="3220636"/>
              <a:ext cx="826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reset_i</a:t>
              </a:r>
              <a:endParaRPr lang="fr-FR" dirty="0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43697" y="2067698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260122" y="2156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5" name="Connecteur droit 54"/>
            <p:cNvCxnSpPr/>
            <p:nvPr/>
          </p:nvCxnSpPr>
          <p:spPr>
            <a:xfrm flipV="1">
              <a:off x="597505" y="2661508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272071" y="27860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 flipV="1">
              <a:off x="4385101" y="2072504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4101526" y="21616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3724150" y="264928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3440575" y="27383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 flipV="1">
              <a:off x="6799353" y="338148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6515778" y="34705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5372568" y="444308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5088993" y="4532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5" name="Connecteur droit 64"/>
            <p:cNvCxnSpPr/>
            <p:nvPr/>
          </p:nvCxnSpPr>
          <p:spPr>
            <a:xfrm flipV="1">
              <a:off x="8502503" y="3854821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8218928" y="39439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7" name="Connecteur droit 66"/>
            <p:cNvCxnSpPr/>
            <p:nvPr/>
          </p:nvCxnSpPr>
          <p:spPr>
            <a:xfrm flipV="1">
              <a:off x="8758905" y="227854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8475330" y="23676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9" name="Connecteur droit 68"/>
            <p:cNvCxnSpPr/>
            <p:nvPr/>
          </p:nvCxnSpPr>
          <p:spPr>
            <a:xfrm flipV="1">
              <a:off x="7452612" y="5071211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7169037" y="5160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71" name="Connecteur droit 70"/>
            <p:cNvCxnSpPr/>
            <p:nvPr/>
          </p:nvCxnSpPr>
          <p:spPr>
            <a:xfrm flipV="1">
              <a:off x="9522586" y="1887838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9239011" y="197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73" name="Connecteur droit 72"/>
            <p:cNvCxnSpPr/>
            <p:nvPr/>
          </p:nvCxnSpPr>
          <p:spPr>
            <a:xfrm flipV="1">
              <a:off x="11629587" y="4348444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11346012" y="4437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75" name="Connecteur droit 74"/>
            <p:cNvCxnSpPr/>
            <p:nvPr/>
          </p:nvCxnSpPr>
          <p:spPr>
            <a:xfrm flipV="1">
              <a:off x="11633014" y="478868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11349439" y="4877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77" name="Connecteur droit 76"/>
            <p:cNvCxnSpPr/>
            <p:nvPr/>
          </p:nvCxnSpPr>
          <p:spPr>
            <a:xfrm flipV="1">
              <a:off x="11594817" y="517933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11311242" y="52684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11633688" y="5532076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11350113" y="5621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11611476" y="6045832"/>
              <a:ext cx="179894" cy="327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11327901" y="61349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130282" y="582720"/>
              <a:ext cx="6695831" cy="58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Architecture de l'étape intermédiaire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135592"/>
            <a:ext cx="10954756" cy="514741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839190" y="626295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/>
              <a:t>vga_hs_o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655 et 751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14350" y="6123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583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" y="1160967"/>
            <a:ext cx="11173690" cy="521956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735281" y="6380535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/>
              <a:t>vga_hs_o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655 et 751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332" y="6123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33861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135592"/>
            <a:ext cx="9905998" cy="497814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332" y="612372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735281" y="6380535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 smtClean="0"/>
              <a:t>vga_vs_o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489 et 491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2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58" y="1230986"/>
            <a:ext cx="10524377" cy="508856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0559" y="600044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473035" y="6319549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signal de synchronisation horizontale, </a:t>
            </a:r>
            <a:r>
              <a:rPr lang="fr-FR" dirty="0" err="1" smtClean="0"/>
              <a:t>vga_vs_o</a:t>
            </a:r>
            <a:r>
              <a:rPr lang="fr-FR" dirty="0"/>
              <a:t>, prend </a:t>
            </a:r>
            <a:r>
              <a:rPr lang="fr-FR" dirty="0" smtClean="0"/>
              <a:t>0 entre </a:t>
            </a:r>
            <a:r>
              <a:rPr lang="fr-FR" dirty="0"/>
              <a:t>le </a:t>
            </a:r>
            <a:r>
              <a:rPr lang="fr-FR" dirty="0" smtClean="0"/>
              <a:t>colonne 489 et 490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15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2" y="1184819"/>
            <a:ext cx="10394854" cy="47483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0559" y="600044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  <p:sp>
        <p:nvSpPr>
          <p:cNvPr id="2" name="Rectangle 1"/>
          <p:cNvSpPr/>
          <p:nvPr/>
        </p:nvSpPr>
        <p:spPr>
          <a:xfrm>
            <a:off x="301336" y="6182448"/>
            <a:ext cx="11222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dirty="0"/>
              <a:t>la ligne 3 :  La value de </a:t>
            </a:r>
            <a:r>
              <a:rPr lang="fr-FR" dirty="0" err="1"/>
              <a:t>vga_r</a:t>
            </a:r>
            <a:r>
              <a:rPr lang="fr-FR" dirty="0"/>
              <a:t> = </a:t>
            </a:r>
            <a:r>
              <a:rPr lang="fr-FR" dirty="0" err="1"/>
              <a:t>vag_b</a:t>
            </a:r>
            <a:r>
              <a:rPr lang="fr-FR" dirty="0"/>
              <a:t> = </a:t>
            </a:r>
            <a:r>
              <a:rPr lang="fr-FR" dirty="0" err="1"/>
              <a:t>vga_g</a:t>
            </a:r>
            <a:r>
              <a:rPr lang="fr-FR" dirty="0"/>
              <a:t> =«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54075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04" y="1155121"/>
            <a:ext cx="10685318" cy="49954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858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559" y="600044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301336" y="6182448"/>
            <a:ext cx="11222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</a:t>
            </a:r>
            <a:r>
              <a:rPr lang="fr-FR" dirty="0"/>
              <a:t>la ligne </a:t>
            </a:r>
            <a:r>
              <a:rPr lang="fr-FR" dirty="0" smtClean="0"/>
              <a:t>177 </a:t>
            </a:r>
            <a:r>
              <a:rPr lang="fr-FR" dirty="0"/>
              <a:t>:  La value de </a:t>
            </a:r>
            <a:r>
              <a:rPr lang="fr-FR" dirty="0" err="1"/>
              <a:t>vga_r</a:t>
            </a:r>
            <a:r>
              <a:rPr lang="fr-FR" dirty="0"/>
              <a:t> = </a:t>
            </a:r>
            <a:r>
              <a:rPr lang="fr-FR" dirty="0" err="1"/>
              <a:t>vag_b</a:t>
            </a:r>
            <a:r>
              <a:rPr lang="fr-FR" dirty="0"/>
              <a:t> = </a:t>
            </a:r>
            <a:r>
              <a:rPr lang="fr-FR" dirty="0" err="1"/>
              <a:t>vga_g</a:t>
            </a:r>
            <a:r>
              <a:rPr lang="fr-FR" dirty="0"/>
              <a:t> =«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 puis « </a:t>
            </a:r>
            <a:r>
              <a:rPr lang="fr-FR" dirty="0" smtClean="0"/>
              <a:t>1111</a:t>
            </a:r>
            <a:r>
              <a:rPr lang="fr-FR" dirty="0"/>
              <a:t> » puis « </a:t>
            </a:r>
            <a:r>
              <a:rPr lang="fr-FR" dirty="0" smtClean="0"/>
              <a:t>0000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21718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169773" y="2600677"/>
            <a:ext cx="8996235" cy="2902198"/>
            <a:chOff x="1599046" y="2864288"/>
            <a:chExt cx="8707005" cy="2618300"/>
          </a:xfrm>
        </p:grpSpPr>
        <p:grpSp>
          <p:nvGrpSpPr>
            <p:cNvPr id="14" name="Groupe 13"/>
            <p:cNvGrpSpPr/>
            <p:nvPr/>
          </p:nvGrpSpPr>
          <p:grpSpPr>
            <a:xfrm>
              <a:off x="1599046" y="2864288"/>
              <a:ext cx="8707005" cy="2618300"/>
              <a:chOff x="1599046" y="2864288"/>
              <a:chExt cx="8707005" cy="2618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92F1E09A-F77C-030F-954C-749749EE332F}"/>
                  </a:ext>
                </a:extLst>
              </p:cNvPr>
              <p:cNvSpPr/>
              <p:nvPr/>
            </p:nvSpPr>
            <p:spPr>
              <a:xfrm>
                <a:off x="197138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Générateur de pattern vidéo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D85D0B04-019E-33D4-3E0E-E21E16927322}"/>
                  </a:ext>
                </a:extLst>
              </p:cNvPr>
              <p:cNvSpPr/>
              <p:nvPr/>
            </p:nvSpPr>
            <p:spPr>
              <a:xfrm>
                <a:off x="43145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Filtre gaussien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DBBEEEAE-8F86-98AE-1F2B-7508B53C1466}"/>
                  </a:ext>
                </a:extLst>
              </p:cNvPr>
              <p:cNvSpPr/>
              <p:nvPr/>
            </p:nvSpPr>
            <p:spPr>
              <a:xfrm>
                <a:off x="65624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Contrôleur VGA</a:t>
                </a:r>
              </a:p>
            </p:txBody>
          </p:sp>
          <p:cxnSp>
            <p:nvCxnSpPr>
              <p:cNvPr id="18" name="Connecteur droit avec flèche 17">
                <a:extLst>
                  <a:ext uri="{FF2B5EF4-FFF2-40B4-BE49-F238E27FC236}">
                    <a16:creationId xmlns="" xmlns:a16="http://schemas.microsoft.com/office/drawing/2014/main" id="{3BCDDF0E-E6A5-B4DA-E1FD-409C7B1C1538}"/>
                  </a:ext>
                </a:extLst>
              </p:cNvPr>
              <p:cNvCxnSpPr>
                <a:stCxn id="15" idx="3"/>
                <a:endCxn id="16" idx="1"/>
              </p:cNvCxnSpPr>
              <p:nvPr/>
            </p:nvCxnSpPr>
            <p:spPr>
              <a:xfrm>
                <a:off x="3895436" y="3819685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="" xmlns:a16="http://schemas.microsoft.com/office/drawing/2014/main" id="{6C13C897-07B1-4456-202C-55C0762424A5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6238586" y="3819685"/>
                <a:ext cx="323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 19">
                <a:extLst>
                  <a:ext uri="{FF2B5EF4-FFF2-40B4-BE49-F238E27FC236}">
                    <a16:creationId xmlns="" xmlns:a16="http://schemas.microsoft.com/office/drawing/2014/main" id="{484F5D7D-4955-2EB4-789C-7734FCEDF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4342" y="3125481"/>
                <a:ext cx="1381709" cy="1381709"/>
              </a:xfrm>
              <a:prstGeom prst="rect">
                <a:avLst/>
              </a:prstGeom>
            </p:spPr>
          </p:pic>
          <p:cxnSp>
            <p:nvCxnSpPr>
              <p:cNvPr id="21" name="Connecteur droit avec flèche 20">
                <a:extLst>
                  <a:ext uri="{FF2B5EF4-FFF2-40B4-BE49-F238E27FC236}">
                    <a16:creationId xmlns="" xmlns:a16="http://schemas.microsoft.com/office/drawing/2014/main" id="{BB1B9C29-A6FB-AE29-1AC6-559C48A02D85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8486487" y="3816335"/>
                <a:ext cx="437855" cy="3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1BC75C98-4FDF-EED0-2139-622405EB849F}"/>
                  </a:ext>
                </a:extLst>
              </p:cNvPr>
              <p:cNvSpPr txBox="1"/>
              <p:nvPr/>
            </p:nvSpPr>
            <p:spPr>
              <a:xfrm>
                <a:off x="1599046" y="2864288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FPGA</a:t>
                </a:r>
              </a:p>
            </p:txBody>
          </p:sp>
          <p:pic>
            <p:nvPicPr>
              <p:cNvPr id="23" name="Image 22">
                <a:extLst>
                  <a:ext uri="{FF2B5EF4-FFF2-40B4-BE49-F238E27FC236}">
                    <a16:creationId xmlns="" xmlns:a16="http://schemas.microsoft.com/office/drawing/2014/main" id="{06E9FAC5-C846-AC0F-15F8-F4A629A2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9611" y="4387096"/>
                <a:ext cx="1547600" cy="1095492"/>
              </a:xfrm>
              <a:prstGeom prst="rect">
                <a:avLst/>
              </a:prstGeom>
            </p:spPr>
          </p:pic>
        </p:grpSp>
        <p:pic>
          <p:nvPicPr>
            <p:cNvPr id="24" name="Image 23">
              <a:extLst>
                <a:ext uri="{FF2B5EF4-FFF2-40B4-BE49-F238E27FC236}">
                  <a16:creationId xmlns="" xmlns:a16="http://schemas.microsoft.com/office/drawing/2014/main" id="{75B48DBC-457D-D7A4-854C-DFBC1E1F0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54" r="62745"/>
            <a:stretch/>
          </p:blipFill>
          <p:spPr>
            <a:xfrm>
              <a:off x="9059195" y="3233620"/>
              <a:ext cx="1112003" cy="726704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623598" y="424999"/>
            <a:ext cx="8952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0">
              <a:buNone/>
            </a:pPr>
            <a:r>
              <a:rPr lang="fr-FR" sz="2400" b="1" dirty="0"/>
              <a:t>Sujet de projet : réalisation d’une IP de traitement d’image sur cible </a:t>
            </a:r>
            <a:r>
              <a:rPr lang="fr-FR" sz="2400" b="1" dirty="0" smtClean="0"/>
              <a:t>Zynq7000 </a:t>
            </a:r>
            <a:r>
              <a:rPr lang="fr-FR" sz="2400" b="1" dirty="0"/>
              <a:t>et affichage VGA, étape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10836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5" y="1514041"/>
            <a:ext cx="11884502" cy="48348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7086" y="7266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19803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4" y="1271582"/>
            <a:ext cx="11094868" cy="49249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50" y="612372"/>
            <a:ext cx="5590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181109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9" y="1720368"/>
            <a:ext cx="11522707" cy="38179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868" y="904760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6354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45" y="1340633"/>
            <a:ext cx="10459341" cy="55173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12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de 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50" y="612372"/>
            <a:ext cx="519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Signal </a:t>
            </a:r>
            <a:r>
              <a:rPr lang="fr-FR" sz="2800" dirty="0"/>
              <a:t>de synchronisation </a:t>
            </a:r>
            <a:r>
              <a:rPr lang="fr-FR" sz="2800" dirty="0" smtClean="0"/>
              <a:t>verticale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536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4" y="1525371"/>
            <a:ext cx="11376923" cy="44323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2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 err="1" smtClean="0"/>
              <a:t>del'étape</a:t>
            </a:r>
            <a:r>
              <a:rPr lang="fr-FR" sz="3200" b="1" dirty="0" smtClean="0"/>
              <a:t> </a:t>
            </a:r>
            <a:r>
              <a:rPr lang="fr-FR" sz="3200" b="1" dirty="0"/>
              <a:t>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4090" y="807261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5005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0" y="1364449"/>
            <a:ext cx="11778287" cy="455836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6602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</a:t>
            </a:r>
            <a:r>
              <a:rPr lang="fr-FR" sz="3200" b="1" dirty="0"/>
              <a:t>l'étape intermédiaire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9777" y="612372"/>
            <a:ext cx="367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Changement de </a:t>
            </a:r>
            <a:r>
              <a:rPr lang="fr-FR" sz="2800" dirty="0" smtClean="0"/>
              <a:t>couleur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125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s1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943734" y="1636891"/>
            <a:ext cx="10276609" cy="50499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43734" y="682784"/>
            <a:ext cx="10689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Test </a:t>
            </a:r>
            <a:r>
              <a:rPr lang="de-DE" sz="2800" dirty="0" err="1"/>
              <a:t>avec</a:t>
            </a:r>
            <a:r>
              <a:rPr lang="de-DE" sz="2800" dirty="0"/>
              <a:t> </a:t>
            </a:r>
            <a:r>
              <a:rPr lang="de-DE" sz="2800" dirty="0" err="1"/>
              <a:t>l'oscilloscope</a:t>
            </a:r>
            <a:r>
              <a:rPr lang="de-DE" sz="2800" dirty="0"/>
              <a:t> n°1</a:t>
            </a:r>
            <a:endParaRPr lang="fr-FR" sz="2800" dirty="0"/>
          </a:p>
          <a:p>
            <a:r>
              <a:rPr lang="de-DE" sz="2800" dirty="0" err="1"/>
              <a:t>Sur</a:t>
            </a:r>
            <a:r>
              <a:rPr lang="de-DE" sz="2800" dirty="0"/>
              <a:t> la </a:t>
            </a:r>
            <a:r>
              <a:rPr lang="de-DE" sz="2800" dirty="0" err="1"/>
              <a:t>broche</a:t>
            </a:r>
            <a:r>
              <a:rPr lang="de-DE" sz="2800" dirty="0"/>
              <a:t> </a:t>
            </a:r>
            <a:r>
              <a:rPr lang="de-DE" sz="2800" dirty="0" err="1"/>
              <a:t>hsync</a:t>
            </a:r>
            <a:r>
              <a:rPr lang="de-DE" sz="2800" dirty="0"/>
              <a:t> entre </a:t>
            </a:r>
            <a:r>
              <a:rPr lang="de-DE" sz="2800" dirty="0" err="1"/>
              <a:t>deux</a:t>
            </a:r>
            <a:r>
              <a:rPr lang="de-DE" sz="2800" dirty="0"/>
              <a:t> </a:t>
            </a:r>
            <a:r>
              <a:rPr lang="de-DE" sz="2800" dirty="0" err="1"/>
              <a:t>passages</a:t>
            </a:r>
            <a:r>
              <a:rPr lang="de-DE" sz="2800" dirty="0"/>
              <a:t> à </a:t>
            </a:r>
            <a:r>
              <a:rPr lang="de-DE" sz="2800" dirty="0" err="1"/>
              <a:t>l'état</a:t>
            </a:r>
            <a:r>
              <a:rPr lang="de-DE" sz="2800" dirty="0"/>
              <a:t> </a:t>
            </a:r>
            <a:r>
              <a:rPr lang="de-DE" sz="2800" dirty="0" err="1"/>
              <a:t>bas</a:t>
            </a:r>
            <a:r>
              <a:rPr lang="de-DE" sz="2800" dirty="0"/>
              <a:t> du </a:t>
            </a:r>
            <a:r>
              <a:rPr lang="de-DE" sz="2800" dirty="0" err="1"/>
              <a:t>signal</a:t>
            </a:r>
            <a:r>
              <a:rPr lang="de-DE" sz="2800" dirty="0"/>
              <a:t> </a:t>
            </a:r>
            <a:r>
              <a:rPr lang="de-DE" sz="2800" dirty="0" err="1"/>
              <a:t>il</a:t>
            </a:r>
            <a:r>
              <a:rPr lang="de-DE" sz="2800" dirty="0"/>
              <a:t> y a 32us.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740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s2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01" y="1822062"/>
            <a:ext cx="9134021" cy="479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07525" y="10256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975940" y="719386"/>
            <a:ext cx="11031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Test </a:t>
            </a:r>
            <a:r>
              <a:rPr lang="de-DE" sz="2800" dirty="0" err="1"/>
              <a:t>avec</a:t>
            </a:r>
            <a:r>
              <a:rPr lang="de-DE" sz="2800" dirty="0"/>
              <a:t> </a:t>
            </a:r>
            <a:r>
              <a:rPr lang="de-DE" sz="2800" dirty="0" err="1"/>
              <a:t>l'oscilloscope</a:t>
            </a:r>
            <a:r>
              <a:rPr lang="de-DE" sz="2800" dirty="0"/>
              <a:t> n°2</a:t>
            </a:r>
            <a:endParaRPr lang="fr-FR" sz="2800" dirty="0"/>
          </a:p>
          <a:p>
            <a:r>
              <a:rPr lang="de-DE" sz="2800" dirty="0" err="1"/>
              <a:t>Sur</a:t>
            </a:r>
            <a:r>
              <a:rPr lang="de-DE" sz="2800" dirty="0"/>
              <a:t> la </a:t>
            </a:r>
            <a:r>
              <a:rPr lang="de-DE" sz="2800" dirty="0" err="1"/>
              <a:t>broche</a:t>
            </a:r>
            <a:r>
              <a:rPr lang="de-DE" sz="2800" dirty="0"/>
              <a:t> </a:t>
            </a:r>
            <a:r>
              <a:rPr lang="de-DE" sz="2800" dirty="0" err="1"/>
              <a:t>vsync</a:t>
            </a:r>
            <a:r>
              <a:rPr lang="de-DE" sz="2800" dirty="0"/>
              <a:t> entre </a:t>
            </a:r>
            <a:r>
              <a:rPr lang="de-DE" sz="2800" dirty="0" err="1"/>
              <a:t>deux</a:t>
            </a:r>
            <a:r>
              <a:rPr lang="de-DE" sz="2800" dirty="0"/>
              <a:t> </a:t>
            </a:r>
            <a:r>
              <a:rPr lang="de-DE" sz="2800" dirty="0" err="1"/>
              <a:t>passages</a:t>
            </a:r>
            <a:r>
              <a:rPr lang="de-DE" sz="2800" dirty="0"/>
              <a:t> à </a:t>
            </a:r>
            <a:r>
              <a:rPr lang="de-DE" sz="2800" dirty="0" err="1"/>
              <a:t>l'état</a:t>
            </a:r>
            <a:r>
              <a:rPr lang="de-DE" sz="2800" dirty="0"/>
              <a:t> </a:t>
            </a:r>
            <a:r>
              <a:rPr lang="de-DE" sz="2800" dirty="0" err="1"/>
              <a:t>bas</a:t>
            </a:r>
            <a:r>
              <a:rPr lang="de-DE" sz="2800" dirty="0"/>
              <a:t> du </a:t>
            </a:r>
            <a:r>
              <a:rPr lang="de-DE" sz="2800" dirty="0" err="1"/>
              <a:t>signal</a:t>
            </a:r>
            <a:r>
              <a:rPr lang="de-DE" sz="2800" dirty="0"/>
              <a:t> </a:t>
            </a:r>
            <a:r>
              <a:rPr lang="de-DE" sz="2800" dirty="0" err="1"/>
              <a:t>il</a:t>
            </a:r>
            <a:r>
              <a:rPr lang="de-DE" sz="2800" dirty="0"/>
              <a:t> y a 16,8ms.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73789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s3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84" y="2357762"/>
            <a:ext cx="7499661" cy="39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80735" y="16022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133" y="582901"/>
            <a:ext cx="1174353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Test </a:t>
            </a:r>
            <a:r>
              <a:rPr lang="de-DE" sz="2800" dirty="0" err="1"/>
              <a:t>avec</a:t>
            </a:r>
            <a:r>
              <a:rPr lang="de-DE" sz="2800" dirty="0"/>
              <a:t> </a:t>
            </a:r>
            <a:r>
              <a:rPr lang="de-DE" sz="2800" dirty="0" err="1"/>
              <a:t>l'oscilloscope</a:t>
            </a:r>
            <a:r>
              <a:rPr lang="de-DE" sz="2800" dirty="0"/>
              <a:t> n°3</a:t>
            </a:r>
            <a:endParaRPr lang="fr-FR" sz="2800" dirty="0"/>
          </a:p>
          <a:p>
            <a:r>
              <a:rPr lang="de-DE" sz="2800" dirty="0"/>
              <a:t> </a:t>
            </a:r>
            <a:endParaRPr lang="fr-FR" sz="2800" dirty="0"/>
          </a:p>
          <a:p>
            <a:r>
              <a:rPr lang="de-DE" sz="2400" dirty="0"/>
              <a:t>Entre </a:t>
            </a:r>
            <a:r>
              <a:rPr lang="de-DE" sz="2400" dirty="0" err="1"/>
              <a:t>deux</a:t>
            </a:r>
            <a:r>
              <a:rPr lang="de-DE" sz="2400" dirty="0"/>
              <a:t> </a:t>
            </a:r>
            <a:r>
              <a:rPr lang="de-DE" sz="2400" dirty="0" err="1"/>
              <a:t>états</a:t>
            </a:r>
            <a:r>
              <a:rPr lang="de-DE" sz="2400" dirty="0"/>
              <a:t> </a:t>
            </a:r>
            <a:r>
              <a:rPr lang="de-DE" sz="2400" dirty="0" err="1"/>
              <a:t>bas</a:t>
            </a:r>
            <a:r>
              <a:rPr lang="de-DE" sz="2400" dirty="0"/>
              <a:t> du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hsync</a:t>
            </a:r>
            <a:r>
              <a:rPr lang="de-DE" sz="2400" dirty="0"/>
              <a:t> </a:t>
            </a:r>
            <a:r>
              <a:rPr lang="de-DE" sz="2400" dirty="0" err="1"/>
              <a:t>sur</a:t>
            </a:r>
            <a:r>
              <a:rPr lang="de-DE" sz="2400" dirty="0"/>
              <a:t> la </a:t>
            </a:r>
            <a:r>
              <a:rPr lang="de-DE" sz="2400" dirty="0" err="1"/>
              <a:t>broche</a:t>
            </a:r>
            <a:r>
              <a:rPr lang="de-DE" sz="2400" dirty="0"/>
              <a:t> </a:t>
            </a:r>
            <a:r>
              <a:rPr lang="de-DE" sz="2400" dirty="0" err="1"/>
              <a:t>red</a:t>
            </a:r>
            <a:r>
              <a:rPr lang="de-DE" sz="2400" dirty="0"/>
              <a:t> </a:t>
            </a:r>
            <a:r>
              <a:rPr lang="de-DE" sz="2400" dirty="0" err="1"/>
              <a:t>présence</a:t>
            </a:r>
            <a:r>
              <a:rPr lang="de-DE" sz="2400" dirty="0"/>
              <a:t> </a:t>
            </a:r>
            <a:r>
              <a:rPr lang="de-DE" sz="2400" dirty="0" err="1"/>
              <a:t>d'un</a:t>
            </a:r>
            <a:r>
              <a:rPr lang="de-DE" sz="2400" dirty="0"/>
              <a:t>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carré</a:t>
            </a:r>
            <a:r>
              <a:rPr lang="de-DE" sz="2400" dirty="0"/>
              <a:t> </a:t>
            </a:r>
            <a:r>
              <a:rPr lang="de-DE" sz="2400" dirty="0" err="1"/>
              <a:t>d'amplitude</a:t>
            </a:r>
            <a:endParaRPr lang="fr-FR" sz="2400" dirty="0"/>
          </a:p>
          <a:p>
            <a:r>
              <a:rPr lang="de-DE" sz="2400" dirty="0"/>
              <a:t>0.4V et de </a:t>
            </a:r>
            <a:r>
              <a:rPr lang="de-DE" sz="2400" dirty="0" err="1"/>
              <a:t>fréquence</a:t>
            </a:r>
            <a:r>
              <a:rPr lang="de-DE" sz="2400" dirty="0"/>
              <a:t> 97,71kHz.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74049" y="3433530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Signal </a:t>
            </a:r>
            <a:r>
              <a:rPr lang="fr-FR" sz="2400" dirty="0" err="1" smtClean="0"/>
              <a:t>red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641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images4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81" y="1758778"/>
            <a:ext cx="9037564" cy="47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51005" y="17587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  <a:t/>
            </a:r>
            <a:br>
              <a:rPr kumimoji="0" lang="de-DE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 charset="0"/>
                <a:cs typeface="Times New Roman" panose="02020603050405020304" pitchFamily="18" charset="0"/>
              </a:rPr>
            </a:br>
            <a:endParaRPr kumimoji="0" lang="de-DE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161535" y="817838"/>
            <a:ext cx="170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Signal green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131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51911" y="2526536"/>
            <a:ext cx="8707005" cy="2969496"/>
            <a:chOff x="1599046" y="2864288"/>
            <a:chExt cx="8707005" cy="2969496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92F1E09A-F77C-030F-954C-749749EE332F}"/>
                </a:ext>
              </a:extLst>
            </p:cNvPr>
            <p:cNvSpPr/>
            <p:nvPr/>
          </p:nvSpPr>
          <p:spPr>
            <a:xfrm>
              <a:off x="1971386" y="3403315"/>
              <a:ext cx="1924050" cy="832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Générateur de pattern vidéo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BBEEEAE-8F86-98AE-1F2B-7508B53C1466}"/>
                </a:ext>
              </a:extLst>
            </p:cNvPr>
            <p:cNvSpPr/>
            <p:nvPr/>
          </p:nvSpPr>
          <p:spPr>
            <a:xfrm>
              <a:off x="6562436" y="3403315"/>
              <a:ext cx="1924050" cy="832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Contrôleur VGA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="" xmlns:a16="http://schemas.microsoft.com/office/drawing/2014/main" id="{3BCDDF0E-E6A5-B4DA-E1FD-409C7B1C153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895436" y="3819685"/>
              <a:ext cx="2667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 7">
              <a:extLst>
                <a:ext uri="{FF2B5EF4-FFF2-40B4-BE49-F238E27FC236}">
                  <a16:creationId xmlns="" xmlns:a16="http://schemas.microsoft.com/office/drawing/2014/main" id="{484F5D7D-4955-2EB4-789C-7734FCEDF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342" y="3125481"/>
              <a:ext cx="1381709" cy="1381709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="" xmlns:a16="http://schemas.microsoft.com/office/drawing/2014/main" id="{BB1B9C29-A6FB-AE29-1AC6-559C48A02D8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8486487" y="3816335"/>
              <a:ext cx="437855" cy="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5172FD4-771E-4DE5-0049-B8476E81C930}"/>
                </a:ext>
              </a:extLst>
            </p:cNvPr>
            <p:cNvSpPr/>
            <p:nvPr/>
          </p:nvSpPr>
          <p:spPr>
            <a:xfrm>
              <a:off x="1599046" y="2895600"/>
              <a:ext cx="7205644" cy="2938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 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="" xmlns:a16="http://schemas.microsoft.com/office/drawing/2014/main" id="{1BC75C98-4FDF-EED0-2139-622405EB849F}"/>
                </a:ext>
              </a:extLst>
            </p:cNvPr>
            <p:cNvSpPr txBox="1"/>
            <p:nvPr/>
          </p:nvSpPr>
          <p:spPr>
            <a:xfrm>
              <a:off x="1599046" y="2864288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FPGA</a:t>
              </a:r>
            </a:p>
          </p:txBody>
        </p:sp>
        <p:pic>
          <p:nvPicPr>
            <p:cNvPr id="12" name="Image 11">
              <a:extLst>
                <a:ext uri="{FF2B5EF4-FFF2-40B4-BE49-F238E27FC236}">
                  <a16:creationId xmlns="" xmlns:a16="http://schemas.microsoft.com/office/drawing/2014/main" id="{06E9FAC5-C846-AC0F-15F8-F4A629A2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611" y="4387096"/>
              <a:ext cx="1547600" cy="1095492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="" xmlns:a16="http://schemas.microsoft.com/office/drawing/2014/main" id="{29CCB6BE-CF02-834F-58B6-6BB97FE1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477" y="3233620"/>
              <a:ext cx="1049813" cy="743126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351911" y="565485"/>
            <a:ext cx="3865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7550" indent="0">
              <a:buNone/>
            </a:pPr>
            <a:r>
              <a:rPr lang="fr-FR" sz="2800" b="1" dirty="0" smtClean="0"/>
              <a:t>Etape </a:t>
            </a:r>
            <a:r>
              <a:rPr lang="fr-FR" sz="2800" b="1" dirty="0"/>
              <a:t>intermédiaire</a:t>
            </a:r>
          </a:p>
        </p:txBody>
      </p:sp>
    </p:spTree>
    <p:extLst>
      <p:ext uri="{BB962C8B-B14F-4D97-AF65-F5344CB8AC3E}">
        <p14:creationId xmlns:p14="http://schemas.microsoft.com/office/powerpoint/2010/main" val="39043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images5"/>
          <p:cNvPicPr>
            <a:picLocks noChangeAspect="1" noChangeArrowheads="1"/>
          </p:cNvPicPr>
          <p:nvPr/>
        </p:nvPicPr>
        <p:blipFill>
          <a:blip r:embed="rId2" cstate="print">
            <a:lum brigh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92" y="926369"/>
            <a:ext cx="8486163" cy="44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2396" y="5534561"/>
            <a:ext cx="123963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Les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amplitudes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des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signaux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red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green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blue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sont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de 0.4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volt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au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lieu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de 0.7V.</a:t>
            </a:r>
            <a:endParaRPr lang="fr-FR" sz="2000" kern="150" dirty="0" smtClean="0">
              <a:effectLst/>
              <a:ea typeface="Andale Sans UI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 Les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tests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n°1 et n°2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sont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validés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.</a:t>
            </a:r>
            <a:endParaRPr lang="fr-FR" sz="2000" kern="150" dirty="0" smtClean="0">
              <a:effectLst/>
              <a:ea typeface="Andale Sans UI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e-DE" sz="2000" kern="150" dirty="0">
              <a:ea typeface="Andale Sans UI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Le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test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n°3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est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conforme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sur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la forme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d'onde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mais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il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y a des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écarts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avec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les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valeurs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2000" kern="150" dirty="0" err="1" smtClean="0">
                <a:effectLst/>
                <a:ea typeface="Andale Sans UI"/>
                <a:cs typeface="Times New Roman" panose="02020603050405020304" pitchFamily="18" charset="0"/>
              </a:rPr>
              <a:t>attendues</a:t>
            </a:r>
            <a:r>
              <a:rPr lang="de-DE" sz="2000" kern="150" dirty="0" smtClean="0">
                <a:effectLst/>
                <a:ea typeface="Andale Sans UI"/>
                <a:cs typeface="Times New Roman" panose="02020603050405020304" pitchFamily="18" charset="0"/>
              </a:rPr>
              <a:t>.</a:t>
            </a:r>
            <a:endParaRPr lang="fr-FR" sz="2000" kern="150" dirty="0" smtClean="0">
              <a:effectLst/>
              <a:ea typeface="Andale Sans UI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65497" y="197718"/>
            <a:ext cx="8142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</a:t>
            </a:r>
            <a:r>
              <a:rPr lang="fr-FR" sz="3200" b="1" dirty="0" smtClean="0"/>
              <a:t>sur oscilloscope: l'étape </a:t>
            </a:r>
            <a:r>
              <a:rPr lang="fr-FR" sz="3200" b="1" dirty="0"/>
              <a:t>intermédiaire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12396" y="269686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Signal </a:t>
            </a:r>
            <a:r>
              <a:rPr lang="fr-FR" sz="2400" dirty="0" err="1" smtClean="0"/>
              <a:t>blue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61726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03251" y="301627"/>
            <a:ext cx="6937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Démonstration de l'étape intermédiaire</a:t>
            </a:r>
            <a:endParaRPr lang="fr-FR" sz="32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7" y="952305"/>
            <a:ext cx="9400900" cy="56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6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1169773" y="2600677"/>
            <a:ext cx="8996235" cy="2902198"/>
            <a:chOff x="1599046" y="2864288"/>
            <a:chExt cx="8707005" cy="2618300"/>
          </a:xfrm>
        </p:grpSpPr>
        <p:grpSp>
          <p:nvGrpSpPr>
            <p:cNvPr id="14" name="Groupe 13"/>
            <p:cNvGrpSpPr/>
            <p:nvPr/>
          </p:nvGrpSpPr>
          <p:grpSpPr>
            <a:xfrm>
              <a:off x="1599046" y="2864288"/>
              <a:ext cx="8707005" cy="2618300"/>
              <a:chOff x="1599046" y="2864288"/>
              <a:chExt cx="8707005" cy="2618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92F1E09A-F77C-030F-954C-749749EE332F}"/>
                  </a:ext>
                </a:extLst>
              </p:cNvPr>
              <p:cNvSpPr/>
              <p:nvPr/>
            </p:nvSpPr>
            <p:spPr>
              <a:xfrm>
                <a:off x="197138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Générateur de pattern vidéo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D85D0B04-019E-33D4-3E0E-E21E16927322}"/>
                  </a:ext>
                </a:extLst>
              </p:cNvPr>
              <p:cNvSpPr/>
              <p:nvPr/>
            </p:nvSpPr>
            <p:spPr>
              <a:xfrm>
                <a:off x="43145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Filtre gaussien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DBBEEEAE-8F86-98AE-1F2B-7508B53C1466}"/>
                  </a:ext>
                </a:extLst>
              </p:cNvPr>
              <p:cNvSpPr/>
              <p:nvPr/>
            </p:nvSpPr>
            <p:spPr>
              <a:xfrm>
                <a:off x="6562436" y="3403315"/>
                <a:ext cx="1924050" cy="8327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Contrôleur VGA</a:t>
                </a:r>
              </a:p>
            </p:txBody>
          </p:sp>
          <p:cxnSp>
            <p:nvCxnSpPr>
              <p:cNvPr id="18" name="Connecteur droit avec flèche 17">
                <a:extLst>
                  <a:ext uri="{FF2B5EF4-FFF2-40B4-BE49-F238E27FC236}">
                    <a16:creationId xmlns="" xmlns:a16="http://schemas.microsoft.com/office/drawing/2014/main" id="{3BCDDF0E-E6A5-B4DA-E1FD-409C7B1C1538}"/>
                  </a:ext>
                </a:extLst>
              </p:cNvPr>
              <p:cNvCxnSpPr>
                <a:stCxn id="15" idx="3"/>
                <a:endCxn id="16" idx="1"/>
              </p:cNvCxnSpPr>
              <p:nvPr/>
            </p:nvCxnSpPr>
            <p:spPr>
              <a:xfrm>
                <a:off x="3895436" y="3819685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="" xmlns:a16="http://schemas.microsoft.com/office/drawing/2014/main" id="{6C13C897-07B1-4456-202C-55C0762424A5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6238586" y="3819685"/>
                <a:ext cx="323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 19">
                <a:extLst>
                  <a:ext uri="{FF2B5EF4-FFF2-40B4-BE49-F238E27FC236}">
                    <a16:creationId xmlns="" xmlns:a16="http://schemas.microsoft.com/office/drawing/2014/main" id="{484F5D7D-4955-2EB4-789C-7734FCEDF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4342" y="3125481"/>
                <a:ext cx="1381709" cy="1381709"/>
              </a:xfrm>
              <a:prstGeom prst="rect">
                <a:avLst/>
              </a:prstGeom>
            </p:spPr>
          </p:pic>
          <p:cxnSp>
            <p:nvCxnSpPr>
              <p:cNvPr id="21" name="Connecteur droit avec flèche 20">
                <a:extLst>
                  <a:ext uri="{FF2B5EF4-FFF2-40B4-BE49-F238E27FC236}">
                    <a16:creationId xmlns="" xmlns:a16="http://schemas.microsoft.com/office/drawing/2014/main" id="{BB1B9C29-A6FB-AE29-1AC6-559C48A02D85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8486487" y="3816335"/>
                <a:ext cx="437855" cy="3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1BC75C98-4FDF-EED0-2139-622405EB849F}"/>
                  </a:ext>
                </a:extLst>
              </p:cNvPr>
              <p:cNvSpPr txBox="1"/>
              <p:nvPr/>
            </p:nvSpPr>
            <p:spPr>
              <a:xfrm>
                <a:off x="1599046" y="2864288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FPGA</a:t>
                </a:r>
              </a:p>
            </p:txBody>
          </p:sp>
          <p:pic>
            <p:nvPicPr>
              <p:cNvPr id="23" name="Image 22">
                <a:extLst>
                  <a:ext uri="{FF2B5EF4-FFF2-40B4-BE49-F238E27FC236}">
                    <a16:creationId xmlns="" xmlns:a16="http://schemas.microsoft.com/office/drawing/2014/main" id="{06E9FAC5-C846-AC0F-15F8-F4A629A2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9611" y="4387096"/>
                <a:ext cx="1547600" cy="1095492"/>
              </a:xfrm>
              <a:prstGeom prst="rect">
                <a:avLst/>
              </a:prstGeom>
            </p:spPr>
          </p:pic>
        </p:grpSp>
        <p:pic>
          <p:nvPicPr>
            <p:cNvPr id="24" name="Image 23">
              <a:extLst>
                <a:ext uri="{FF2B5EF4-FFF2-40B4-BE49-F238E27FC236}">
                  <a16:creationId xmlns="" xmlns:a16="http://schemas.microsoft.com/office/drawing/2014/main" id="{75B48DBC-457D-D7A4-854C-DFBC1E1F0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54" r="62745"/>
            <a:stretch/>
          </p:blipFill>
          <p:spPr>
            <a:xfrm>
              <a:off x="9059195" y="3233620"/>
              <a:ext cx="1112003" cy="726704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997671" y="580863"/>
            <a:ext cx="8952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Phase 2 d’étude de faisabilité et cadrage du system dans sa forme finale</a:t>
            </a:r>
          </a:p>
        </p:txBody>
      </p:sp>
    </p:spTree>
    <p:extLst>
      <p:ext uri="{BB962C8B-B14F-4D97-AF65-F5344CB8AC3E}">
        <p14:creationId xmlns:p14="http://schemas.microsoft.com/office/powerpoint/2010/main" val="2974295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58576" y="140970"/>
            <a:ext cx="151996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3200" b="1" kern="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3200" b="1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734" y="907088"/>
            <a:ext cx="9366501" cy="1885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Etap1 : Filtre </a:t>
            </a:r>
            <a:r>
              <a:rPr lang="fr-F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unitaire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/>
              <a:t>Attendre </a:t>
            </a:r>
            <a:r>
              <a:rPr lang="fr-FR" dirty="0"/>
              <a:t>à trouver un chronogramme identique à celle-ci dans la phase 1.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861" y="2853149"/>
            <a:ext cx="262988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Etape 2 : Filtre Gaussien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94808"/>
              </p:ext>
            </p:extLst>
          </p:nvPr>
        </p:nvGraphicFramePr>
        <p:xfrm>
          <a:off x="3927764" y="846800"/>
          <a:ext cx="316691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639"/>
                <a:gridCol w="1055639"/>
                <a:gridCol w="1055639"/>
              </a:tblGrid>
              <a:tr h="33772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772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772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52231"/>
              </p:ext>
            </p:extLst>
          </p:nvPr>
        </p:nvGraphicFramePr>
        <p:xfrm>
          <a:off x="4089562" y="2848798"/>
          <a:ext cx="2030844" cy="1115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948"/>
                <a:gridCol w="676948"/>
                <a:gridCol w="676948"/>
              </a:tblGrid>
              <a:tr h="37168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1689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1689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400455" y="32374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1/16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13245" y="4234443"/>
            <a:ext cx="11149263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-) La </a:t>
            </a:r>
            <a:r>
              <a:rPr lang="fr-FR" dirty="0">
                <a:ea typeface="Calibri" panose="020F0502020204030204" pitchFamily="34" charset="0"/>
                <a:cs typeface="Times New Roman" panose="02020603050405020304" pitchFamily="18" charset="0"/>
              </a:rPr>
              <a:t>fenêtre de </a:t>
            </a:r>
            <a:r>
              <a:rPr lang="fr-FR" dirty="0" err="1"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fr-FR" dirty="0">
                <a:ea typeface="Calibri" panose="020F0502020204030204" pitchFamily="34" charset="0"/>
                <a:cs typeface="Times New Roman" panose="02020603050405020304" pitchFamily="18" charset="0"/>
              </a:rPr>
              <a:t> 3x3 reste </a:t>
            </a:r>
            <a:r>
              <a:rPr lang="fr-FR" b="1" dirty="0">
                <a:ea typeface="Calibri" panose="020F0502020204030204" pitchFamily="34" charset="0"/>
                <a:cs typeface="Times New Roman" panose="02020603050405020304" pitchFamily="18" charset="0"/>
              </a:rPr>
              <a:t>entièrement</a:t>
            </a:r>
            <a:r>
              <a:rPr lang="fr-FR" dirty="0">
                <a:ea typeface="Calibri" panose="020F0502020204030204" pitchFamily="34" charset="0"/>
                <a:cs typeface="Times New Roman" panose="02020603050405020304" pitchFamily="18" charset="0"/>
              </a:rPr>
              <a:t> dans la zone blanche/noire :Le pixel prend la valeur correspondante 15 ou 3 après le filtrage</a:t>
            </a:r>
            <a:r>
              <a:rPr lang="fr-F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-)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fenêtre n'est pas restée entièrement dans la zone blanche ou noire </a:t>
            </a:r>
            <a:endParaRPr lang="fr-FR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6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52785"/>
              </p:ext>
            </p:extLst>
          </p:nvPr>
        </p:nvGraphicFramePr>
        <p:xfrm>
          <a:off x="1694886" y="1063266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1012345" y="955430"/>
            <a:ext cx="2730315" cy="1789599"/>
            <a:chOff x="5025" y="-655"/>
            <a:chExt cx="5867917" cy="3517006"/>
          </a:xfrm>
        </p:grpSpPr>
        <p:sp>
          <p:nvSpPr>
            <p:cNvPr id="12" name="Rectangle 11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464212" y="4933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1012194" y="3587184"/>
            <a:ext cx="2730315" cy="1789599"/>
            <a:chOff x="5025" y="-655"/>
            <a:chExt cx="5867917" cy="3517006"/>
          </a:xfrm>
        </p:grpSpPr>
        <p:sp>
          <p:nvSpPr>
            <p:cNvPr id="26" name="Rectangle 25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04275"/>
              </p:ext>
            </p:extLst>
          </p:nvPr>
        </p:nvGraphicFramePr>
        <p:xfrm>
          <a:off x="2010312" y="3768036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37105"/>
              </p:ext>
            </p:extLst>
          </p:nvPr>
        </p:nvGraphicFramePr>
        <p:xfrm>
          <a:off x="10436450" y="3175508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784317" y="2794290"/>
            <a:ext cx="2870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Case1: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15*(1+2+2+4+1+2)/16=11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903486" y="5923739"/>
            <a:ext cx="1888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Case 2: </a:t>
            </a:r>
          </a:p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15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(1+2+1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)/16=3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5798482" y="831383"/>
            <a:ext cx="2730315" cy="1789599"/>
            <a:chOff x="5025" y="-655"/>
            <a:chExt cx="5867917" cy="3517006"/>
          </a:xfrm>
        </p:grpSpPr>
        <p:sp>
          <p:nvSpPr>
            <p:cNvPr id="35" name="Rectangle 34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1303"/>
              </p:ext>
            </p:extLst>
          </p:nvPr>
        </p:nvGraphicFramePr>
        <p:xfrm>
          <a:off x="6481022" y="1345948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5798482" y="2764066"/>
            <a:ext cx="2494594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3: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 *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(1+2+2+4+1)/16=9.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17541"/>
              </p:ext>
            </p:extLst>
          </p:nvPr>
        </p:nvGraphicFramePr>
        <p:xfrm>
          <a:off x="6796600" y="4298262"/>
          <a:ext cx="1049655" cy="538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9885"/>
                <a:gridCol w="349885"/>
                <a:gridCol w="349885"/>
              </a:tblGrid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2" name="Groupe 41"/>
          <p:cNvGrpSpPr/>
          <p:nvPr/>
        </p:nvGrpSpPr>
        <p:grpSpPr>
          <a:xfrm>
            <a:off x="5798482" y="3768036"/>
            <a:ext cx="2730315" cy="1789599"/>
            <a:chOff x="5025" y="-655"/>
            <a:chExt cx="5867917" cy="3517006"/>
          </a:xfrm>
        </p:grpSpPr>
        <p:sp>
          <p:nvSpPr>
            <p:cNvPr id="43" name="Rectangle 42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5798482" y="5906800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Case 4:</a:t>
            </a:r>
          </a:p>
          <a:p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15 *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(1+2+2+1)/16=5.</a:t>
            </a:r>
            <a:endParaRPr lang="fr-FR" dirty="0"/>
          </a:p>
        </p:txBody>
      </p:sp>
      <p:grpSp>
        <p:nvGrpSpPr>
          <p:cNvPr id="48" name="Groupe 47"/>
          <p:cNvGrpSpPr/>
          <p:nvPr/>
        </p:nvGrpSpPr>
        <p:grpSpPr>
          <a:xfrm>
            <a:off x="9032103" y="2663492"/>
            <a:ext cx="2730315" cy="1789599"/>
            <a:chOff x="5025" y="-655"/>
            <a:chExt cx="5867917" cy="3517006"/>
          </a:xfrm>
        </p:grpSpPr>
        <p:sp>
          <p:nvSpPr>
            <p:cNvPr id="49" name="Rectangle 48"/>
            <p:cNvSpPr/>
            <p:nvPr/>
          </p:nvSpPr>
          <p:spPr>
            <a:xfrm>
              <a:off x="5025" y="-655"/>
              <a:ext cx="2933798" cy="1752865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39142" y="-2"/>
              <a:ext cx="2933800" cy="175286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25" y="1763486"/>
              <a:ext cx="2933798" cy="1752865"/>
            </a:xfrm>
            <a:prstGeom prst="rect">
              <a:avLst/>
            </a:prstGeom>
            <a:solidFill>
              <a:schemeClr val="bg1">
                <a:lumMod val="5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39143" y="1763486"/>
              <a:ext cx="2933798" cy="1752865"/>
            </a:xfrm>
            <a:prstGeom prst="rect">
              <a:avLst/>
            </a:prstGeom>
            <a:solidFill>
              <a:schemeClr val="bg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9434412" y="4889323"/>
            <a:ext cx="2004075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5: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 * (1+2+1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)/16=3.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8576" y="140970"/>
            <a:ext cx="1519968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3200" b="1" kern="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3200" b="1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22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e 231"/>
          <p:cNvGrpSpPr/>
          <p:nvPr/>
        </p:nvGrpSpPr>
        <p:grpSpPr>
          <a:xfrm>
            <a:off x="138683" y="676274"/>
            <a:ext cx="11129392" cy="5486401"/>
            <a:chOff x="-80392" y="304799"/>
            <a:chExt cx="11749576" cy="6042702"/>
          </a:xfrm>
        </p:grpSpPr>
        <p:grpSp>
          <p:nvGrpSpPr>
            <p:cNvPr id="177" name="Groupe 176"/>
            <p:cNvGrpSpPr/>
            <p:nvPr/>
          </p:nvGrpSpPr>
          <p:grpSpPr>
            <a:xfrm>
              <a:off x="-80392" y="304799"/>
              <a:ext cx="11614737" cy="5262990"/>
              <a:chOff x="-80392" y="190500"/>
              <a:chExt cx="11091097" cy="4327624"/>
            </a:xfrm>
          </p:grpSpPr>
          <p:grpSp>
            <p:nvGrpSpPr>
              <p:cNvPr id="71" name="Groupe 70"/>
              <p:cNvGrpSpPr/>
              <p:nvPr/>
            </p:nvGrpSpPr>
            <p:grpSpPr>
              <a:xfrm>
                <a:off x="81686" y="420539"/>
                <a:ext cx="9110532" cy="3092680"/>
                <a:chOff x="-32769" y="85931"/>
                <a:chExt cx="11582190" cy="4243573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68444" y="386737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Generateur_pattern</a:t>
                  </a:r>
                  <a:endParaRPr lang="fr-FR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9109137" y="477126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Gaussian</a:t>
                  </a:r>
                  <a:endParaRPr lang="fr-FR" dirty="0"/>
                </a:p>
              </p:txBody>
            </p:sp>
            <p:cxnSp>
              <p:nvCxnSpPr>
                <p:cNvPr id="12" name="Connecteur droit 11"/>
                <p:cNvCxnSpPr/>
                <p:nvPr/>
              </p:nvCxnSpPr>
              <p:spPr>
                <a:xfrm>
                  <a:off x="257175" y="628650"/>
                  <a:ext cx="6000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-32769" y="85931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Clk_25</a:t>
                  </a:r>
                  <a:endParaRPr lang="fr-FR" dirty="0"/>
                </a:p>
              </p:txBody>
            </p: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57175" y="1104900"/>
                  <a:ext cx="60007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ZoneTexte 14"/>
                <p:cNvSpPr txBox="1"/>
                <p:nvPr/>
              </p:nvSpPr>
              <p:spPr>
                <a:xfrm>
                  <a:off x="141964" y="1211818"/>
                  <a:ext cx="658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reset</a:t>
                  </a:r>
                  <a:endParaRPr lang="fr-FR" dirty="0"/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3308728" y="812494"/>
                  <a:ext cx="1947437" cy="161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3345923" y="423040"/>
                  <a:ext cx="599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data</a:t>
                  </a:r>
                  <a:endParaRPr lang="fr-FR" dirty="0"/>
                </a:p>
              </p:txBody>
            </p:sp>
            <p:cxnSp>
              <p:nvCxnSpPr>
                <p:cNvPr id="19" name="Connecteur droit 18"/>
                <p:cNvCxnSpPr/>
                <p:nvPr/>
              </p:nvCxnSpPr>
              <p:spPr>
                <a:xfrm flipV="1">
                  <a:off x="3456365" y="662962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/>
                <p:cNvSpPr txBox="1"/>
                <p:nvPr/>
              </p:nvSpPr>
              <p:spPr>
                <a:xfrm>
                  <a:off x="3517226" y="77736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4</a:t>
                  </a:r>
                  <a:endParaRPr lang="fr-FR" dirty="0"/>
                </a:p>
              </p:txBody>
            </p:sp>
            <p:cxnSp>
              <p:nvCxnSpPr>
                <p:cNvPr id="23" name="Connecteur droit 22"/>
                <p:cNvCxnSpPr>
                  <a:endCxn id="28" idx="1"/>
                </p:cNvCxnSpPr>
                <p:nvPr/>
              </p:nvCxnSpPr>
              <p:spPr>
                <a:xfrm flipV="1">
                  <a:off x="3318900" y="1322765"/>
                  <a:ext cx="1937265" cy="16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>
                  <a:off x="3345923" y="1470392"/>
                  <a:ext cx="740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active</a:t>
                  </a:r>
                  <a:endParaRPr lang="fr-FR" dirty="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 flipV="1">
                  <a:off x="3487738" y="1194660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ZoneTexte 25"/>
                <p:cNvSpPr txBox="1"/>
                <p:nvPr/>
              </p:nvSpPr>
              <p:spPr>
                <a:xfrm>
                  <a:off x="3638214" y="990175"/>
                  <a:ext cx="301686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256165" y="605231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Shift_tab_3x3</a:t>
                  </a:r>
                  <a:endParaRPr lang="fr-FR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928852" y="2894437"/>
                  <a:ext cx="2440284" cy="1435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Read_imag</a:t>
                  </a:r>
                  <a:endParaRPr lang="fr-FR" dirty="0"/>
                </a:p>
              </p:txBody>
            </p:sp>
            <p:cxnSp>
              <p:nvCxnSpPr>
                <p:cNvPr id="33" name="Connecteur droit 32"/>
                <p:cNvCxnSpPr/>
                <p:nvPr/>
              </p:nvCxnSpPr>
              <p:spPr>
                <a:xfrm>
                  <a:off x="3716056" y="1350075"/>
                  <a:ext cx="0" cy="1116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en angle 34"/>
                <p:cNvCxnSpPr/>
                <p:nvPr/>
              </p:nvCxnSpPr>
              <p:spPr>
                <a:xfrm rot="10800000" flipV="1">
                  <a:off x="1038226" y="2486024"/>
                  <a:ext cx="2677831" cy="1057275"/>
                </a:xfrm>
                <a:prstGeom prst="bentConnector3">
                  <a:avLst>
                    <a:gd name="adj1" fmla="val 11438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V="1">
                  <a:off x="3369136" y="3602445"/>
                  <a:ext cx="138383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ZoneTexte 38"/>
                <p:cNvSpPr txBox="1"/>
                <p:nvPr/>
              </p:nvSpPr>
              <p:spPr>
                <a:xfrm>
                  <a:off x="3369135" y="2937961"/>
                  <a:ext cx="1371451" cy="42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Stream_on</a:t>
                  </a:r>
                  <a:endParaRPr lang="fr-FR" dirty="0"/>
                </a:p>
              </p:txBody>
            </p:sp>
            <p:cxnSp>
              <p:nvCxnSpPr>
                <p:cNvPr id="47" name="Connecteur en angle 46"/>
                <p:cNvCxnSpPr/>
                <p:nvPr/>
              </p:nvCxnSpPr>
              <p:spPr>
                <a:xfrm rot="5400000">
                  <a:off x="4021783" y="2354693"/>
                  <a:ext cx="1934016" cy="534749"/>
                </a:xfrm>
                <a:prstGeom prst="bentConnector3">
                  <a:avLst>
                    <a:gd name="adj1" fmla="val 370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ZoneTexte 50"/>
                <p:cNvSpPr txBox="1"/>
                <p:nvPr/>
              </p:nvSpPr>
              <p:spPr>
                <a:xfrm>
                  <a:off x="4348501" y="250165"/>
                  <a:ext cx="889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data_in</a:t>
                  </a:r>
                  <a:endParaRPr lang="fr-FR" dirty="0"/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 flipV="1">
                  <a:off x="4685120" y="662962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/>
                <p:cNvSpPr txBox="1"/>
                <p:nvPr/>
              </p:nvSpPr>
              <p:spPr>
                <a:xfrm>
                  <a:off x="4745981" y="77736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8</a:t>
                  </a:r>
                </a:p>
              </p:txBody>
            </p:sp>
            <p:cxnSp>
              <p:nvCxnSpPr>
                <p:cNvPr id="55" name="Connecteur droit 54"/>
                <p:cNvCxnSpPr/>
                <p:nvPr/>
              </p:nvCxnSpPr>
              <p:spPr>
                <a:xfrm>
                  <a:off x="7696449" y="962026"/>
                  <a:ext cx="1412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/>
                <p:cNvSpPr txBox="1"/>
                <p:nvPr/>
              </p:nvSpPr>
              <p:spPr>
                <a:xfrm>
                  <a:off x="7679240" y="280603"/>
                  <a:ext cx="1502138" cy="38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 err="1" smtClean="0"/>
                    <a:t>In_data_valid</a:t>
                  </a:r>
                  <a:endParaRPr lang="fr-FR" sz="1400" dirty="0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>
                  <a:off x="7696449" y="1581150"/>
                  <a:ext cx="1412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7856526" y="1194659"/>
                  <a:ext cx="907515" cy="506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9 </a:t>
                  </a:r>
                  <a:r>
                    <a:rPr lang="fr-FR" dirty="0" err="1" smtClean="0"/>
                    <a:t>pxls</a:t>
                  </a:r>
                  <a:endParaRPr lang="fr-FR" dirty="0"/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V="1">
                  <a:off x="8365150" y="1449593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8426011" y="156399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8</a:t>
                  </a:r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 flipV="1">
                  <a:off x="8077810" y="848018"/>
                  <a:ext cx="162573" cy="299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ZoneTexte 61"/>
                <p:cNvSpPr txBox="1"/>
                <p:nvPr/>
              </p:nvSpPr>
              <p:spPr>
                <a:xfrm>
                  <a:off x="8269871" y="7044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7264355" y="3472259"/>
                <a:ext cx="1919523" cy="10458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VGA_controleur</a:t>
                </a:r>
                <a:endParaRPr lang="fr-FR" dirty="0"/>
              </a:p>
            </p:txBody>
          </p:sp>
          <p:cxnSp>
            <p:nvCxnSpPr>
              <p:cNvPr id="76" name="Connecteur droit 75"/>
              <p:cNvCxnSpPr>
                <a:stCxn id="9" idx="3"/>
              </p:cNvCxnSpPr>
              <p:nvPr/>
            </p:nvCxnSpPr>
            <p:spPr>
              <a:xfrm flipV="1">
                <a:off x="9192218" y="1222060"/>
                <a:ext cx="13050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ZoneTexte 76"/>
              <p:cNvSpPr txBox="1"/>
              <p:nvPr/>
            </p:nvSpPr>
            <p:spPr>
              <a:xfrm>
                <a:off x="9183878" y="1150032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dout</a:t>
                </a:r>
                <a:endParaRPr lang="fr-FR" dirty="0"/>
              </a:p>
            </p:txBody>
          </p:sp>
          <p:cxnSp>
            <p:nvCxnSpPr>
              <p:cNvPr id="79" name="Connecteur droit 78"/>
              <p:cNvCxnSpPr/>
              <p:nvPr/>
            </p:nvCxnSpPr>
            <p:spPr>
              <a:xfrm>
                <a:off x="10467975" y="1222060"/>
                <a:ext cx="0" cy="1245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144154" y="2483019"/>
                <a:ext cx="43358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en angle 83"/>
              <p:cNvCxnSpPr/>
              <p:nvPr/>
            </p:nvCxnSpPr>
            <p:spPr>
              <a:xfrm rot="16200000" flipH="1">
                <a:off x="5950257" y="2708520"/>
                <a:ext cx="1620885" cy="1198447"/>
              </a:xfrm>
              <a:prstGeom prst="bentConnector3">
                <a:avLst>
                  <a:gd name="adj1" fmla="val 9107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V="1">
                <a:off x="6584946" y="3890322"/>
                <a:ext cx="113299" cy="170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/>
              <p:cNvSpPr txBox="1"/>
              <p:nvPr/>
            </p:nvSpPr>
            <p:spPr>
              <a:xfrm>
                <a:off x="6658170" y="397543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4</a:t>
                </a:r>
                <a:endParaRPr lang="fr-FR" dirty="0"/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5787351" y="4133489"/>
                <a:ext cx="155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Gaussian_data</a:t>
                </a:r>
                <a:endParaRPr lang="fr-FR" dirty="0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9183878" y="738325"/>
                <a:ext cx="1807972" cy="63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10991850" y="759193"/>
                <a:ext cx="0" cy="2203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>
                <a:off x="6625019" y="2914649"/>
                <a:ext cx="4385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en angle 103"/>
              <p:cNvCxnSpPr/>
              <p:nvPr/>
            </p:nvCxnSpPr>
            <p:spPr>
              <a:xfrm rot="16200000" flipH="1">
                <a:off x="6326514" y="3222260"/>
                <a:ext cx="1236346" cy="63933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ZoneTexte 105"/>
              <p:cNvSpPr txBox="1"/>
              <p:nvPr/>
            </p:nvSpPr>
            <p:spPr>
              <a:xfrm>
                <a:off x="9285458" y="347448"/>
                <a:ext cx="154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g</a:t>
                </a:r>
                <a:r>
                  <a:rPr lang="fr-FR" dirty="0" err="1" smtClean="0"/>
                  <a:t>aussian_valid</a:t>
                </a:r>
                <a:endParaRPr lang="fr-FR" dirty="0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 flipV="1">
                <a:off x="10163175" y="672315"/>
                <a:ext cx="136536" cy="245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10260133" y="7156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10" name="Connecteur droit 109"/>
              <p:cNvCxnSpPr/>
              <p:nvPr/>
            </p:nvCxnSpPr>
            <p:spPr>
              <a:xfrm flipV="1">
                <a:off x="9628885" y="1169173"/>
                <a:ext cx="113299" cy="170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9585901" y="866341"/>
                <a:ext cx="237306" cy="26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8</a:t>
                </a:r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6615012" y="2544539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S_enable</a:t>
                </a:r>
                <a:endParaRPr lang="fr-FR" dirty="0"/>
              </a:p>
            </p:txBody>
          </p:sp>
          <p:sp>
            <p:nvSpPr>
              <p:cNvPr id="113" name="ZoneTexte 112"/>
              <p:cNvSpPr txBox="1"/>
              <p:nvPr/>
            </p:nvSpPr>
            <p:spPr>
              <a:xfrm>
                <a:off x="6786050" y="29702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15" name="Connecteur droit 114"/>
              <p:cNvCxnSpPr/>
              <p:nvPr/>
            </p:nvCxnSpPr>
            <p:spPr>
              <a:xfrm flipV="1">
                <a:off x="7107777" y="2825413"/>
                <a:ext cx="136536" cy="2453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flipV="1">
                <a:off x="3446721" y="190500"/>
                <a:ext cx="4212167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>
                <a:off x="7658888" y="206457"/>
                <a:ext cx="0" cy="499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>
                <a:endCxn id="137" idx="0"/>
              </p:cNvCxnSpPr>
              <p:nvPr/>
            </p:nvCxnSpPr>
            <p:spPr>
              <a:xfrm flipH="1">
                <a:off x="3427121" y="206457"/>
                <a:ext cx="19600" cy="574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>
                <a:off x="3446721" y="1047166"/>
                <a:ext cx="13450" cy="2821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Forme libre 136"/>
              <p:cNvSpPr/>
              <p:nvPr/>
            </p:nvSpPr>
            <p:spPr>
              <a:xfrm>
                <a:off x="3427121" y="781050"/>
                <a:ext cx="116180" cy="276929"/>
              </a:xfrm>
              <a:custGeom>
                <a:avLst/>
                <a:gdLst>
                  <a:gd name="connsiteX0" fmla="*/ 0 w 104775"/>
                  <a:gd name="connsiteY0" fmla="*/ 0 h 238125"/>
                  <a:gd name="connsiteX1" fmla="*/ 104775 w 104775"/>
                  <a:gd name="connsiteY1" fmla="*/ 190500 h 238125"/>
                  <a:gd name="connsiteX2" fmla="*/ 0 w 104775"/>
                  <a:gd name="connsiteY2" fmla="*/ 238125 h 238125"/>
                  <a:gd name="connsiteX3" fmla="*/ 0 w 104775"/>
                  <a:gd name="connsiteY3" fmla="*/ 2381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238125">
                    <a:moveTo>
                      <a:pt x="0" y="0"/>
                    </a:moveTo>
                    <a:cubicBezTo>
                      <a:pt x="52387" y="75406"/>
                      <a:pt x="104775" y="150813"/>
                      <a:pt x="104775" y="190500"/>
                    </a:cubicBezTo>
                    <a:cubicBezTo>
                      <a:pt x="104775" y="230187"/>
                      <a:pt x="0" y="238125"/>
                      <a:pt x="0" y="238125"/>
                    </a:cubicBezTo>
                    <a:lnTo>
                      <a:pt x="0" y="2381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66352" y="244627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en</a:t>
                </a:r>
                <a:endParaRPr lang="fr-FR" dirty="0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 flipV="1">
                <a:off x="676018" y="2886593"/>
                <a:ext cx="92936" cy="167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ZoneTexte 140"/>
              <p:cNvSpPr txBox="1"/>
              <p:nvPr/>
            </p:nvSpPr>
            <p:spPr>
              <a:xfrm>
                <a:off x="533838" y="29548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43" name="Connecteur droit 142"/>
              <p:cNvCxnSpPr/>
              <p:nvPr/>
            </p:nvCxnSpPr>
            <p:spPr>
              <a:xfrm flipV="1">
                <a:off x="352367" y="775992"/>
                <a:ext cx="176104" cy="1740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>
                <a:stCxn id="15" idx="0"/>
              </p:cNvCxnSpPr>
              <p:nvPr/>
            </p:nvCxnSpPr>
            <p:spPr>
              <a:xfrm flipV="1">
                <a:off x="477973" y="1114712"/>
                <a:ext cx="120840" cy="126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ZoneTexte 145"/>
              <p:cNvSpPr txBox="1"/>
              <p:nvPr/>
            </p:nvSpPr>
            <p:spPr>
              <a:xfrm>
                <a:off x="338873" y="8176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147" name="ZoneTexte 146"/>
              <p:cNvSpPr txBox="1"/>
              <p:nvPr/>
            </p:nvSpPr>
            <p:spPr>
              <a:xfrm>
                <a:off x="148925" y="10770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49" name="Connecteur droit 148"/>
              <p:cNvCxnSpPr/>
              <p:nvPr/>
            </p:nvCxnSpPr>
            <p:spPr>
              <a:xfrm>
                <a:off x="338873" y="3291925"/>
                <a:ext cx="5219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>
                <a:off x="352367" y="3472259"/>
                <a:ext cx="4831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ZoneTexte 151"/>
              <p:cNvSpPr txBox="1"/>
              <p:nvPr/>
            </p:nvSpPr>
            <p:spPr>
              <a:xfrm>
                <a:off x="-80392" y="2991614"/>
                <a:ext cx="640800" cy="26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Clk_25</a:t>
                </a:r>
                <a:endParaRPr lang="fr-FR" dirty="0"/>
              </a:p>
            </p:txBody>
          </p:sp>
          <p:sp>
            <p:nvSpPr>
              <p:cNvPr id="153" name="ZoneTexte 152"/>
              <p:cNvSpPr txBox="1"/>
              <p:nvPr/>
            </p:nvSpPr>
            <p:spPr>
              <a:xfrm>
                <a:off x="181577" y="3561847"/>
                <a:ext cx="517683" cy="26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reset</a:t>
                </a:r>
                <a:endParaRPr lang="fr-FR" dirty="0"/>
              </a:p>
            </p:txBody>
          </p:sp>
          <p:cxnSp>
            <p:nvCxnSpPr>
              <p:cNvPr id="154" name="Connecteur droit 153"/>
              <p:cNvCxnSpPr/>
              <p:nvPr/>
            </p:nvCxnSpPr>
            <p:spPr>
              <a:xfrm flipV="1">
                <a:off x="575790" y="3218324"/>
                <a:ext cx="120840" cy="126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flipV="1">
                <a:off x="410513" y="3404241"/>
                <a:ext cx="127880" cy="217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ZoneTexte 155"/>
              <p:cNvSpPr txBox="1"/>
              <p:nvPr/>
            </p:nvSpPr>
            <p:spPr>
              <a:xfrm>
                <a:off x="15509" y="33789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58" name="Connecteur droit 157"/>
              <p:cNvCxnSpPr/>
              <p:nvPr/>
            </p:nvCxnSpPr>
            <p:spPr>
              <a:xfrm flipV="1">
                <a:off x="3170676" y="2877921"/>
                <a:ext cx="126332" cy="1846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3089533" y="30146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164" name="ZoneTexte 163"/>
              <p:cNvSpPr txBox="1"/>
              <p:nvPr/>
            </p:nvSpPr>
            <p:spPr>
              <a:xfrm>
                <a:off x="7664926" y="27316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en</a:t>
                </a:r>
                <a:endParaRPr lang="fr-FR" dirty="0"/>
              </a:p>
            </p:txBody>
          </p:sp>
          <p:cxnSp>
            <p:nvCxnSpPr>
              <p:cNvPr id="166" name="Connecteur droit 165"/>
              <p:cNvCxnSpPr/>
              <p:nvPr/>
            </p:nvCxnSpPr>
            <p:spPr>
              <a:xfrm flipV="1">
                <a:off x="7534275" y="420539"/>
                <a:ext cx="228600" cy="134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7300996" y="2937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</p:grpSp>
        <p:cxnSp>
          <p:nvCxnSpPr>
            <p:cNvPr id="179" name="Connecteur droit 178"/>
            <p:cNvCxnSpPr/>
            <p:nvPr/>
          </p:nvCxnSpPr>
          <p:spPr>
            <a:xfrm>
              <a:off x="4943001" y="2245195"/>
              <a:ext cx="0" cy="125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 rot="5400000">
              <a:off x="4438978" y="2648693"/>
              <a:ext cx="67105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</a:t>
              </a:r>
              <a:endParaRPr lang="fr-FR" dirty="0"/>
            </a:p>
          </p:txBody>
        </p:sp>
        <p:cxnSp>
          <p:nvCxnSpPr>
            <p:cNvPr id="185" name="Connecteur droit 184"/>
            <p:cNvCxnSpPr/>
            <p:nvPr/>
          </p:nvCxnSpPr>
          <p:spPr>
            <a:xfrm>
              <a:off x="5705001" y="2232810"/>
              <a:ext cx="0" cy="125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 rot="5400000">
              <a:off x="5281120" y="2732903"/>
              <a:ext cx="54212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reset</a:t>
              </a:r>
              <a:endParaRPr lang="fr-FR" dirty="0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8038107" y="2197289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ZoneTexte 187"/>
            <p:cNvSpPr txBox="1"/>
            <p:nvPr/>
          </p:nvSpPr>
          <p:spPr>
            <a:xfrm rot="5400000">
              <a:off x="7532294" y="2371056"/>
              <a:ext cx="67105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</a:t>
              </a:r>
              <a:endParaRPr lang="fr-FR" dirty="0"/>
            </a:p>
          </p:txBody>
        </p:sp>
        <p:cxnSp>
          <p:nvCxnSpPr>
            <p:cNvPr id="189" name="Connecteur droit 188"/>
            <p:cNvCxnSpPr/>
            <p:nvPr/>
          </p:nvCxnSpPr>
          <p:spPr>
            <a:xfrm>
              <a:off x="8800107" y="2184904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 rot="5400000">
              <a:off x="8775578" y="2370383"/>
              <a:ext cx="54212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reset</a:t>
              </a:r>
              <a:endParaRPr lang="fr-FR" dirty="0"/>
            </a:p>
          </p:txBody>
        </p:sp>
        <p:cxnSp>
          <p:nvCxnSpPr>
            <p:cNvPr id="194" name="Connecteur droit 193"/>
            <p:cNvCxnSpPr/>
            <p:nvPr/>
          </p:nvCxnSpPr>
          <p:spPr>
            <a:xfrm flipV="1">
              <a:off x="4839902" y="2812232"/>
              <a:ext cx="222076" cy="12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5619906" y="2855539"/>
              <a:ext cx="222076" cy="123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ZoneTexte 195"/>
            <p:cNvSpPr txBox="1"/>
            <p:nvPr/>
          </p:nvSpPr>
          <p:spPr>
            <a:xfrm>
              <a:off x="4907982" y="2885607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97" name="ZoneTexte 196"/>
            <p:cNvSpPr txBox="1"/>
            <p:nvPr/>
          </p:nvSpPr>
          <p:spPr>
            <a:xfrm>
              <a:off x="5793129" y="2778505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V="1">
              <a:off x="7942709" y="2557289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8741577" y="2567900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200"/>
            <p:cNvSpPr txBox="1"/>
            <p:nvPr/>
          </p:nvSpPr>
          <p:spPr>
            <a:xfrm>
              <a:off x="8116976" y="2499809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02" name="ZoneTexte 201"/>
            <p:cNvSpPr txBox="1"/>
            <p:nvPr/>
          </p:nvSpPr>
          <p:spPr>
            <a:xfrm>
              <a:off x="8488442" y="2469596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03" name="Connecteur droit 202"/>
            <p:cNvCxnSpPr/>
            <p:nvPr/>
          </p:nvCxnSpPr>
          <p:spPr>
            <a:xfrm>
              <a:off x="8227741" y="5595822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203"/>
            <p:cNvSpPr txBox="1"/>
            <p:nvPr/>
          </p:nvSpPr>
          <p:spPr>
            <a:xfrm rot="5400000">
              <a:off x="7721928" y="5769589"/>
              <a:ext cx="67105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Clk_25</a:t>
              </a:r>
              <a:endParaRPr lang="fr-FR" dirty="0"/>
            </a:p>
          </p:txBody>
        </p:sp>
        <p:cxnSp>
          <p:nvCxnSpPr>
            <p:cNvPr id="205" name="Connecteur droit 204"/>
            <p:cNvCxnSpPr/>
            <p:nvPr/>
          </p:nvCxnSpPr>
          <p:spPr>
            <a:xfrm>
              <a:off x="8989741" y="5583437"/>
              <a:ext cx="0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ZoneTexte 205"/>
            <p:cNvSpPr txBox="1"/>
            <p:nvPr/>
          </p:nvSpPr>
          <p:spPr>
            <a:xfrm rot="5400000">
              <a:off x="8965212" y="5768916"/>
              <a:ext cx="542124" cy="327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reset</a:t>
              </a:r>
              <a:endParaRPr lang="fr-FR" dirty="0"/>
            </a:p>
          </p:txBody>
        </p:sp>
        <p:cxnSp>
          <p:nvCxnSpPr>
            <p:cNvPr id="207" name="Connecteur droit 206"/>
            <p:cNvCxnSpPr/>
            <p:nvPr/>
          </p:nvCxnSpPr>
          <p:spPr>
            <a:xfrm flipV="1">
              <a:off x="8132343" y="5955822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V="1">
              <a:off x="8931211" y="5966433"/>
              <a:ext cx="218825" cy="68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ZoneTexte 208"/>
            <p:cNvSpPr txBox="1"/>
            <p:nvPr/>
          </p:nvSpPr>
          <p:spPr>
            <a:xfrm>
              <a:off x="8306610" y="5898342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10" name="ZoneTexte 209"/>
            <p:cNvSpPr txBox="1"/>
            <p:nvPr/>
          </p:nvSpPr>
          <p:spPr>
            <a:xfrm>
              <a:off x="8681301" y="5898342"/>
              <a:ext cx="315929" cy="449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11" name="ZoneTexte 210"/>
            <p:cNvSpPr txBox="1"/>
            <p:nvPr/>
          </p:nvSpPr>
          <p:spPr>
            <a:xfrm>
              <a:off x="9698998" y="3867697"/>
              <a:ext cx="103159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v</a:t>
              </a:r>
              <a:r>
                <a:rPr lang="fr-FR" dirty="0" err="1" smtClean="0"/>
                <a:t>ga_hs_o</a:t>
              </a:r>
              <a:endParaRPr lang="fr-FR" dirty="0"/>
            </a:p>
          </p:txBody>
        </p:sp>
        <p:cxnSp>
          <p:nvCxnSpPr>
            <p:cNvPr id="212" name="Connecteur droit 211"/>
            <p:cNvCxnSpPr/>
            <p:nvPr/>
          </p:nvCxnSpPr>
          <p:spPr>
            <a:xfrm>
              <a:off x="9638528" y="4987401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ZoneTexte 212"/>
            <p:cNvSpPr txBox="1"/>
            <p:nvPr/>
          </p:nvSpPr>
          <p:spPr>
            <a:xfrm>
              <a:off x="10789783" y="4643243"/>
              <a:ext cx="69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vga_r</a:t>
              </a:r>
              <a:endParaRPr lang="fr-FR" dirty="0"/>
            </a:p>
          </p:txBody>
        </p:sp>
        <p:cxnSp>
          <p:nvCxnSpPr>
            <p:cNvPr id="214" name="Connecteur droit 213"/>
            <p:cNvCxnSpPr/>
            <p:nvPr/>
          </p:nvCxnSpPr>
          <p:spPr>
            <a:xfrm>
              <a:off x="9610988" y="5454144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V="1">
              <a:off x="10163849" y="4264359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ZoneTexte 215"/>
            <p:cNvSpPr txBox="1"/>
            <p:nvPr/>
          </p:nvSpPr>
          <p:spPr>
            <a:xfrm>
              <a:off x="10242446" y="4338485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17" name="Connecteur droit 216"/>
            <p:cNvCxnSpPr/>
            <p:nvPr/>
          </p:nvCxnSpPr>
          <p:spPr>
            <a:xfrm flipV="1">
              <a:off x="10000184" y="4794986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ZoneTexte 217"/>
            <p:cNvSpPr txBox="1"/>
            <p:nvPr/>
          </p:nvSpPr>
          <p:spPr>
            <a:xfrm>
              <a:off x="10420793" y="4415872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219" name="Connecteur droit 218"/>
            <p:cNvCxnSpPr/>
            <p:nvPr/>
          </p:nvCxnSpPr>
          <p:spPr>
            <a:xfrm flipV="1">
              <a:off x="10153894" y="5031603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V="1">
              <a:off x="10153464" y="5382536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ZoneTexte 220"/>
            <p:cNvSpPr txBox="1"/>
            <p:nvPr/>
          </p:nvSpPr>
          <p:spPr>
            <a:xfrm>
              <a:off x="10307253" y="4976680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10327341" y="5469034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cxnSp>
          <p:nvCxnSpPr>
            <p:cNvPr id="224" name="Connecteur droit 223"/>
            <p:cNvCxnSpPr/>
            <p:nvPr/>
          </p:nvCxnSpPr>
          <p:spPr>
            <a:xfrm>
              <a:off x="9630002" y="4404824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>
              <a:off x="9571156" y="4729876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V="1">
              <a:off x="10301415" y="4524361"/>
              <a:ext cx="174203" cy="326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>
              <a:off x="9598177" y="5224804"/>
              <a:ext cx="1359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ZoneTexte 227"/>
            <p:cNvSpPr txBox="1"/>
            <p:nvPr/>
          </p:nvSpPr>
          <p:spPr>
            <a:xfrm>
              <a:off x="10470723" y="4705866"/>
              <a:ext cx="292143" cy="368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10927461" y="4986780"/>
              <a:ext cx="738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vga_b</a:t>
              </a:r>
              <a:endParaRPr lang="fr-FR" dirty="0"/>
            </a:p>
          </p:txBody>
        </p:sp>
        <p:sp>
          <p:nvSpPr>
            <p:cNvPr id="230" name="ZoneTexte 229"/>
            <p:cNvSpPr txBox="1"/>
            <p:nvPr/>
          </p:nvSpPr>
          <p:spPr>
            <a:xfrm>
              <a:off x="10943729" y="5283735"/>
              <a:ext cx="725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vga_g</a:t>
              </a:r>
              <a:endParaRPr lang="fr-FR" dirty="0"/>
            </a:p>
          </p:txBody>
        </p:sp>
        <p:sp>
          <p:nvSpPr>
            <p:cNvPr id="231" name="ZoneTexte 230"/>
            <p:cNvSpPr txBox="1"/>
            <p:nvPr/>
          </p:nvSpPr>
          <p:spPr>
            <a:xfrm>
              <a:off x="10593170" y="4372244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vga_vs_o</a:t>
              </a:r>
              <a:endParaRPr lang="fr-FR" dirty="0"/>
            </a:p>
          </p:txBody>
        </p:sp>
      </p:grpSp>
      <p:sp>
        <p:nvSpPr>
          <p:cNvPr id="233" name="ZoneTexte 232"/>
          <p:cNvSpPr txBox="1"/>
          <p:nvPr/>
        </p:nvSpPr>
        <p:spPr>
          <a:xfrm>
            <a:off x="2902141" y="1563"/>
            <a:ext cx="491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Architecture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86991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003875"/>
            <a:ext cx="6276975" cy="4525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6399" y="0"/>
            <a:ext cx="5027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solidFill>
                  <a:srgbClr val="000000"/>
                </a:solidFill>
              </a:rPr>
              <a:t>Sliding</a:t>
            </a:r>
            <a:r>
              <a:rPr lang="fr-FR" sz="3200" b="1" dirty="0" smtClean="0">
                <a:solidFill>
                  <a:srgbClr val="000000"/>
                </a:solidFill>
              </a:rPr>
              <a:t> </a:t>
            </a:r>
            <a:r>
              <a:rPr lang="fr-FR" sz="3200" b="1" dirty="0" err="1">
                <a:solidFill>
                  <a:srgbClr val="000000"/>
                </a:solidFill>
              </a:rPr>
              <a:t>window</a:t>
            </a:r>
            <a:r>
              <a:rPr lang="fr-FR" sz="3200" b="1" dirty="0">
                <a:solidFill>
                  <a:srgbClr val="000000"/>
                </a:solidFill>
              </a:rPr>
              <a:t> architecture </a:t>
            </a:r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4040461"/>
            <a:ext cx="6201406" cy="21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40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737873"/>
            <a:ext cx="11116025" cy="49420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57178" y="76200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70716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" y="777261"/>
            <a:ext cx="12192000" cy="544748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256569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746106"/>
            <a:ext cx="11682020" cy="56159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83585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="" xmlns:a16="http://schemas.microsoft.com/office/drawing/2014/main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1730696" y="251179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>
                <a:solidFill>
                  <a:schemeClr val="tx1"/>
                </a:solidFill>
              </a:rPr>
              <a:t>Transmission vidéo</a:t>
            </a:r>
          </a:p>
        </p:txBody>
      </p:sp>
      <p:sp>
        <p:nvSpPr>
          <p:cNvPr id="5" name="Titre 2">
            <a:extLst>
              <a:ext uri="{FF2B5EF4-FFF2-40B4-BE49-F238E27FC236}">
                <a16:creationId xmlns="" xmlns:a16="http://schemas.microsoft.com/office/drawing/2014/main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1730697" y="1685690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Format de la donnée</a:t>
            </a:r>
          </a:p>
        </p:txBody>
      </p:sp>
      <p:sp>
        <p:nvSpPr>
          <p:cNvPr id="6" name="Titre 2">
            <a:extLst>
              <a:ext uri="{FF2B5EF4-FFF2-40B4-BE49-F238E27FC236}">
                <a16:creationId xmlns="" xmlns:a16="http://schemas.microsoft.com/office/drawing/2014/main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1730696" y="2367616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1 signal de donnée par composante R, G et 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Correspondent à des niveaux d’intensité de rouge, vert et bleu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39616BCC-A31F-19DD-8E74-F607B5DEA580}"/>
              </a:ext>
            </a:extLst>
          </p:cNvPr>
          <p:cNvGrpSpPr/>
          <p:nvPr/>
        </p:nvGrpSpPr>
        <p:grpSpPr>
          <a:xfrm>
            <a:off x="4946683" y="3990739"/>
            <a:ext cx="1562100" cy="1562100"/>
            <a:chOff x="3790948" y="4619358"/>
            <a:chExt cx="1562100" cy="156210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7F004F7-F591-432C-F02F-361F529FB38E}"/>
                </a:ext>
              </a:extLst>
            </p:cNvPr>
            <p:cNvSpPr/>
            <p:nvPr/>
          </p:nvSpPr>
          <p:spPr>
            <a:xfrm>
              <a:off x="3790948" y="4619358"/>
              <a:ext cx="1562100" cy="1562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E3563E0-FCD2-6695-7997-7B32F7C8FD02}"/>
                </a:ext>
              </a:extLst>
            </p:cNvPr>
            <p:cNvSpPr/>
            <p:nvPr/>
          </p:nvSpPr>
          <p:spPr>
            <a:xfrm>
              <a:off x="4338634" y="4838433"/>
              <a:ext cx="466727" cy="4667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8E500D4-A1D1-8F97-301A-227B40DE0A13}"/>
                </a:ext>
              </a:extLst>
            </p:cNvPr>
            <p:cNvSpPr/>
            <p:nvPr/>
          </p:nvSpPr>
          <p:spPr>
            <a:xfrm>
              <a:off x="3948109" y="5491161"/>
              <a:ext cx="466727" cy="46672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C766591-9894-1DA4-5A1A-8AFB05DB4A2D}"/>
                </a:ext>
              </a:extLst>
            </p:cNvPr>
            <p:cNvSpPr/>
            <p:nvPr/>
          </p:nvSpPr>
          <p:spPr>
            <a:xfrm>
              <a:off x="4729166" y="5498306"/>
              <a:ext cx="466727" cy="46672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A6E1C342-3EB1-9EA9-8F81-75FE6C96264F}"/>
              </a:ext>
            </a:extLst>
          </p:cNvPr>
          <p:cNvSpPr txBox="1"/>
          <p:nvPr/>
        </p:nvSpPr>
        <p:spPr>
          <a:xfrm>
            <a:off x="5219443" y="5539890"/>
            <a:ext cx="104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pixel</a:t>
            </a:r>
          </a:p>
        </p:txBody>
      </p:sp>
    </p:spTree>
    <p:extLst>
      <p:ext uri="{BB962C8B-B14F-4D97-AF65-F5344CB8AC3E}">
        <p14:creationId xmlns:p14="http://schemas.microsoft.com/office/powerpoint/2010/main" val="21212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82080"/>
            <a:ext cx="11353800" cy="540244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701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la simulation de 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169982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9273"/>
            <a:ext cx="11582400" cy="533216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5556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de </a:t>
            </a:r>
            <a:r>
              <a:rPr lang="fr-FR" sz="3200" b="1" dirty="0"/>
              <a:t>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155151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4" y="819150"/>
            <a:ext cx="11250673" cy="510295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14353" y="27597"/>
            <a:ext cx="5556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Résultat de </a:t>
            </a:r>
            <a:r>
              <a:rPr lang="fr-FR" sz="3200" b="1" dirty="0" smtClean="0"/>
              <a:t>l’ILA de </a:t>
            </a:r>
            <a:r>
              <a:rPr lang="fr-FR" sz="3200" b="1" dirty="0"/>
              <a:t>l'étape </a:t>
            </a:r>
            <a:r>
              <a:rPr lang="fr-FR" sz="3200" b="1" dirty="0" smtClean="0"/>
              <a:t>final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089500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38153" y="160947"/>
            <a:ext cx="283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Démonstration </a:t>
            </a:r>
            <a:endParaRPr lang="fr-FR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40673" y="5057775"/>
            <a:ext cx="39353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Image avec le filtre unitaire </a:t>
            </a:r>
            <a:endParaRPr lang="fr-FR" sz="2600" dirty="0"/>
          </a:p>
        </p:txBody>
      </p:sp>
      <p:sp>
        <p:nvSpPr>
          <p:cNvPr id="10" name="ZoneTexte 9"/>
          <p:cNvSpPr txBox="1"/>
          <p:nvPr/>
        </p:nvSpPr>
        <p:spPr>
          <a:xfrm>
            <a:off x="7031973" y="5057774"/>
            <a:ext cx="41072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dirty="0" smtClean="0"/>
              <a:t>Image avec le filtre Gaussien </a:t>
            </a:r>
            <a:endParaRPr lang="fr-FR" sz="2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92" y="1054322"/>
            <a:ext cx="5806220" cy="35079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1054322"/>
            <a:ext cx="5855516" cy="35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8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2490" y="0"/>
            <a:ext cx="33198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Report </a:t>
            </a:r>
            <a:r>
              <a:rPr lang="fr-FR" sz="1600" dirty="0" err="1"/>
              <a:t>BlackBoxes</a:t>
            </a:r>
            <a:r>
              <a:rPr lang="fr-FR" sz="1600" dirty="0"/>
              <a:t>: </a:t>
            </a:r>
          </a:p>
          <a:p>
            <a:r>
              <a:rPr lang="fr-FR" sz="1600" dirty="0"/>
              <a:t>+------+-----------------+----------+</a:t>
            </a:r>
          </a:p>
          <a:p>
            <a:r>
              <a:rPr lang="fr-FR" sz="1600" dirty="0"/>
              <a:t>|      |</a:t>
            </a:r>
            <a:r>
              <a:rPr lang="fr-FR" sz="1600" dirty="0" err="1"/>
              <a:t>BlackBox</a:t>
            </a:r>
            <a:r>
              <a:rPr lang="fr-FR" sz="1600" dirty="0"/>
              <a:t> </a:t>
            </a:r>
            <a:r>
              <a:rPr lang="fr-FR" sz="1600" dirty="0" err="1"/>
              <a:t>name</a:t>
            </a:r>
            <a:r>
              <a:rPr lang="fr-FR" sz="1600" dirty="0"/>
              <a:t>    |Instances |</a:t>
            </a:r>
          </a:p>
          <a:p>
            <a:r>
              <a:rPr lang="fr-FR" sz="1600" dirty="0"/>
              <a:t>+------+-----------------+----------+</a:t>
            </a:r>
          </a:p>
          <a:p>
            <a:r>
              <a:rPr lang="fr-FR" sz="1600" dirty="0"/>
              <a:t>|1     |clk_wiz_0        |         1|</a:t>
            </a:r>
          </a:p>
          <a:p>
            <a:r>
              <a:rPr lang="fr-FR" sz="1600" dirty="0"/>
              <a:t>|2     |fifo_generator_0 |         2|</a:t>
            </a:r>
          </a:p>
          <a:p>
            <a:r>
              <a:rPr lang="fr-FR" sz="1600" dirty="0"/>
              <a:t>+------+-----------------+----------+</a:t>
            </a:r>
          </a:p>
          <a:p>
            <a:endParaRPr lang="fr-FR" sz="1600" dirty="0"/>
          </a:p>
          <a:p>
            <a:r>
              <a:rPr lang="fr-FR" sz="1600" dirty="0"/>
              <a:t>Report </a:t>
            </a:r>
            <a:r>
              <a:rPr lang="fr-FR" sz="1600" dirty="0" err="1"/>
              <a:t>Cell</a:t>
            </a:r>
            <a:r>
              <a:rPr lang="fr-FR" sz="1600" dirty="0"/>
              <a:t> Usage: </a:t>
            </a:r>
          </a:p>
          <a:p>
            <a:r>
              <a:rPr lang="fr-FR" sz="1600" dirty="0"/>
              <a:t>+------+------------------+------+</a:t>
            </a:r>
          </a:p>
          <a:p>
            <a:r>
              <a:rPr lang="fr-FR" sz="1600" dirty="0"/>
              <a:t>|      |</a:t>
            </a:r>
            <a:r>
              <a:rPr lang="fr-FR" sz="1600" dirty="0" err="1"/>
              <a:t>Cell</a:t>
            </a:r>
            <a:r>
              <a:rPr lang="fr-FR" sz="1600" dirty="0"/>
              <a:t>              |Count |</a:t>
            </a:r>
          </a:p>
          <a:p>
            <a:r>
              <a:rPr lang="fr-FR" sz="1600" dirty="0"/>
              <a:t>+------+------------------+------+</a:t>
            </a:r>
          </a:p>
          <a:p>
            <a:r>
              <a:rPr lang="fr-FR" sz="1600" dirty="0"/>
              <a:t>|1     |</a:t>
            </a:r>
            <a:r>
              <a:rPr lang="fr-FR" sz="1600" dirty="0" err="1"/>
              <a:t>clk_wiz</a:t>
            </a:r>
            <a:r>
              <a:rPr lang="fr-FR" sz="1600" dirty="0"/>
              <a:t>           |     1|</a:t>
            </a:r>
          </a:p>
          <a:p>
            <a:r>
              <a:rPr lang="fr-FR" sz="1600" dirty="0"/>
              <a:t>|2     |</a:t>
            </a:r>
            <a:r>
              <a:rPr lang="fr-FR" sz="1600" dirty="0" err="1"/>
              <a:t>fifo_generator</a:t>
            </a:r>
            <a:r>
              <a:rPr lang="fr-FR" sz="1600" dirty="0"/>
              <a:t>    |     1|</a:t>
            </a:r>
          </a:p>
          <a:p>
            <a:r>
              <a:rPr lang="fr-FR" sz="1600" dirty="0"/>
              <a:t>|3     |fifo_generator_0_ |     1|</a:t>
            </a:r>
          </a:p>
          <a:p>
            <a:r>
              <a:rPr lang="fr-FR" sz="1600" dirty="0"/>
              <a:t>|4     |CARRY4            |   106|</a:t>
            </a:r>
          </a:p>
          <a:p>
            <a:r>
              <a:rPr lang="fr-FR" sz="1600" dirty="0"/>
              <a:t>|5     |LUT1              |    32|</a:t>
            </a:r>
          </a:p>
          <a:p>
            <a:r>
              <a:rPr lang="fr-FR" sz="1600" dirty="0"/>
              <a:t>|6     |LUT2              |   378|</a:t>
            </a:r>
          </a:p>
          <a:p>
            <a:r>
              <a:rPr lang="fr-FR" sz="1600" dirty="0"/>
              <a:t>|7     |LUT3              |    48|</a:t>
            </a:r>
          </a:p>
          <a:p>
            <a:r>
              <a:rPr lang="fr-FR" sz="1600" dirty="0"/>
              <a:t>|8     |LUT4              |     7|</a:t>
            </a:r>
          </a:p>
          <a:p>
            <a:r>
              <a:rPr lang="fr-FR" sz="1600" dirty="0"/>
              <a:t>|9     |LUT5              |     8|</a:t>
            </a:r>
          </a:p>
          <a:p>
            <a:r>
              <a:rPr lang="fr-FR" sz="1600" dirty="0"/>
              <a:t>|10    |LUT6              |    16|</a:t>
            </a:r>
          </a:p>
          <a:p>
            <a:r>
              <a:rPr lang="fr-FR" sz="1600" dirty="0"/>
              <a:t>|11    |FDCE              |   244|</a:t>
            </a:r>
          </a:p>
          <a:p>
            <a:r>
              <a:rPr lang="fr-FR" sz="1600" dirty="0"/>
              <a:t>|12    |FDRE              |    59|</a:t>
            </a:r>
          </a:p>
          <a:p>
            <a:r>
              <a:rPr lang="fr-FR" sz="1600" dirty="0"/>
              <a:t>|13    |IBUF              |     1|</a:t>
            </a:r>
          </a:p>
          <a:p>
            <a:r>
              <a:rPr lang="fr-FR" sz="1600" dirty="0"/>
              <a:t>|14    |OBUF              |    14|</a:t>
            </a:r>
          </a:p>
          <a:p>
            <a:r>
              <a:rPr lang="fr-FR" sz="1600" dirty="0"/>
              <a:t>+------+------------------+------+</a:t>
            </a:r>
          </a:p>
        </p:txBody>
      </p:sp>
    </p:spTree>
    <p:extLst>
      <p:ext uri="{BB962C8B-B14F-4D97-AF65-F5344CB8AC3E}">
        <p14:creationId xmlns:p14="http://schemas.microsoft.com/office/powerpoint/2010/main" val="98109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9" y="1859470"/>
            <a:ext cx="12003361" cy="12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="" xmlns:a16="http://schemas.microsoft.com/office/drawing/2014/main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1730696" y="251179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>
                <a:solidFill>
                  <a:schemeClr val="tx1"/>
                </a:solidFill>
              </a:rPr>
              <a:t>Transmission vidéo</a:t>
            </a:r>
          </a:p>
        </p:txBody>
      </p:sp>
      <p:sp>
        <p:nvSpPr>
          <p:cNvPr id="5" name="Titre 2">
            <a:extLst>
              <a:ext uri="{FF2B5EF4-FFF2-40B4-BE49-F238E27FC236}">
                <a16:creationId xmlns="" xmlns:a16="http://schemas.microsoft.com/office/drawing/2014/main" id="{0DA329F8-7455-19E3-3A77-952E69CFDD6F}"/>
              </a:ext>
            </a:extLst>
          </p:cNvPr>
          <p:cNvSpPr txBox="1">
            <a:spLocks/>
          </p:cNvSpPr>
          <p:nvPr/>
        </p:nvSpPr>
        <p:spPr>
          <a:xfrm>
            <a:off x="2098964" y="1718642"/>
            <a:ext cx="7994073" cy="51020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algn="l"/>
            <a:r>
              <a:rPr lang="fr-FR" sz="1800" b="1" kern="0" dirty="0"/>
              <a:t>Balayage de l’écran</a:t>
            </a:r>
          </a:p>
        </p:txBody>
      </p:sp>
      <p:sp>
        <p:nvSpPr>
          <p:cNvPr id="6" name="Titre 2">
            <a:extLst>
              <a:ext uri="{FF2B5EF4-FFF2-40B4-BE49-F238E27FC236}">
                <a16:creationId xmlns="" xmlns:a16="http://schemas.microsoft.com/office/drawing/2014/main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2098963" y="2400568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Parcourt progressif de l’image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kern="0" dirty="0"/>
              <a:t>Du coin en haut à gauche au coin en bas à droite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9FCB2B-1495-1ADB-D258-449F29FC1494}"/>
              </a:ext>
            </a:extLst>
          </p:cNvPr>
          <p:cNvSpPr/>
          <p:nvPr/>
        </p:nvSpPr>
        <p:spPr>
          <a:xfrm>
            <a:off x="4319586" y="3953008"/>
            <a:ext cx="3552825" cy="2305050"/>
          </a:xfrm>
          <a:prstGeom prst="rect">
            <a:avLst/>
          </a:prstGeom>
          <a:solidFill>
            <a:srgbClr val="285B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2EB889E-BB20-0B6F-5215-7CFA37DEDAF2}"/>
              </a:ext>
            </a:extLst>
          </p:cNvPr>
          <p:cNvSpPr/>
          <p:nvPr/>
        </p:nvSpPr>
        <p:spPr>
          <a:xfrm>
            <a:off x="4319585" y="395300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7CC998C-B785-67A0-FCBE-44B1A93C5FBD}"/>
              </a:ext>
            </a:extLst>
          </p:cNvPr>
          <p:cNvSpPr/>
          <p:nvPr/>
        </p:nvSpPr>
        <p:spPr>
          <a:xfrm>
            <a:off x="7681910" y="6067558"/>
            <a:ext cx="190500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4FF54E1B-E969-9862-EE3E-29C7B3B096FD}"/>
              </a:ext>
            </a:extLst>
          </p:cNvPr>
          <p:cNvCxnSpPr>
            <a:cxnSpLocks/>
          </p:cNvCxnSpPr>
          <p:nvPr/>
        </p:nvCxnSpPr>
        <p:spPr>
          <a:xfrm>
            <a:off x="4510086" y="40579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F3B3D17E-224D-418F-ABE6-3290FBF8013B}"/>
              </a:ext>
            </a:extLst>
          </p:cNvPr>
          <p:cNvCxnSpPr/>
          <p:nvPr/>
        </p:nvCxnSpPr>
        <p:spPr>
          <a:xfrm>
            <a:off x="4351492" y="4334141"/>
            <a:ext cx="34890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B65B8E41-E442-D46C-6D0D-CE9A63079074}"/>
              </a:ext>
            </a:extLst>
          </p:cNvPr>
          <p:cNvCxnSpPr>
            <a:cxnSpLocks/>
          </p:cNvCxnSpPr>
          <p:nvPr/>
        </p:nvCxnSpPr>
        <p:spPr>
          <a:xfrm flipV="1">
            <a:off x="4351492" y="4105409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C0A79289-8CD8-B704-238D-0433997F2B17}"/>
              </a:ext>
            </a:extLst>
          </p:cNvPr>
          <p:cNvCxnSpPr>
            <a:cxnSpLocks/>
          </p:cNvCxnSpPr>
          <p:nvPr/>
        </p:nvCxnSpPr>
        <p:spPr>
          <a:xfrm flipV="1">
            <a:off x="4351492" y="4400684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="" xmlns:a16="http://schemas.microsoft.com/office/drawing/2014/main" id="{4D3B6AA1-5F08-970B-74C9-70A64163AD5D}"/>
              </a:ext>
            </a:extLst>
          </p:cNvPr>
          <p:cNvCxnSpPr>
            <a:cxnSpLocks/>
          </p:cNvCxnSpPr>
          <p:nvPr/>
        </p:nvCxnSpPr>
        <p:spPr>
          <a:xfrm>
            <a:off x="4351493" y="6153416"/>
            <a:ext cx="33304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A69772FA-F72D-D4DD-9AFE-749F4DACE688}"/>
              </a:ext>
            </a:extLst>
          </p:cNvPr>
          <p:cNvCxnSpPr>
            <a:cxnSpLocks/>
          </p:cNvCxnSpPr>
          <p:nvPr/>
        </p:nvCxnSpPr>
        <p:spPr>
          <a:xfrm flipV="1">
            <a:off x="4351492" y="5905567"/>
            <a:ext cx="3489008" cy="19063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="" xmlns:a16="http://schemas.microsoft.com/office/drawing/2014/main" id="{8214754A-3894-7EBE-C249-EF57B8DAB03F}"/>
              </a:ext>
            </a:extLst>
          </p:cNvPr>
          <p:cNvGrpSpPr/>
          <p:nvPr/>
        </p:nvGrpSpPr>
        <p:grpSpPr>
          <a:xfrm>
            <a:off x="5844195" y="4717315"/>
            <a:ext cx="369569" cy="45719"/>
            <a:chOff x="4048125" y="4559717"/>
            <a:chExt cx="369569" cy="45719"/>
          </a:xfrm>
        </p:grpSpPr>
        <p:sp>
          <p:nvSpPr>
            <p:cNvPr id="17" name="Ellipse 16">
              <a:extLst>
                <a:ext uri="{FF2B5EF4-FFF2-40B4-BE49-F238E27FC236}">
                  <a16:creationId xmlns="" xmlns:a16="http://schemas.microsoft.com/office/drawing/2014/main" id="{E6066564-09E9-10D7-8B10-15C6929A1572}"/>
                </a:ext>
              </a:extLst>
            </p:cNvPr>
            <p:cNvSpPr/>
            <p:nvPr/>
          </p:nvSpPr>
          <p:spPr>
            <a:xfrm>
              <a:off x="404812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Ellipse 17">
              <a:extLst>
                <a:ext uri="{FF2B5EF4-FFF2-40B4-BE49-F238E27FC236}">
                  <a16:creationId xmlns="" xmlns:a16="http://schemas.microsoft.com/office/drawing/2014/main" id="{F885BEE9-F714-9561-014F-058E068DF520}"/>
                </a:ext>
              </a:extLst>
            </p:cNvPr>
            <p:cNvSpPr/>
            <p:nvPr/>
          </p:nvSpPr>
          <p:spPr>
            <a:xfrm>
              <a:off x="4210050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664A0D56-52FB-F310-31F2-DA528FB46236}"/>
                </a:ext>
              </a:extLst>
            </p:cNvPr>
            <p:cNvSpPr/>
            <p:nvPr/>
          </p:nvSpPr>
          <p:spPr>
            <a:xfrm>
              <a:off x="4371975" y="45597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465FD5EC-7960-776F-5426-5C365D7056C2}"/>
              </a:ext>
            </a:extLst>
          </p:cNvPr>
          <p:cNvSpPr txBox="1"/>
          <p:nvPr/>
        </p:nvSpPr>
        <p:spPr>
          <a:xfrm>
            <a:off x="2480135" y="3432705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Premier pixel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E6FCC9E7-4BC1-47CE-DFB2-D4FAC670B652}"/>
              </a:ext>
            </a:extLst>
          </p:cNvPr>
          <p:cNvSpPr txBox="1"/>
          <p:nvPr/>
        </p:nvSpPr>
        <p:spPr>
          <a:xfrm>
            <a:off x="3682884" y="3313313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colonne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4E55D54B-F901-097A-BA4E-24AE8927C089}"/>
              </a:ext>
            </a:extLst>
          </p:cNvPr>
          <p:cNvSpPr txBox="1"/>
          <p:nvPr/>
        </p:nvSpPr>
        <p:spPr>
          <a:xfrm>
            <a:off x="2405698" y="3892948"/>
            <a:ext cx="128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Première ligne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3A02B20B-82C3-8BB5-6492-13FF29331588}"/>
              </a:ext>
            </a:extLst>
          </p:cNvPr>
          <p:cNvSpPr txBox="1"/>
          <p:nvPr/>
        </p:nvSpPr>
        <p:spPr>
          <a:xfrm>
            <a:off x="7123531" y="3315528"/>
            <a:ext cx="146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colonne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D578A497-B0DB-3068-50CA-0890171C761D}"/>
              </a:ext>
            </a:extLst>
          </p:cNvPr>
          <p:cNvSpPr txBox="1"/>
          <p:nvPr/>
        </p:nvSpPr>
        <p:spPr>
          <a:xfrm>
            <a:off x="2405698" y="5999528"/>
            <a:ext cx="133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Dernière ligne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04698BD3-6AE6-F3EE-BBC5-EB64A7750A3A}"/>
              </a:ext>
            </a:extLst>
          </p:cNvPr>
          <p:cNvCxnSpPr>
            <a:stCxn id="21" idx="2"/>
            <a:endCxn id="8" idx="1"/>
          </p:cNvCxnSpPr>
          <p:nvPr/>
        </p:nvCxnSpPr>
        <p:spPr>
          <a:xfrm>
            <a:off x="4414835" y="3621090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="" xmlns:a16="http://schemas.microsoft.com/office/drawing/2014/main" id="{FDA69055-4931-C899-D33B-76FFA35EFFDE}"/>
              </a:ext>
            </a:extLst>
          </p:cNvPr>
          <p:cNvCxnSpPr/>
          <p:nvPr/>
        </p:nvCxnSpPr>
        <p:spPr>
          <a:xfrm>
            <a:off x="7777160" y="3621089"/>
            <a:ext cx="0" cy="3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="" xmlns:a16="http://schemas.microsoft.com/office/drawing/2014/main" id="{B857C7CC-D30C-A0CD-FEE7-B6268B2E05B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3692259" y="4046836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370CC47D-1531-BF01-21DA-3943D1B9D37B}"/>
              </a:ext>
            </a:extLst>
          </p:cNvPr>
          <p:cNvCxnSpPr>
            <a:cxnSpLocks/>
          </p:cNvCxnSpPr>
          <p:nvPr/>
        </p:nvCxnSpPr>
        <p:spPr>
          <a:xfrm>
            <a:off x="3663834" y="6162808"/>
            <a:ext cx="627327" cy="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rc 43">
            <a:extLst>
              <a:ext uri="{FF2B5EF4-FFF2-40B4-BE49-F238E27FC236}">
                <a16:creationId xmlns="" xmlns:a16="http://schemas.microsoft.com/office/drawing/2014/main" id="{BC2706A3-AC11-5CA4-9821-223BAD1DC13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63833" y="3586594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 : en arc 44">
            <a:extLst>
              <a:ext uri="{FF2B5EF4-FFF2-40B4-BE49-F238E27FC236}">
                <a16:creationId xmlns="" xmlns:a16="http://schemas.microsoft.com/office/drawing/2014/main" id="{7038AC84-2767-91A4-6863-84A7488B4A3A}"/>
              </a:ext>
            </a:extLst>
          </p:cNvPr>
          <p:cNvCxnSpPr>
            <a:cxnSpLocks/>
          </p:cNvCxnSpPr>
          <p:nvPr/>
        </p:nvCxnSpPr>
        <p:spPr>
          <a:xfrm flipH="1" flipV="1">
            <a:off x="7773542" y="6149780"/>
            <a:ext cx="562622" cy="23560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F3186AD8-DEA2-E61B-BB6E-EBFFCB359424}"/>
              </a:ext>
            </a:extLst>
          </p:cNvPr>
          <p:cNvSpPr txBox="1"/>
          <p:nvPr/>
        </p:nvSpPr>
        <p:spPr>
          <a:xfrm>
            <a:off x="8262284" y="6229484"/>
            <a:ext cx="118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Dernier pixel</a:t>
            </a:r>
          </a:p>
        </p:txBody>
      </p:sp>
    </p:spTree>
    <p:extLst>
      <p:ext uri="{BB962C8B-B14F-4D97-AF65-F5344CB8AC3E}">
        <p14:creationId xmlns:p14="http://schemas.microsoft.com/office/powerpoint/2010/main" val="1861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="" xmlns:a16="http://schemas.microsoft.com/office/drawing/2014/main" id="{32395D0F-3ABD-E388-C3A6-F51FC83EAA9C}"/>
              </a:ext>
            </a:extLst>
          </p:cNvPr>
          <p:cNvSpPr txBox="1">
            <a:spLocks/>
          </p:cNvSpPr>
          <p:nvPr/>
        </p:nvSpPr>
        <p:spPr>
          <a:xfrm>
            <a:off x="1697745" y="167625"/>
            <a:ext cx="7994073" cy="107812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sz="2600" kern="0" dirty="0">
                <a:solidFill>
                  <a:schemeClr val="tx1"/>
                </a:solidFill>
              </a:rPr>
              <a:t>Transmission vidéo</a:t>
            </a:r>
          </a:p>
        </p:txBody>
      </p:sp>
      <p:sp>
        <p:nvSpPr>
          <p:cNvPr id="5" name="Titre 2">
            <a:extLst>
              <a:ext uri="{FF2B5EF4-FFF2-40B4-BE49-F238E27FC236}">
                <a16:creationId xmlns="" xmlns:a16="http://schemas.microsoft.com/office/drawing/2014/main" id="{40DF23DC-9457-5ABB-34A5-1EF1386CCD5B}"/>
              </a:ext>
            </a:extLst>
          </p:cNvPr>
          <p:cNvSpPr txBox="1">
            <a:spLocks/>
          </p:cNvSpPr>
          <p:nvPr/>
        </p:nvSpPr>
        <p:spPr>
          <a:xfrm>
            <a:off x="2098963" y="2351140"/>
            <a:ext cx="7994073" cy="3104883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fr-F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ctr" eaLnBrk="1" latinLnBrk="0" hangingPunct="1">
              <a:buNone/>
              <a:defRPr lang="fr-FR" sz="2800">
                <a:solidFill>
                  <a:srgbClr val="285B99"/>
                </a:solidFill>
                <a:latin typeface="+mn-lt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kern="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1069233" y="1367224"/>
            <a:ext cx="10329969" cy="5072714"/>
            <a:chOff x="2098964" y="1643416"/>
            <a:chExt cx="10329969" cy="5072714"/>
          </a:xfrm>
        </p:grpSpPr>
        <p:pic>
          <p:nvPicPr>
            <p:cNvPr id="11" name="Picture 2" descr="video - VGA Timing - Sync &amp; Porch Positions - FPGA - Electrical Engineering  Stack Exchange">
              <a:extLst>
                <a:ext uri="{FF2B5EF4-FFF2-40B4-BE49-F238E27FC236}">
                  <a16:creationId xmlns="" xmlns:a16="http://schemas.microsoft.com/office/drawing/2014/main" id="{9D30DC7C-28A3-CEC9-C2A6-A6E1D0B9F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041" y="1643416"/>
              <a:ext cx="6507711" cy="507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itre 2">
              <a:extLst>
                <a:ext uri="{FF2B5EF4-FFF2-40B4-BE49-F238E27FC236}">
                  <a16:creationId xmlns="" xmlns:a16="http://schemas.microsoft.com/office/drawing/2014/main" id="{0DA329F8-7455-19E3-3A77-952E69CFDD6F}"/>
                </a:ext>
              </a:extLst>
            </p:cNvPr>
            <p:cNvSpPr txBox="1">
              <a:spLocks/>
            </p:cNvSpPr>
            <p:nvPr/>
          </p:nvSpPr>
          <p:spPr>
            <a:xfrm>
              <a:off x="2098964" y="1718642"/>
              <a:ext cx="7994073" cy="510209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defPPr>
                <a:defRPr lang="fr-FR" sz="44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defPPr>
              <a:lvl1pPr algn="ctr" eaLnBrk="1" latinLnBrk="0" hangingPunct="1">
                <a:buNone/>
                <a:defRPr lang="fr-FR" sz="2800">
                  <a:solidFill>
                    <a:srgbClr val="285B99"/>
                  </a:solidFill>
                  <a:latin typeface="+mn-lt"/>
                </a:defRPr>
              </a:lvl1pPr>
            </a:lstStyle>
            <a:p>
              <a:pPr algn="l"/>
              <a:r>
                <a:rPr lang="fr-FR" sz="1800" b="1" kern="0" dirty="0"/>
                <a:t>Timing du VGA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="" xmlns:a16="http://schemas.microsoft.com/office/drawing/2014/main" id="{7757C03A-B45C-79B2-17A0-8AB5112C782A}"/>
                </a:ext>
              </a:extLst>
            </p:cNvPr>
            <p:cNvSpPr txBox="1"/>
            <p:nvPr/>
          </p:nvSpPr>
          <p:spPr>
            <a:xfrm>
              <a:off x="5353050" y="4648201"/>
              <a:ext cx="1257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285B99"/>
                  </a:solidFill>
                </a:rPr>
                <a:t>Image visible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="" xmlns:a16="http://schemas.microsoft.com/office/drawing/2014/main" id="{B6025CAF-FEFB-AF97-F2A8-F03008419D7E}"/>
                </a:ext>
              </a:extLst>
            </p:cNvPr>
            <p:cNvSpPr txBox="1"/>
            <p:nvPr/>
          </p:nvSpPr>
          <p:spPr>
            <a:xfrm>
              <a:off x="5212080" y="6298240"/>
              <a:ext cx="1539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285B99"/>
                  </a:solidFill>
                </a:rPr>
                <a:t>Image virtuelle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="" xmlns:a16="http://schemas.microsoft.com/office/drawing/2014/main" id="{74F229B8-1713-E7D8-740C-A452045148A8}"/>
                </a:ext>
              </a:extLst>
            </p:cNvPr>
            <p:cNvSpPr txBox="1"/>
            <p:nvPr/>
          </p:nvSpPr>
          <p:spPr>
            <a:xfrm>
              <a:off x="3085249" y="2071246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HSYNC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="" xmlns:a16="http://schemas.microsoft.com/office/drawing/2014/main" id="{D86AC2F8-52DF-C166-8141-45E91B0EE826}"/>
                </a:ext>
              </a:extLst>
            </p:cNvPr>
            <p:cNvSpPr txBox="1"/>
            <p:nvPr/>
          </p:nvSpPr>
          <p:spPr>
            <a:xfrm>
              <a:off x="2723299" y="2676586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VSYNC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212080" y="23316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640</a:t>
              </a:r>
              <a:endParaRPr lang="fr-FR" b="1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8019083" y="244057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16</a:t>
              </a:r>
              <a:endParaRPr lang="fr-FR" sz="12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341345" y="24405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96</a:t>
              </a:r>
              <a:endParaRPr lang="fr-FR" sz="1200" b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690040" y="241222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48</a:t>
              </a:r>
              <a:endParaRPr lang="fr-FR" sz="12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085249" y="428104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480</a:t>
              </a:r>
              <a:endParaRPr lang="fr-FR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279213" y="566336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10</a:t>
              </a:r>
              <a:endParaRPr lang="fr-FR" sz="1200" b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346621" y="594440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2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0093037" y="2288256"/>
              <a:ext cx="233589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 pixels par 1s:</a:t>
              </a:r>
            </a:p>
            <a:p>
              <a:r>
                <a:rPr lang="fr-FR" dirty="0" smtClean="0"/>
                <a:t>800*525*60= 25*10^6</a:t>
              </a:r>
            </a:p>
            <a:p>
              <a:endParaRPr lang="fr-FR" dirty="0"/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fr-FR" dirty="0" smtClean="0"/>
                <a:t>Travaillons avec</a:t>
              </a:r>
            </a:p>
            <a:p>
              <a:r>
                <a:rPr lang="fr-FR" dirty="0" smtClean="0"/>
                <a:t> un horloge de 25 MHz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6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xmlns="" id="{32E72456-2539-576F-7139-11740A2D3194}"/>
              </a:ext>
            </a:extLst>
          </p:cNvPr>
          <p:cNvSpPr txBox="1">
            <a:spLocks/>
          </p:cNvSpPr>
          <p:nvPr/>
        </p:nvSpPr>
        <p:spPr>
          <a:xfrm>
            <a:off x="341039" y="123570"/>
            <a:ext cx="9680575" cy="67928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985838" indent="-268288" eaLnBrk="1" latinLnBrk="0" hangingPunct="1">
              <a:buClr>
                <a:schemeClr val="bg1"/>
              </a:buClr>
              <a:buFont typeface="Wingdings" panose="05000000000000000000" pitchFamily="2" charset="2"/>
              <a:buChar char="§"/>
              <a:defRPr lang="fr-FR" sz="2800">
                <a:solidFill>
                  <a:srgbClr val="C6AA76"/>
                </a:solidFill>
                <a:latin typeface="+mj-lt"/>
              </a:defRPr>
            </a:lvl1pPr>
            <a:lvl2pPr marL="1436688" indent="-457200" eaLnBrk="1" hangingPunct="1">
              <a:spcAft>
                <a:spcPts val="600"/>
              </a:spcAft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002B49"/>
                </a:solidFill>
                <a:latin typeface="+mn-lt"/>
              </a:defRPr>
            </a:lvl2pPr>
            <a:lvl3pPr marL="1436688" indent="-457200" eaLnBrk="1" hangingPunct="1">
              <a:spcAft>
                <a:spcPts val="600"/>
              </a:spcAft>
              <a:buClr>
                <a:srgbClr val="C6AA76"/>
              </a:buClr>
              <a:buSzPct val="50000"/>
              <a:buFont typeface="Wingdings" panose="05000000000000000000" pitchFamily="2" charset="2"/>
              <a:buChar char="§"/>
              <a:defRPr lang="fr-FR" sz="2400">
                <a:solidFill>
                  <a:srgbClr val="C6AA76"/>
                </a:solidFill>
                <a:latin typeface="+mn-lt"/>
              </a:defRPr>
            </a:lvl3pPr>
            <a:lvl4pPr marL="1436688" indent="-457200" eaLnBrk="1" hangingPunct="1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fr-FR" sz="2000">
                <a:solidFill>
                  <a:srgbClr val="002B49"/>
                </a:solidFill>
                <a:latin typeface="+mn-lt"/>
              </a:defRPr>
            </a:lvl4pPr>
            <a:lvl5pPr marL="1436688" indent="-457200" eaLnBrk="1" hangingPunct="1">
              <a:buFont typeface="Wingdings" panose="05000000000000000000" pitchFamily="2" charset="2"/>
              <a:buChar char="§"/>
              <a:defRPr lang="fr-FR" sz="2000">
                <a:solidFill>
                  <a:srgbClr val="C6AA76"/>
                </a:solidFill>
                <a:latin typeface="+mn-lt"/>
              </a:defRPr>
            </a:lvl5pPr>
            <a:lvl6pPr marL="2514600" indent="-228600" eaLnBrk="1" hangingPunct="1">
              <a:buChar char="•"/>
              <a:defRPr lang="fr-FR" sz="2000"/>
            </a:lvl6pPr>
            <a:lvl7pPr marL="2971800" indent="-228600" eaLnBrk="1" hangingPunct="1">
              <a:buChar char="•"/>
              <a:defRPr lang="fr-FR" sz="2000"/>
            </a:lvl7pPr>
            <a:lvl8pPr marL="3429000" indent="-228600" eaLnBrk="1" hangingPunct="1">
              <a:buChar char="•"/>
              <a:defRPr lang="fr-FR" sz="2000"/>
            </a:lvl8pPr>
            <a:lvl9pPr marL="3886200" indent="-228600" eaLnBrk="1" hangingPunct="1">
              <a:buChar char="•"/>
              <a:defRPr lang="fr-FR" sz="2000"/>
            </a:lvl9pPr>
          </a:lstStyle>
          <a:p>
            <a:pPr marL="717550" indent="0" algn="l">
              <a:buFont typeface="Wingdings" panose="05000000000000000000" pitchFamily="2" charset="2"/>
              <a:buNone/>
            </a:pPr>
            <a:r>
              <a:rPr lang="fr-FR" sz="2200" b="1" kern="0" dirty="0" smtClean="0"/>
              <a:t>Phase 1 (Etape intermédiaire) d’étude de faisabilité et cadrage </a:t>
            </a:r>
            <a:endParaRPr lang="fr-FR" sz="2200" b="1" kern="0" dirty="0"/>
          </a:p>
        </p:txBody>
      </p:sp>
      <p:sp>
        <p:nvSpPr>
          <p:cNvPr id="9" name="Rectangle 8"/>
          <p:cNvSpPr/>
          <p:nvPr/>
        </p:nvSpPr>
        <p:spPr>
          <a:xfrm>
            <a:off x="341038" y="545185"/>
            <a:ext cx="10316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</a:rPr>
              <a:t>-) Etudier les ressources en ligne afin de mettre en œuvre le système dans </a:t>
            </a:r>
            <a:r>
              <a:rPr lang="fr-FR" b="1" kern="0" dirty="0" smtClean="0">
                <a:solidFill>
                  <a:schemeClr val="tx1"/>
                </a:solidFill>
                <a:ea typeface="+mn-ea"/>
                <a:cs typeface="+mn-cs"/>
              </a:rPr>
              <a:t>sa forme intermédiaire</a:t>
            </a:r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</a:rPr>
              <a:t>: </a:t>
            </a:r>
          </a:p>
          <a:p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  <a:hlinkClick r:id="rId2"/>
              </a:rPr>
              <a:t>https://digilent.com/reference/programmable-logic/cora-z7/demos/pmod-vga</a:t>
            </a:r>
            <a:endParaRPr lang="fr-FR" kern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endParaRPr lang="fr-FR" kern="0" dirty="0" smtClean="0">
              <a:hlinkClick r:id="rId3"/>
            </a:endParaRPr>
          </a:p>
          <a:p>
            <a:r>
              <a:rPr lang="fr-FR" kern="0" dirty="0" smtClean="0">
                <a:hlinkClick r:id="rId3"/>
              </a:rPr>
              <a:t>https</a:t>
            </a:r>
            <a:r>
              <a:rPr lang="fr-FR" kern="0" dirty="0">
                <a:hlinkClick r:id="rId3"/>
              </a:rPr>
              <a:t>://</a:t>
            </a:r>
            <a:r>
              <a:rPr lang="fr-FR" kern="0" dirty="0" smtClean="0">
                <a:hlinkClick r:id="rId3"/>
              </a:rPr>
              <a:t>digilent.com/reference/pmod/pmodvga/start</a:t>
            </a:r>
            <a:endParaRPr lang="fr-FR" kern="0" dirty="0" smtClean="0"/>
          </a:p>
          <a:p>
            <a:r>
              <a:rPr lang="fr-FR" kern="0" dirty="0" smtClean="0"/>
              <a:t>Comment ça marche: VGA, Cora carte Z7, </a:t>
            </a:r>
            <a:r>
              <a:rPr lang="fr-FR" kern="0" dirty="0" err="1" smtClean="0"/>
              <a:t>Pmod</a:t>
            </a:r>
            <a:r>
              <a:rPr lang="fr-FR" kern="0" dirty="0" smtClean="0"/>
              <a:t> VGA</a:t>
            </a:r>
          </a:p>
          <a:p>
            <a:endParaRPr lang="fr-FR" kern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fr-FR" kern="0" dirty="0" smtClean="0">
                <a:solidFill>
                  <a:schemeClr val="tx1"/>
                </a:solidFill>
                <a:ea typeface="+mn-ea"/>
                <a:cs typeface="+mn-cs"/>
              </a:rPr>
              <a:t>-) </a:t>
            </a:r>
            <a:r>
              <a:rPr lang="fr-FR" kern="0" dirty="0"/>
              <a:t>A</a:t>
            </a:r>
            <a:r>
              <a:rPr lang="fr-FR" kern="0" dirty="0" smtClean="0">
                <a:solidFill>
                  <a:schemeClr val="tx1"/>
                </a:solidFill>
              </a:rPr>
              <a:t>rchitecture / synoptique système: 5 lignes et 5 colonnes (128*96 pixel/carre)</a:t>
            </a:r>
            <a:endParaRPr lang="fr-FR" kern="0" dirty="0" smtClean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06E9FAC5-C846-AC0F-15F8-F4A629A29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22" y="281192"/>
            <a:ext cx="2146318" cy="151930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269170" y="2434681"/>
            <a:ext cx="6511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Analyse</a:t>
            </a:r>
            <a:r>
              <a:rPr lang="fr-FR" dirty="0" smtClean="0"/>
              <a:t>: code </a:t>
            </a:r>
            <a:r>
              <a:rPr lang="fr-FR" dirty="0" err="1" smtClean="0"/>
              <a:t>Vivado</a:t>
            </a:r>
            <a:r>
              <a:rPr lang="fr-FR" dirty="0" smtClean="0"/>
              <a:t> + </a:t>
            </a:r>
            <a:r>
              <a:rPr lang="fr-FR" dirty="0" err="1" smtClean="0"/>
              <a:t>testbench</a:t>
            </a:r>
            <a:r>
              <a:rPr lang="fr-FR" dirty="0" smtClean="0"/>
              <a:t>, on étudie:</a:t>
            </a:r>
          </a:p>
          <a:p>
            <a:endParaRPr lang="fr-FR" dirty="0"/>
          </a:p>
          <a:p>
            <a:r>
              <a:rPr lang="fr-FR" dirty="0" smtClean="0"/>
              <a:t>  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6334897" y="2022735"/>
            <a:ext cx="5857103" cy="2154797"/>
            <a:chOff x="6789776" y="501567"/>
            <a:chExt cx="5893106" cy="2298480"/>
          </a:xfrm>
        </p:grpSpPr>
        <p:grpSp>
          <p:nvGrpSpPr>
            <p:cNvPr id="31" name="Groupe 30"/>
            <p:cNvGrpSpPr/>
            <p:nvPr/>
          </p:nvGrpSpPr>
          <p:grpSpPr>
            <a:xfrm>
              <a:off x="6789776" y="501567"/>
              <a:ext cx="5893106" cy="2298480"/>
              <a:chOff x="6489132" y="2091285"/>
              <a:chExt cx="5893106" cy="22984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8381949" y="2391042"/>
                <a:ext cx="2033196" cy="19987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8744606" y="2907097"/>
                <a:ext cx="127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VGA_driver</a:t>
                </a:r>
                <a:endParaRPr lang="fr-FR" dirty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>
                <a:off x="6549837" y="290709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6816739" y="2514938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Clk_25 MHz</a:t>
                </a:r>
                <a:endParaRPr lang="fr-FR" dirty="0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6633693" y="3018768"/>
                <a:ext cx="1771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VGA_Red</a:t>
                </a:r>
                <a:r>
                  <a:rPr lang="fr-FR" dirty="0" smtClean="0"/>
                  <a:t> (4 bits)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6608056" y="3464839"/>
                <a:ext cx="182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VGA_Blue</a:t>
                </a:r>
                <a:r>
                  <a:rPr lang="fr-FR" dirty="0" smtClean="0"/>
                  <a:t> (4 bits)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6489132" y="3947927"/>
                <a:ext cx="198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VGA_Green</a:t>
                </a:r>
                <a:r>
                  <a:rPr lang="fr-FR" dirty="0" smtClean="0"/>
                  <a:t> (4 bits)</a:t>
                </a:r>
                <a:endParaRPr lang="fr-FR" dirty="0"/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>
                <a:off x="6578412" y="3369994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6566917" y="3814337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6587936" y="4334141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/>
              <p:cNvSpPr txBox="1"/>
              <p:nvPr/>
            </p:nvSpPr>
            <p:spPr>
              <a:xfrm>
                <a:off x="10415145" y="2091285"/>
                <a:ext cx="18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VGA_R_O (4 bits)</a:t>
                </a:r>
                <a:endParaRPr lang="fr-FR" dirty="0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408659" y="2522334"/>
                <a:ext cx="153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VGA_B (4 bits)</a:t>
                </a:r>
                <a:endParaRPr lang="fr-FR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555712" y="2934733"/>
                <a:ext cx="1826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VGA_G_O (4 bits)</a:t>
                </a:r>
                <a:endParaRPr lang="fr-FR" dirty="0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0479121" y="3360539"/>
                <a:ext cx="1840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VGA_HS_O (1 bit)</a:t>
                </a:r>
                <a:endParaRPr lang="fr-FR" dirty="0"/>
              </a:p>
            </p:txBody>
          </p:sp>
          <p:cxnSp>
            <p:nvCxnSpPr>
              <p:cNvPr id="50" name="Connecteur droit 49"/>
              <p:cNvCxnSpPr/>
              <p:nvPr/>
            </p:nvCxnSpPr>
            <p:spPr>
              <a:xfrm>
                <a:off x="10436674" y="4143508"/>
                <a:ext cx="18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ZoneTexte 50"/>
              <p:cNvSpPr txBox="1"/>
              <p:nvPr/>
            </p:nvSpPr>
            <p:spPr>
              <a:xfrm>
                <a:off x="10462184" y="3748573"/>
                <a:ext cx="182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VGA_VS_O (1 bit)</a:t>
                </a:r>
                <a:endParaRPr lang="fr-FR" dirty="0"/>
              </a:p>
            </p:txBody>
          </p:sp>
        </p:grpSp>
        <p:cxnSp>
          <p:nvCxnSpPr>
            <p:cNvPr id="32" name="Connecteur droit 31"/>
            <p:cNvCxnSpPr/>
            <p:nvPr/>
          </p:nvCxnSpPr>
          <p:spPr>
            <a:xfrm flipV="1">
              <a:off x="10715789" y="1345015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0691019" y="932616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10789610" y="2137181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0691019" y="1770821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315918" y="2813456"/>
            <a:ext cx="11142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-) Les signaux </a:t>
            </a:r>
            <a:r>
              <a:rPr lang="fr-FR" dirty="0" err="1" smtClean="0"/>
              <a:t>vga_hs_o</a:t>
            </a:r>
            <a:r>
              <a:rPr lang="fr-FR" dirty="0" smtClean="0"/>
              <a:t>  </a:t>
            </a:r>
            <a:endParaRPr lang="fr-FR" dirty="0"/>
          </a:p>
          <a:p>
            <a:r>
              <a:rPr lang="fr-FR" dirty="0" smtClean="0"/>
              <a:t>VGA_HS_O = 0  si numéro de colonne dans le zone (640+16-1) </a:t>
            </a:r>
          </a:p>
          <a:p>
            <a:r>
              <a:rPr lang="fr-FR" dirty="0" smtClean="0"/>
              <a:t>et (640+16+96-1),</a:t>
            </a:r>
          </a:p>
          <a:p>
            <a:r>
              <a:rPr lang="fr-FR" dirty="0"/>
              <a:t>VGA_HS_O </a:t>
            </a:r>
            <a:r>
              <a:rPr lang="fr-FR" dirty="0" smtClean="0"/>
              <a:t>=1 sinon</a:t>
            </a:r>
          </a:p>
          <a:p>
            <a:endParaRPr lang="fr-FR" dirty="0"/>
          </a:p>
          <a:p>
            <a:r>
              <a:rPr lang="fr-FR" dirty="0" smtClean="0"/>
              <a:t>-)  Les signaux </a:t>
            </a:r>
            <a:r>
              <a:rPr lang="fr-FR" dirty="0" err="1" smtClean="0"/>
              <a:t>vga_vs_o</a:t>
            </a:r>
            <a:r>
              <a:rPr lang="fr-FR" dirty="0" smtClean="0"/>
              <a:t>  </a:t>
            </a:r>
          </a:p>
          <a:p>
            <a:r>
              <a:rPr lang="fr-FR" dirty="0" err="1" smtClean="0"/>
              <a:t>vga_vs_o</a:t>
            </a:r>
            <a:r>
              <a:rPr lang="fr-FR" dirty="0" smtClean="0"/>
              <a:t> = 0  si numéro de ligne dans le zone (480+10-1) et (480+10+2-1),</a:t>
            </a:r>
          </a:p>
          <a:p>
            <a:r>
              <a:rPr lang="fr-FR" dirty="0" err="1" smtClean="0"/>
              <a:t>vga_vs_o</a:t>
            </a:r>
            <a:r>
              <a:rPr lang="fr-FR" dirty="0" smtClean="0"/>
              <a:t> =1 sinon</a:t>
            </a:r>
          </a:p>
          <a:p>
            <a:r>
              <a:rPr lang="fr-FR" dirty="0" smtClean="0"/>
              <a:t>-) </a:t>
            </a:r>
            <a:r>
              <a:rPr lang="fr-FR" dirty="0"/>
              <a:t>C</a:t>
            </a:r>
            <a:r>
              <a:rPr lang="fr-FR" dirty="0" smtClean="0"/>
              <a:t>hangement </a:t>
            </a:r>
            <a:r>
              <a:rPr lang="fr-FR" dirty="0"/>
              <a:t>de couleur dans le sens </a:t>
            </a:r>
            <a:r>
              <a:rPr lang="fr-FR" dirty="0" smtClean="0"/>
              <a:t>horizontal et dans </a:t>
            </a:r>
            <a:r>
              <a:rPr lang="fr-FR" dirty="0"/>
              <a:t>le sens </a:t>
            </a:r>
            <a:r>
              <a:rPr lang="fr-FR" dirty="0" smtClean="0"/>
              <a:t>vertical</a:t>
            </a:r>
            <a:endParaRPr lang="fr-FR" dirty="0"/>
          </a:p>
          <a:p>
            <a:r>
              <a:rPr lang="fr-FR" dirty="0"/>
              <a:t>N</a:t>
            </a:r>
            <a:r>
              <a:rPr lang="fr-FR" dirty="0" smtClean="0"/>
              <a:t>ous regardons VGA_R, VGA_B, VGA_G pour 2 lignes dans les zone </a:t>
            </a:r>
            <a:r>
              <a:rPr lang="fr-FR" dirty="0" err="1" smtClean="0"/>
              <a:t>differents</a:t>
            </a:r>
            <a:r>
              <a:rPr lang="fr-FR" dirty="0" smtClean="0"/>
              <a:t>:</a:t>
            </a:r>
          </a:p>
          <a:p>
            <a:r>
              <a:rPr lang="fr-FR" dirty="0" smtClean="0"/>
              <a:t>Ligne 3 et ligne 177  par exemple</a:t>
            </a:r>
          </a:p>
          <a:p>
            <a:r>
              <a:rPr lang="fr-FR" dirty="0"/>
              <a:t>Pour la ligne 3 :  La value de </a:t>
            </a:r>
            <a:r>
              <a:rPr lang="fr-FR" dirty="0" err="1"/>
              <a:t>vga_r</a:t>
            </a:r>
            <a:r>
              <a:rPr lang="fr-FR" dirty="0"/>
              <a:t> = </a:t>
            </a:r>
            <a:r>
              <a:rPr lang="fr-FR" dirty="0" err="1"/>
              <a:t>vag_b</a:t>
            </a:r>
            <a:r>
              <a:rPr lang="fr-FR" dirty="0"/>
              <a:t> = </a:t>
            </a:r>
            <a:r>
              <a:rPr lang="fr-FR" dirty="0" err="1"/>
              <a:t>vga_g</a:t>
            </a:r>
            <a:r>
              <a:rPr lang="fr-FR" dirty="0"/>
              <a:t> =« 1111 » puis « 0000 » puis « 1111 » puis « 0000 » puis « 1111 »</a:t>
            </a:r>
          </a:p>
          <a:p>
            <a:r>
              <a:rPr lang="fr-FR" dirty="0" smtClean="0"/>
              <a:t> pour la ligne 177: La value de </a:t>
            </a:r>
            <a:r>
              <a:rPr lang="fr-FR" dirty="0" err="1" smtClean="0"/>
              <a:t>vga_r</a:t>
            </a:r>
            <a:r>
              <a:rPr lang="fr-FR" dirty="0" smtClean="0"/>
              <a:t> = </a:t>
            </a:r>
            <a:r>
              <a:rPr lang="fr-FR" dirty="0" err="1" smtClean="0"/>
              <a:t>vag_b</a:t>
            </a:r>
            <a:r>
              <a:rPr lang="fr-FR" dirty="0" smtClean="0"/>
              <a:t> = </a:t>
            </a:r>
            <a:r>
              <a:rPr lang="fr-FR" dirty="0" err="1" smtClean="0"/>
              <a:t>vga_g</a:t>
            </a:r>
            <a:r>
              <a:rPr lang="fr-FR" dirty="0" smtClean="0"/>
              <a:t> =« 0000 » puis « 1111 » puis « 0000 » puis « 1111 » puis « 0000 »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78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370931" y="-46018"/>
            <a:ext cx="12203469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Test</a:t>
            </a:r>
          </a:p>
          <a:p>
            <a:endParaRPr lang="fr-FR" dirty="0" smtClean="0"/>
          </a:p>
          <a:p>
            <a:r>
              <a:rPr lang="fr-FR" dirty="0" smtClean="0"/>
              <a:t> Implémentation de l</a:t>
            </a:r>
            <a:r>
              <a:rPr lang="fr-FR" b="1" dirty="0" smtClean="0"/>
              <a:t>’ILA</a:t>
            </a:r>
            <a:r>
              <a:rPr lang="fr-FR" dirty="0" smtClean="0"/>
              <a:t>, on s’attend</a:t>
            </a:r>
          </a:p>
          <a:p>
            <a:r>
              <a:rPr lang="fr-FR" dirty="0" smtClean="0"/>
              <a:t> -) le signal VGA_HS_O change la value de 1 à 0 si le numéro de colonne de (640+16-1) </a:t>
            </a:r>
          </a:p>
          <a:p>
            <a:r>
              <a:rPr lang="fr-FR" dirty="0" smtClean="0"/>
              <a:t>et de 0 à 1 si numéro de colonne de (640+16+96-1).</a:t>
            </a:r>
          </a:p>
          <a:p>
            <a:r>
              <a:rPr lang="fr-FR" dirty="0" smtClean="0"/>
              <a:t>-) le signal VGA_VS_O change la value de 1 à 0 si le numéro de ligne de (480+10-1) </a:t>
            </a:r>
          </a:p>
          <a:p>
            <a:r>
              <a:rPr lang="fr-FR" dirty="0" smtClean="0"/>
              <a:t>et de 0 à 1 si numéro de ligne de (480+10+2-1).</a:t>
            </a:r>
          </a:p>
          <a:p>
            <a:r>
              <a:rPr lang="fr-FR" dirty="0" smtClean="0"/>
              <a:t>-) pour la ligne 3 :  La value de </a:t>
            </a:r>
            <a:r>
              <a:rPr lang="fr-FR" dirty="0" err="1" smtClean="0"/>
              <a:t>vga_r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vag_b</a:t>
            </a:r>
            <a:r>
              <a:rPr lang="fr-FR" dirty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vga_g</a:t>
            </a:r>
            <a:r>
              <a:rPr lang="fr-FR" dirty="0"/>
              <a:t> </a:t>
            </a:r>
            <a:r>
              <a:rPr lang="fr-FR" dirty="0" smtClean="0"/>
              <a:t>=« 0000 » puis « 1111 » puis « 0000 » puis « 1111 » puis « 0000 »</a:t>
            </a:r>
          </a:p>
          <a:p>
            <a:endParaRPr lang="fr-FR" dirty="0"/>
          </a:p>
          <a:p>
            <a:r>
              <a:rPr lang="fr-FR" dirty="0" smtClean="0"/>
              <a:t> -) pour la ligne 177: La value de </a:t>
            </a:r>
            <a:r>
              <a:rPr lang="fr-FR" dirty="0" err="1" smtClean="0"/>
              <a:t>vga_r</a:t>
            </a:r>
            <a:r>
              <a:rPr lang="fr-FR" dirty="0" smtClean="0"/>
              <a:t> = </a:t>
            </a:r>
            <a:r>
              <a:rPr lang="fr-FR" dirty="0" err="1" smtClean="0"/>
              <a:t>vag_b</a:t>
            </a:r>
            <a:r>
              <a:rPr lang="fr-FR" dirty="0" smtClean="0"/>
              <a:t> = </a:t>
            </a:r>
            <a:r>
              <a:rPr lang="fr-FR" dirty="0" err="1" smtClean="0"/>
              <a:t>vga_g</a:t>
            </a:r>
            <a:r>
              <a:rPr lang="fr-FR" dirty="0" smtClean="0"/>
              <a:t> =« 1111 » puis « 0000 » puis « 1111 » puis « 0000 » puis « 1111 »</a:t>
            </a:r>
          </a:p>
          <a:p>
            <a:endParaRPr lang="fr-FR" dirty="0"/>
          </a:p>
          <a:p>
            <a:r>
              <a:rPr lang="fr-FR" dirty="0" smtClean="0"/>
              <a:t>En effet, ici nous regardons les signaux comme nous avons analysé pour l’étape simulation mais ils sont sur la carte Cora-Z7</a:t>
            </a:r>
          </a:p>
          <a:p>
            <a:endParaRPr lang="fr-FR" dirty="0"/>
          </a:p>
          <a:p>
            <a:r>
              <a:rPr lang="fr-FR" b="1" dirty="0" smtClean="0"/>
              <a:t>-) Oscilloscope (vérifier les signaux analogiques)</a:t>
            </a:r>
          </a:p>
          <a:p>
            <a:endParaRPr lang="fr-FR" dirty="0" smtClean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n°1</a:t>
            </a:r>
            <a:endParaRPr lang="fr-FR" dirty="0"/>
          </a:p>
          <a:p>
            <a:r>
              <a:rPr lang="de-DE" dirty="0" err="1"/>
              <a:t>Sur</a:t>
            </a:r>
            <a:r>
              <a:rPr lang="de-DE" dirty="0"/>
              <a:t> la </a:t>
            </a:r>
            <a:r>
              <a:rPr lang="de-DE" dirty="0" err="1"/>
              <a:t>broche</a:t>
            </a:r>
            <a:r>
              <a:rPr lang="de-DE" dirty="0"/>
              <a:t> </a:t>
            </a:r>
            <a:r>
              <a:rPr lang="de-DE" dirty="0" err="1"/>
              <a:t>hsync</a:t>
            </a:r>
            <a:r>
              <a:rPr lang="de-DE" dirty="0"/>
              <a:t> 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passages</a:t>
            </a:r>
            <a:r>
              <a:rPr lang="de-DE" dirty="0"/>
              <a:t> à </a:t>
            </a:r>
            <a:r>
              <a:rPr lang="de-DE" dirty="0" err="1"/>
              <a:t>l'état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y a 32us.</a:t>
            </a:r>
            <a:endParaRPr lang="fr-FR" dirty="0"/>
          </a:p>
          <a:p>
            <a:r>
              <a:rPr lang="de-DE" dirty="0"/>
              <a:t> </a:t>
            </a:r>
            <a:endParaRPr lang="fr-FR" dirty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n°2</a:t>
            </a:r>
            <a:endParaRPr lang="fr-FR" dirty="0"/>
          </a:p>
          <a:p>
            <a:r>
              <a:rPr lang="de-DE" dirty="0" err="1"/>
              <a:t>Sur</a:t>
            </a:r>
            <a:r>
              <a:rPr lang="de-DE" dirty="0"/>
              <a:t> la </a:t>
            </a:r>
            <a:r>
              <a:rPr lang="de-DE" dirty="0" err="1"/>
              <a:t>broche</a:t>
            </a:r>
            <a:r>
              <a:rPr lang="de-DE" dirty="0"/>
              <a:t> </a:t>
            </a:r>
            <a:r>
              <a:rPr lang="de-DE" dirty="0" err="1"/>
              <a:t>vsync</a:t>
            </a:r>
            <a:r>
              <a:rPr lang="de-DE" dirty="0"/>
              <a:t> 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passages</a:t>
            </a:r>
            <a:r>
              <a:rPr lang="de-DE" dirty="0"/>
              <a:t> à </a:t>
            </a:r>
            <a:r>
              <a:rPr lang="de-DE" dirty="0" err="1"/>
              <a:t>l'état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il</a:t>
            </a:r>
            <a:r>
              <a:rPr lang="de-DE" dirty="0"/>
              <a:t> y a 16,8ms.</a:t>
            </a:r>
            <a:endParaRPr lang="fr-FR" dirty="0"/>
          </a:p>
          <a:p>
            <a:r>
              <a:rPr lang="de-DE" dirty="0"/>
              <a:t> </a:t>
            </a:r>
            <a:endParaRPr lang="fr-FR" dirty="0"/>
          </a:p>
          <a:p>
            <a:r>
              <a:rPr lang="de-DE" dirty="0"/>
              <a:t>Test </a:t>
            </a:r>
            <a:r>
              <a:rPr lang="de-DE" dirty="0" err="1"/>
              <a:t>avec</a:t>
            </a:r>
            <a:r>
              <a:rPr lang="de-DE" dirty="0"/>
              <a:t> </a:t>
            </a:r>
            <a:r>
              <a:rPr lang="de-DE" dirty="0" err="1"/>
              <a:t>l'oscilloscope</a:t>
            </a:r>
            <a:r>
              <a:rPr lang="de-DE" dirty="0"/>
              <a:t> n°3</a:t>
            </a:r>
            <a:endParaRPr lang="fr-FR" dirty="0"/>
          </a:p>
          <a:p>
            <a:r>
              <a:rPr lang="de-DE" dirty="0"/>
              <a:t>Entre </a:t>
            </a:r>
            <a:r>
              <a:rPr lang="de-DE" dirty="0" err="1"/>
              <a:t>deux</a:t>
            </a:r>
            <a:r>
              <a:rPr lang="de-DE" dirty="0"/>
              <a:t> </a:t>
            </a:r>
            <a:r>
              <a:rPr lang="de-DE" dirty="0" err="1"/>
              <a:t>états</a:t>
            </a:r>
            <a:r>
              <a:rPr lang="de-DE" dirty="0"/>
              <a:t> </a:t>
            </a:r>
            <a:r>
              <a:rPr lang="de-DE" dirty="0" err="1"/>
              <a:t>bas</a:t>
            </a:r>
            <a:r>
              <a:rPr lang="de-DE" dirty="0"/>
              <a:t> du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hsync</a:t>
            </a:r>
            <a:r>
              <a:rPr lang="de-DE" dirty="0"/>
              <a:t> </a:t>
            </a:r>
            <a:r>
              <a:rPr lang="de-DE" dirty="0" err="1"/>
              <a:t>sur</a:t>
            </a:r>
            <a:r>
              <a:rPr lang="de-DE" dirty="0"/>
              <a:t> les </a:t>
            </a:r>
            <a:r>
              <a:rPr lang="de-DE" dirty="0" err="1"/>
              <a:t>broches</a:t>
            </a:r>
            <a:r>
              <a:rPr lang="de-DE" dirty="0"/>
              <a:t> </a:t>
            </a:r>
            <a:r>
              <a:rPr lang="de-DE" dirty="0" err="1"/>
              <a:t>red,green,blue</a:t>
            </a:r>
            <a:r>
              <a:rPr lang="de-DE" dirty="0"/>
              <a:t> </a:t>
            </a:r>
            <a:r>
              <a:rPr lang="de-DE" dirty="0" err="1"/>
              <a:t>présence</a:t>
            </a:r>
            <a:r>
              <a:rPr lang="de-DE" dirty="0"/>
              <a:t> </a:t>
            </a:r>
            <a:r>
              <a:rPr lang="de-DE" dirty="0" err="1"/>
              <a:t>d'un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carré</a:t>
            </a:r>
            <a:r>
              <a:rPr lang="de-DE" dirty="0"/>
              <a:t> </a:t>
            </a:r>
            <a:r>
              <a:rPr lang="de-DE" dirty="0" err="1"/>
              <a:t>d'amplitude</a:t>
            </a:r>
            <a:r>
              <a:rPr lang="de-DE" dirty="0"/>
              <a:t> 0.7V et de </a:t>
            </a:r>
            <a:r>
              <a:rPr lang="de-DE" dirty="0" err="1"/>
              <a:t>fréquence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97,66kHz</a:t>
            </a:r>
            <a:r>
              <a:rPr lang="de-DE" dirty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9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60401" y="-71052"/>
            <a:ext cx="7478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Démonstration</a:t>
            </a:r>
          </a:p>
          <a:p>
            <a:endParaRPr lang="fr-FR" dirty="0" smtClean="0"/>
          </a:p>
          <a:p>
            <a:r>
              <a:rPr lang="fr-FR" dirty="0" smtClean="0"/>
              <a:t>Afficher l'image sur un écran ou plusieurs types d'écran selon nos conditions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37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1279</Words>
  <Application>Microsoft Office PowerPoint</Application>
  <PresentationFormat>Grand écran</PresentationFormat>
  <Paragraphs>398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6" baseType="lpstr">
      <vt:lpstr>ＭＳ Ｐゴシック</vt:lpstr>
      <vt:lpstr>Andale Sans UI</vt:lpstr>
      <vt:lpstr>Arial</vt:lpstr>
      <vt:lpstr>Calibri</vt:lpstr>
      <vt:lpstr>Calibri (corps)</vt:lpstr>
      <vt:lpstr>Calibri Light</vt:lpstr>
      <vt:lpstr>Symbol</vt:lpstr>
      <vt:lpstr>Tahoma</vt:lpstr>
      <vt:lpstr>Times New Roman</vt:lpstr>
      <vt:lpstr>Wingdings</vt:lpstr>
      <vt:lpstr>Thème Office</vt:lpstr>
      <vt:lpstr>Sujet de projet : réalisation d’une IP de traitement d’image sur cible Zynq7000 et affichage VGA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55</cp:revision>
  <dcterms:created xsi:type="dcterms:W3CDTF">2023-07-04T15:04:57Z</dcterms:created>
  <dcterms:modified xsi:type="dcterms:W3CDTF">2023-07-05T09:23:48Z</dcterms:modified>
</cp:coreProperties>
</file>