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hQ1oRptQE1gLu3lJHeHsoOdx1M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833f4834b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e833f483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833f4834b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e833f4834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abece425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eabece42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bece425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eabece425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33f4834b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e833f4834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33f4834b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833f4834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github.com/cami-la/loops-e-arrays" TargetMode="External"/><Relationship Id="rId5" Type="http://schemas.openxmlformats.org/officeDocument/2006/relationships/hyperlink" Target="https://www.linkedin.com/in/cami-la/" TargetMode="External"/><Relationship Id="rId6" Type="http://schemas.openxmlformats.org/officeDocument/2006/relationships/hyperlink" Target="https://www.instagram.com/estudant.i/" TargetMode="External"/><Relationship Id="rId7" Type="http://schemas.openxmlformats.org/officeDocument/2006/relationships/hyperlink" Target="https://www.instagram.com/camimi_la/" TargetMode="External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833f4834b_0_28"/>
          <p:cNvSpPr txBox="1"/>
          <p:nvPr>
            <p:ph idx="1" type="subTitle"/>
          </p:nvPr>
        </p:nvSpPr>
        <p:spPr>
          <a:xfrm>
            <a:off x="739200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Repetição</a:t>
            </a:r>
            <a:endParaRPr b="1" sz="40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" name="Google Shape;36;ge833f4834b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e833f4834b_0_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833f4834b_0_28"/>
          <p:cNvSpPr txBox="1"/>
          <p:nvPr/>
        </p:nvSpPr>
        <p:spPr>
          <a:xfrm>
            <a:off x="333000" y="9215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estruturas de repetição podem ser classificadas em: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Repetição com teste no início (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Repetição com teste no final  (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do-while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Repetição contada (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comando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é utilizado para terminar de forma abrupta uma repetição.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Quando comando </a:t>
            </a: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é executado, os comandos restantes da repetição são ignorados e programa volta a testar novamente ou não.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ge833f4834b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833f4834b_0_42"/>
          <p:cNvSpPr txBox="1"/>
          <p:nvPr>
            <p:ph idx="1" type="subTitle"/>
          </p:nvPr>
        </p:nvSpPr>
        <p:spPr>
          <a:xfrm>
            <a:off x="739200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Repetição</a:t>
            </a:r>
            <a:endParaRPr b="1" sz="40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" name="Google Shape;45;ge833f4834b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e833f4834b_0_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e833f4834b_0_42"/>
          <p:cNvSpPr txBox="1"/>
          <p:nvPr/>
        </p:nvSpPr>
        <p:spPr>
          <a:xfrm>
            <a:off x="444525" y="13884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ge833f4834b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ge833f4834b_0_42"/>
          <p:cNvPicPr preferRelativeResize="0"/>
          <p:nvPr/>
        </p:nvPicPr>
        <p:blipFill rotWithShape="1">
          <a:blip r:embed="rId5">
            <a:alphaModFix/>
          </a:blip>
          <a:srcRect b="16175" l="15273" r="12747" t="3747"/>
          <a:stretch/>
        </p:blipFill>
        <p:spPr>
          <a:xfrm>
            <a:off x="649160" y="1101050"/>
            <a:ext cx="2763066" cy="32473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960000" dist="76200">
              <a:srgbClr val="000000">
                <a:alpha val="64999"/>
              </a:srgbClr>
            </a:outerShdw>
          </a:effectLst>
        </p:spPr>
      </p:pic>
      <p:pic>
        <p:nvPicPr>
          <p:cNvPr id="50" name="Google Shape;50;ge833f4834b_0_42"/>
          <p:cNvPicPr preferRelativeResize="0"/>
          <p:nvPr/>
        </p:nvPicPr>
        <p:blipFill rotWithShape="1">
          <a:blip r:embed="rId6">
            <a:alphaModFix/>
          </a:blip>
          <a:srcRect b="21857" l="20063" r="21254" t="6028"/>
          <a:stretch/>
        </p:blipFill>
        <p:spPr>
          <a:xfrm>
            <a:off x="3776812" y="1101057"/>
            <a:ext cx="2445387" cy="3247292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960000" dist="76200">
              <a:srgbClr val="000000">
                <a:alpha val="64999"/>
              </a:srgbClr>
            </a:outerShdw>
          </a:effectLst>
        </p:spPr>
      </p:pic>
      <p:pic>
        <p:nvPicPr>
          <p:cNvPr id="51" name="Google Shape;51;ge833f4834b_0_42"/>
          <p:cNvPicPr preferRelativeResize="0"/>
          <p:nvPr/>
        </p:nvPicPr>
        <p:blipFill rotWithShape="1">
          <a:blip r:embed="rId7">
            <a:alphaModFix/>
          </a:blip>
          <a:srcRect b="14228" l="16167" r="14919" t="3717"/>
          <a:stretch/>
        </p:blipFill>
        <p:spPr>
          <a:xfrm>
            <a:off x="6687550" y="1092175"/>
            <a:ext cx="2002357" cy="326505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960000" dist="76200">
              <a:srgbClr val="000000">
                <a:alpha val="64999"/>
              </a:srgbClr>
            </a:outerShdw>
          </a:effectLst>
        </p:spPr>
      </p:pic>
      <p:sp>
        <p:nvSpPr>
          <p:cNvPr id="52" name="Google Shape;52;ge833f4834b_0_42"/>
          <p:cNvSpPr txBox="1"/>
          <p:nvPr/>
        </p:nvSpPr>
        <p:spPr>
          <a:xfrm>
            <a:off x="1389088" y="4312100"/>
            <a:ext cx="147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1" i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e833f4834b_0_42"/>
          <p:cNvSpPr txBox="1"/>
          <p:nvPr/>
        </p:nvSpPr>
        <p:spPr>
          <a:xfrm>
            <a:off x="2954100" y="834350"/>
            <a:ext cx="409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e833f4834b_0_42"/>
          <p:cNvSpPr txBox="1"/>
          <p:nvPr/>
        </p:nvSpPr>
        <p:spPr>
          <a:xfrm>
            <a:off x="4447863" y="4312100"/>
            <a:ext cx="147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do-while</a:t>
            </a:r>
            <a:endParaRPr b="1" i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e833f4834b_0_42"/>
          <p:cNvSpPr txBox="1"/>
          <p:nvPr/>
        </p:nvSpPr>
        <p:spPr>
          <a:xfrm>
            <a:off x="7034725" y="4312100"/>
            <a:ext cx="147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b="1" i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e833f4834b_0_42"/>
          <p:cNvSpPr/>
          <p:nvPr/>
        </p:nvSpPr>
        <p:spPr>
          <a:xfrm>
            <a:off x="2010550" y="2336550"/>
            <a:ext cx="231000" cy="235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e833f4834b_0_42"/>
          <p:cNvSpPr/>
          <p:nvPr/>
        </p:nvSpPr>
        <p:spPr>
          <a:xfrm>
            <a:off x="852325" y="1824800"/>
            <a:ext cx="231000" cy="235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e833f4834b_0_42"/>
          <p:cNvSpPr/>
          <p:nvPr/>
        </p:nvSpPr>
        <p:spPr>
          <a:xfrm>
            <a:off x="4037875" y="2940125"/>
            <a:ext cx="231000" cy="235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e833f4834b_0_42"/>
          <p:cNvSpPr/>
          <p:nvPr/>
        </p:nvSpPr>
        <p:spPr>
          <a:xfrm>
            <a:off x="5182875" y="3593825"/>
            <a:ext cx="231000" cy="235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e833f4834b_0_42"/>
          <p:cNvSpPr/>
          <p:nvPr/>
        </p:nvSpPr>
        <p:spPr>
          <a:xfrm>
            <a:off x="6857275" y="2280375"/>
            <a:ext cx="231000" cy="235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e833f4834b_0_42"/>
          <p:cNvSpPr/>
          <p:nvPr/>
        </p:nvSpPr>
        <p:spPr>
          <a:xfrm>
            <a:off x="7656175" y="2571750"/>
            <a:ext cx="231000" cy="235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abece4253_0_0"/>
          <p:cNvSpPr txBox="1"/>
          <p:nvPr>
            <p:ph idx="1" type="subTitle"/>
          </p:nvPr>
        </p:nvSpPr>
        <p:spPr>
          <a:xfrm>
            <a:off x="739200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Repetição</a:t>
            </a:r>
            <a:endParaRPr b="1" sz="40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geabece425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eabece4253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eabece4253_0_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eabece425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eabece4253_0_0"/>
          <p:cNvPicPr preferRelativeResize="0"/>
          <p:nvPr/>
        </p:nvPicPr>
        <p:blipFill rotWithShape="1">
          <a:blip r:embed="rId5">
            <a:alphaModFix/>
          </a:blip>
          <a:srcRect b="0" l="513" r="789" t="0"/>
          <a:stretch/>
        </p:blipFill>
        <p:spPr>
          <a:xfrm>
            <a:off x="1049225" y="1354025"/>
            <a:ext cx="7088100" cy="15431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76200">
              <a:srgbClr val="000000">
                <a:alpha val="64999"/>
              </a:srgbClr>
            </a:outerShdw>
          </a:effectLst>
        </p:spPr>
      </p:pic>
      <p:pic>
        <p:nvPicPr>
          <p:cNvPr id="72" name="Google Shape;72;geabece4253_0_0"/>
          <p:cNvPicPr preferRelativeResize="0"/>
          <p:nvPr/>
        </p:nvPicPr>
        <p:blipFill rotWithShape="1">
          <a:blip r:embed="rId6">
            <a:alphaModFix/>
          </a:blip>
          <a:srcRect b="592" l="2410" r="398" t="592"/>
          <a:stretch/>
        </p:blipFill>
        <p:spPr>
          <a:xfrm>
            <a:off x="1054150" y="3019125"/>
            <a:ext cx="7035700" cy="19012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960000" dist="76200">
              <a:srgbClr val="000000">
                <a:alpha val="64999"/>
              </a:srgbClr>
            </a:outerShdw>
          </a:effectLst>
        </p:spPr>
      </p:pic>
      <p:sp>
        <p:nvSpPr>
          <p:cNvPr id="73" name="Google Shape;73;geabece4253_0_0"/>
          <p:cNvSpPr txBox="1"/>
          <p:nvPr/>
        </p:nvSpPr>
        <p:spPr>
          <a:xfrm>
            <a:off x="739200" y="764600"/>
            <a:ext cx="786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OPERADORES DE INCREMENTO E DECREMENTO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eabece4253_0_0"/>
          <p:cNvSpPr/>
          <p:nvPr/>
        </p:nvSpPr>
        <p:spPr>
          <a:xfrm>
            <a:off x="3495300" y="1752400"/>
            <a:ext cx="284100" cy="2652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eabece4253_0_0"/>
          <p:cNvSpPr/>
          <p:nvPr/>
        </p:nvSpPr>
        <p:spPr>
          <a:xfrm>
            <a:off x="3495300" y="2306550"/>
            <a:ext cx="284100" cy="2652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abece4253_0_0"/>
          <p:cNvSpPr/>
          <p:nvPr/>
        </p:nvSpPr>
        <p:spPr>
          <a:xfrm>
            <a:off x="4045550" y="3416800"/>
            <a:ext cx="284100" cy="265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eabece4253_0_0"/>
          <p:cNvSpPr/>
          <p:nvPr/>
        </p:nvSpPr>
        <p:spPr>
          <a:xfrm>
            <a:off x="4045550" y="4160050"/>
            <a:ext cx="284100" cy="265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eabece4253_0_0"/>
          <p:cNvSpPr/>
          <p:nvPr/>
        </p:nvSpPr>
        <p:spPr>
          <a:xfrm>
            <a:off x="6933775" y="2059275"/>
            <a:ext cx="454800" cy="13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eabece4253_0_0"/>
          <p:cNvSpPr/>
          <p:nvPr/>
        </p:nvSpPr>
        <p:spPr>
          <a:xfrm>
            <a:off x="6933775" y="2656900"/>
            <a:ext cx="454800" cy="13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eabece4253_0_0"/>
          <p:cNvSpPr/>
          <p:nvPr/>
        </p:nvSpPr>
        <p:spPr>
          <a:xfrm>
            <a:off x="6885425" y="3483100"/>
            <a:ext cx="454800" cy="13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eabece4253_0_0"/>
          <p:cNvSpPr/>
          <p:nvPr/>
        </p:nvSpPr>
        <p:spPr>
          <a:xfrm>
            <a:off x="6885425" y="4201700"/>
            <a:ext cx="454800" cy="13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eabece4253_0_0"/>
          <p:cNvSpPr txBox="1"/>
          <p:nvPr/>
        </p:nvSpPr>
        <p:spPr>
          <a:xfrm rot="-5400549">
            <a:off x="-117620" y="3692700"/>
            <a:ext cx="187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Pós-Fixados</a:t>
            </a:r>
            <a:endParaRPr b="1" sz="24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abece4253_0_0"/>
          <p:cNvSpPr txBox="1"/>
          <p:nvPr/>
        </p:nvSpPr>
        <p:spPr>
          <a:xfrm rot="-5400549">
            <a:off x="-117620" y="1848525"/>
            <a:ext cx="187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Pré-Fixados</a:t>
            </a:r>
            <a:endParaRPr b="1" sz="24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bece4253_0_32"/>
          <p:cNvSpPr txBox="1"/>
          <p:nvPr>
            <p:ph idx="1" type="subTitle"/>
          </p:nvPr>
        </p:nvSpPr>
        <p:spPr>
          <a:xfrm>
            <a:off x="739200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Repetição</a:t>
            </a:r>
            <a:endParaRPr b="1" sz="40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eabece4253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eabece4253_0_3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eabece4253_0_32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eabece4253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eabece4253_0_32"/>
          <p:cNvSpPr txBox="1"/>
          <p:nvPr/>
        </p:nvSpPr>
        <p:spPr>
          <a:xfrm>
            <a:off x="1846325" y="799950"/>
            <a:ext cx="549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OPERAÇÕES ARITMÉTICAS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geabece4253_0_32"/>
          <p:cNvPicPr preferRelativeResize="0"/>
          <p:nvPr/>
        </p:nvPicPr>
        <p:blipFill rotWithShape="1">
          <a:blip r:embed="rId5">
            <a:alphaModFix/>
          </a:blip>
          <a:srcRect b="0" l="748" r="699" t="0"/>
          <a:stretch/>
        </p:blipFill>
        <p:spPr>
          <a:xfrm>
            <a:off x="1062800" y="1543800"/>
            <a:ext cx="7058524" cy="24669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960000" dist="76200">
              <a:srgbClr val="000000">
                <a:alpha val="64999"/>
              </a:srgbClr>
            </a:outerShdw>
          </a:effectLst>
        </p:spPr>
      </p:pic>
      <p:sp>
        <p:nvSpPr>
          <p:cNvPr id="95" name="Google Shape;95;geabece4253_0_32"/>
          <p:cNvSpPr/>
          <p:nvPr/>
        </p:nvSpPr>
        <p:spPr>
          <a:xfrm>
            <a:off x="4167850" y="1875525"/>
            <a:ext cx="255900" cy="2559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eabece4253_0_32"/>
          <p:cNvSpPr/>
          <p:nvPr/>
        </p:nvSpPr>
        <p:spPr>
          <a:xfrm>
            <a:off x="4167850" y="2397350"/>
            <a:ext cx="255900" cy="2559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eabece4253_0_32"/>
          <p:cNvSpPr/>
          <p:nvPr/>
        </p:nvSpPr>
        <p:spPr>
          <a:xfrm>
            <a:off x="4167850" y="2919175"/>
            <a:ext cx="255900" cy="2559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eabece4253_0_32"/>
          <p:cNvSpPr/>
          <p:nvPr/>
        </p:nvSpPr>
        <p:spPr>
          <a:xfrm>
            <a:off x="4167850" y="3441000"/>
            <a:ext cx="255900" cy="2559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33f4834b_0_74"/>
          <p:cNvSpPr txBox="1"/>
          <p:nvPr>
            <p:ph idx="1" type="subTitle"/>
          </p:nvPr>
        </p:nvSpPr>
        <p:spPr>
          <a:xfrm>
            <a:off x="739200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b="1" sz="40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ge833f4834b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e833f4834b_0_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e833f4834b_0_74"/>
          <p:cNvSpPr txBox="1"/>
          <p:nvPr/>
        </p:nvSpPr>
        <p:spPr>
          <a:xfrm>
            <a:off x="333000" y="9006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 é um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objeto utilizado para armazenar sequencialmente dados do mesmo tipo.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Permanecem com o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mesmo tamanho depois de criados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e833f4834b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e833f4834b_0_74"/>
          <p:cNvPicPr preferRelativeResize="0"/>
          <p:nvPr/>
        </p:nvPicPr>
        <p:blipFill rotWithShape="1">
          <a:blip r:embed="rId5">
            <a:alphaModFix/>
          </a:blip>
          <a:srcRect b="8269" l="13343" r="14019" t="7858"/>
          <a:stretch/>
        </p:blipFill>
        <p:spPr>
          <a:xfrm>
            <a:off x="4841575" y="2361575"/>
            <a:ext cx="4042438" cy="21090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960000" dist="76200">
              <a:srgbClr val="000000">
                <a:alpha val="64999"/>
              </a:srgbClr>
            </a:outerShdw>
          </a:effectLst>
        </p:spPr>
      </p:pic>
      <p:pic>
        <p:nvPicPr>
          <p:cNvPr id="109" name="Google Shape;109;ge833f4834b_0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6325" y="2361575"/>
            <a:ext cx="3045375" cy="249824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960000" dist="76200">
              <a:srgbClr val="000000">
                <a:alpha val="64999"/>
              </a:srgbClr>
            </a:outerShdw>
          </a:effectLst>
        </p:spPr>
      </p:pic>
      <p:sp>
        <p:nvSpPr>
          <p:cNvPr id="110" name="Google Shape;110;ge833f4834b_0_74"/>
          <p:cNvSpPr txBox="1"/>
          <p:nvPr/>
        </p:nvSpPr>
        <p:spPr>
          <a:xfrm rot="-5400324">
            <a:off x="-1013556" y="3224824"/>
            <a:ext cx="318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Array Unidimensional</a:t>
            </a:r>
            <a:endParaRPr b="1" sz="2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e833f4834b_0_74"/>
          <p:cNvSpPr txBox="1"/>
          <p:nvPr/>
        </p:nvSpPr>
        <p:spPr>
          <a:xfrm rot="-269">
            <a:off x="4883275" y="4398048"/>
            <a:ext cx="383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Array Multidimensional</a:t>
            </a:r>
            <a:endParaRPr b="1" sz="20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33f4834b_0_82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b="1"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e833f4834b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e833f4834b_0_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e833f4834b_0_82"/>
          <p:cNvSpPr txBox="1"/>
          <p:nvPr/>
        </p:nvSpPr>
        <p:spPr>
          <a:xfrm>
            <a:off x="537500" y="1347900"/>
            <a:ext cx="8079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8600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EF86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https://github.com/cami-la/loops-e-arrays</a:t>
            </a:r>
            <a:endParaRPr sz="2400">
              <a:solidFill>
                <a:srgbClr val="EF8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https://www.linkedin.com/in/cami-la/</a:t>
            </a:r>
            <a:endParaRPr sz="2400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https://www.instagram.com/estudant.i/</a:t>
            </a:r>
            <a:endParaRPr sz="2400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78321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F7832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https://www.instagram.com/camimi_la/</a:t>
            </a:r>
            <a:endParaRPr sz="2400">
              <a:solidFill>
                <a:srgbClr val="F783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e833f4834b_0_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