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2"/>
  </p:notesMasterIdLst>
  <p:sldIdLst>
    <p:sldId id="257" r:id="rId4"/>
    <p:sldId id="258" r:id="rId5"/>
    <p:sldId id="270" r:id="rId6"/>
    <p:sldId id="269" r:id="rId7"/>
    <p:sldId id="259" r:id="rId8"/>
    <p:sldId id="271" r:id="rId9"/>
    <p:sldId id="272" r:id="rId10"/>
    <p:sldId id="273" r:id="rId11"/>
    <p:sldId id="274" r:id="rId12"/>
    <p:sldId id="260" r:id="rId13"/>
    <p:sldId id="275" r:id="rId14"/>
    <p:sldId id="276" r:id="rId15"/>
    <p:sldId id="277" r:id="rId16"/>
    <p:sldId id="278" r:id="rId17"/>
    <p:sldId id="284" r:id="rId18"/>
    <p:sldId id="279" r:id="rId19"/>
    <p:sldId id="280" r:id="rId20"/>
    <p:sldId id="281" r:id="rId21"/>
    <p:sldId id="282" r:id="rId22"/>
    <p:sldId id="285" r:id="rId23"/>
    <p:sldId id="286" r:id="rId24"/>
    <p:sldId id="261" r:id="rId25"/>
    <p:sldId id="288" r:id="rId26"/>
    <p:sldId id="290" r:id="rId27"/>
    <p:sldId id="291" r:id="rId28"/>
    <p:sldId id="283" r:id="rId29"/>
    <p:sldId id="292" r:id="rId30"/>
    <p:sldId id="29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04" y="12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A6EE0-65EC-4C08-A25E-625F5F6201AB}" type="datetimeFigureOut">
              <a:rPr lang="en-US" smtClean="0"/>
              <a:t>12/17/2015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12785-20EE-4446-8F7A-E1BDF75B7AA2}" type="slidenum">
              <a:rPr lang="en-US" smtClean="0"/>
              <a:t>‹#›</a:t>
            </a:fld>
            <a:endParaRPr lang="en-US"/>
          </a:p>
        </p:txBody>
      </p:sp>
    </p:spTree>
    <p:extLst>
      <p:ext uri="{BB962C8B-B14F-4D97-AF65-F5344CB8AC3E}">
        <p14:creationId xmlns:p14="http://schemas.microsoft.com/office/powerpoint/2010/main" val="3097752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10:39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12:11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11:16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5:16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12/17/2015 6:32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12/17/2015 7:19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11:48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11:42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12:23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1:10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1:28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3:24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12/17/2015 3:34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blog.minitab.com/blog/adventures-in-statistics/understanding-monte-carlo-simulation-with-an-example"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simplypython.wordpress.com/2014/12/24/basic-stock-technical-analysis-with-pyth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Stock Market Analysis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				Gaurav </a:t>
            </a:r>
            <a:r>
              <a:rPr lang="en-US" dirty="0" err="1" smtClean="0"/>
              <a:t>Goel</a:t>
            </a:r>
            <a:endParaRPr lang="en-US" dirty="0" smtClean="0"/>
          </a:p>
          <a:p>
            <a:r>
              <a:rPr lang="en-US" dirty="0"/>
              <a:t>	</a:t>
            </a:r>
            <a:r>
              <a:rPr lang="en-US" dirty="0" smtClean="0"/>
              <a:t>			CSC - 9010</a:t>
            </a:r>
          </a:p>
          <a:p>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Analysis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1" y="3124200"/>
            <a:ext cx="2895600" cy="249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a:xfrm>
            <a:off x="381000" y="1295400"/>
            <a:ext cx="8382000" cy="5029200"/>
          </a:xfrm>
          <a:prstGeom prst="rect">
            <a:avLst/>
          </a:prstGeom>
        </p:spPr>
        <p:txBody>
          <a:bodyPr>
            <a:normAutofit/>
          </a:bodyPr>
          <a:lstStyle>
            <a:lvl1pPr marL="396875" indent="-396875" algn="l" defTabSz="914363" rtl="0" eaLnBrk="1" latinLnBrk="0" hangingPunct="1">
              <a:lnSpc>
                <a:spcPct val="90000"/>
              </a:lnSpc>
              <a:spcBef>
                <a:spcPct val="20000"/>
              </a:spcBef>
              <a:buFontTx/>
              <a:buBlip>
                <a:blip r:embed="rId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sns.corrplot</a:t>
            </a:r>
            <a:r>
              <a:rPr lang="en-US" dirty="0"/>
              <a:t>(</a:t>
            </a:r>
            <a:r>
              <a:rPr lang="en-US" dirty="0" err="1"/>
              <a:t>tech_rets.dropna</a:t>
            </a:r>
            <a:r>
              <a:rPr lang="en-US" dirty="0"/>
              <a:t>(),</a:t>
            </a:r>
            <a:r>
              <a:rPr lang="en-US" dirty="0" err="1"/>
              <a:t>annot</a:t>
            </a:r>
            <a:r>
              <a:rPr lang="en-US" dirty="0"/>
              <a:t>=True</a:t>
            </a:r>
            <a:r>
              <a:rPr lang="en-US" dirty="0" smtClean="0"/>
              <a:t>) gives the below graph which indicates that the </a:t>
            </a:r>
            <a:r>
              <a:rPr lang="en-US" dirty="0" err="1" smtClean="0"/>
              <a:t>coeffecient</a:t>
            </a:r>
            <a:r>
              <a:rPr lang="en-US" dirty="0" smtClean="0"/>
              <a:t> Of </a:t>
            </a:r>
            <a:r>
              <a:rPr lang="en-US" dirty="0" err="1" smtClean="0"/>
              <a:t>corelation</a:t>
            </a:r>
            <a:r>
              <a:rPr lang="en-US" dirty="0" smtClean="0"/>
              <a:t> is 0.58 which is maximum between Amazon</a:t>
            </a:r>
          </a:p>
          <a:p>
            <a:pPr marL="0" indent="0">
              <a:buNone/>
            </a:pPr>
            <a:r>
              <a:rPr lang="en-US" dirty="0" smtClean="0"/>
              <a:t>and Google.</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Risk Analysis</a:t>
            </a:r>
            <a:endParaRPr lang="en-US" dirty="0"/>
          </a:p>
        </p:txBody>
      </p:sp>
      <p:sp>
        <p:nvSpPr>
          <p:cNvPr id="5" name="Text Placeholder 2"/>
          <p:cNvSpPr txBox="1">
            <a:spLocks/>
          </p:cNvSpPr>
          <p:nvPr/>
        </p:nvSpPr>
        <p:spPr>
          <a:xfrm>
            <a:off x="381000" y="1295400"/>
            <a:ext cx="8382000" cy="5029200"/>
          </a:xfrm>
          <a:prstGeom prst="rect">
            <a:avLst/>
          </a:prstGeom>
        </p:spPr>
        <p:txBody>
          <a:bodyPr>
            <a:norm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a:t>
            </a:r>
            <a:r>
              <a:rPr lang="en-US" dirty="0" smtClean="0"/>
              <a:t>ne </a:t>
            </a:r>
            <a:r>
              <a:rPr lang="en-US" dirty="0"/>
              <a:t>of the most basic ways using the information we've gathered on daily percentage returns is by comparing the expected average return of the year with the standard deviation of the daily returns</a:t>
            </a:r>
            <a:r>
              <a:rPr lang="en-US" dirty="0" smtClean="0"/>
              <a:t>.</a:t>
            </a:r>
          </a:p>
          <a:p>
            <a:pPr marL="0" indent="0">
              <a:buNone/>
            </a:pPr>
            <a:endParaRPr lang="en-US" dirty="0" smtClean="0"/>
          </a:p>
          <a:p>
            <a:pPr marL="0" indent="0">
              <a:buNone/>
            </a:pPr>
            <a:r>
              <a:rPr lang="en-US" dirty="0"/>
              <a:t>rets = </a:t>
            </a:r>
            <a:r>
              <a:rPr lang="en-US" dirty="0" err="1"/>
              <a:t>tech_rets.dropna</a:t>
            </a:r>
            <a:r>
              <a:rPr lang="en-US" dirty="0"/>
              <a:t>()</a:t>
            </a:r>
          </a:p>
          <a:p>
            <a:pPr marL="0" indent="0">
              <a:buNone/>
            </a:pPr>
            <a:r>
              <a:rPr lang="en-US" dirty="0"/>
              <a:t>#print rets</a:t>
            </a:r>
          </a:p>
          <a:p>
            <a:pPr marL="0" indent="0">
              <a:buNone/>
            </a:pPr>
            <a:r>
              <a:rPr lang="en-US" dirty="0"/>
              <a:t>print </a:t>
            </a:r>
            <a:r>
              <a:rPr lang="en-US" dirty="0" err="1"/>
              <a:t>rets.mean</a:t>
            </a:r>
            <a:r>
              <a:rPr lang="en-US" dirty="0"/>
              <a:t>()</a:t>
            </a:r>
          </a:p>
          <a:p>
            <a:pPr marL="0" indent="0">
              <a:buNone/>
            </a:pPr>
            <a:r>
              <a:rPr lang="en-US" dirty="0"/>
              <a:t>print </a:t>
            </a:r>
            <a:r>
              <a:rPr lang="en-US" dirty="0" err="1"/>
              <a:t>rets.std</a:t>
            </a:r>
            <a:r>
              <a:rPr lang="en-US" dirty="0"/>
              <a:t>()</a:t>
            </a:r>
          </a:p>
        </p:txBody>
      </p:sp>
    </p:spTree>
    <p:extLst>
      <p:ext uri="{BB962C8B-B14F-4D97-AF65-F5344CB8AC3E}">
        <p14:creationId xmlns:p14="http://schemas.microsoft.com/office/powerpoint/2010/main" val="155835328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a:t>
            </a:r>
            <a:endParaRPr lang="en-US" dirty="0"/>
          </a:p>
        </p:txBody>
      </p:sp>
      <p:sp>
        <p:nvSpPr>
          <p:cNvPr id="5" name="Text Placeholder 2"/>
          <p:cNvSpPr txBox="1">
            <a:spLocks/>
          </p:cNvSpPr>
          <p:nvPr/>
        </p:nvSpPr>
        <p:spPr>
          <a:xfrm>
            <a:off x="381000" y="1524000"/>
            <a:ext cx="8382000" cy="4800600"/>
          </a:xfrm>
          <a:prstGeom prst="rect">
            <a:avLst/>
          </a:prstGeom>
        </p:spPr>
        <p:txBody>
          <a:bodyPr>
            <a:norm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We define </a:t>
            </a:r>
            <a:r>
              <a:rPr lang="en-US" dirty="0"/>
              <a:t>a value at risk parameter for our stocks. We can treat value at risk as the amount of money we could expect to lose (aka putting at risk) for a given confidence interval. </a:t>
            </a:r>
            <a:r>
              <a:rPr lang="en-US" dirty="0" smtClean="0"/>
              <a:t>There are </a:t>
            </a:r>
            <a:r>
              <a:rPr lang="en-US" dirty="0"/>
              <a:t>several methods we can use for estimating a value at risk. Let's go ahead and see some of them in action</a:t>
            </a:r>
            <a:r>
              <a:rPr lang="en-US" dirty="0" smtClean="0"/>
              <a:t>.</a:t>
            </a:r>
          </a:p>
          <a:p>
            <a:pPr marL="0" indent="0">
              <a:buNone/>
            </a:pPr>
            <a:r>
              <a:rPr lang="en-US" dirty="0"/>
              <a:t># The 0.05 empirical quantile of daily returns</a:t>
            </a:r>
          </a:p>
          <a:p>
            <a:pPr marL="0" indent="0">
              <a:buNone/>
            </a:pPr>
            <a:r>
              <a:rPr lang="en-US" dirty="0"/>
              <a:t>rets['AAPL'].quantile(0.05</a:t>
            </a:r>
            <a:r>
              <a:rPr lang="en-US" dirty="0" smtClean="0"/>
              <a:t>)</a:t>
            </a:r>
          </a:p>
        </p:txBody>
      </p:sp>
    </p:spTree>
    <p:extLst>
      <p:ext uri="{BB962C8B-B14F-4D97-AF65-F5344CB8AC3E}">
        <p14:creationId xmlns:p14="http://schemas.microsoft.com/office/powerpoint/2010/main" val="263950282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a:t>
            </a:r>
            <a:endParaRPr lang="en-US" dirty="0"/>
          </a:p>
        </p:txBody>
      </p:sp>
      <p:sp>
        <p:nvSpPr>
          <p:cNvPr id="5" name="Text Placeholder 2"/>
          <p:cNvSpPr txBox="1">
            <a:spLocks/>
          </p:cNvSpPr>
          <p:nvPr/>
        </p:nvSpPr>
        <p:spPr>
          <a:xfrm>
            <a:off x="381000" y="1524000"/>
            <a:ext cx="8382000" cy="4800600"/>
          </a:xfrm>
          <a:prstGeom prst="rect">
            <a:avLst/>
          </a:prstGeom>
        </p:spPr>
        <p:txBody>
          <a:bodyPr>
            <a:norm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The 0.05 empirical quantile of daily returns is at -0.026. That means that with 95% confidence, our worst daily loss will not exceed 2.6%. If we have a 1 million dollar investment, our one-day 5% </a:t>
            </a:r>
            <a:r>
              <a:rPr lang="en-US" dirty="0" err="1"/>
              <a:t>VaR</a:t>
            </a:r>
            <a:r>
              <a:rPr lang="en-US" dirty="0"/>
              <a:t> is 0.026 * 1,000,000 = $26,000.</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16951977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a:t>
            </a:r>
            <a:endParaRPr lang="en-US" dirty="0"/>
          </a:p>
        </p:txBody>
      </p:sp>
      <p:sp>
        <p:nvSpPr>
          <p:cNvPr id="5" name="Text Placeholder 2"/>
          <p:cNvSpPr txBox="1">
            <a:spLocks/>
          </p:cNvSpPr>
          <p:nvPr/>
        </p:nvSpPr>
        <p:spPr>
          <a:xfrm>
            <a:off x="381000" y="1524000"/>
            <a:ext cx="8382000" cy="4800600"/>
          </a:xfrm>
          <a:prstGeom prst="rect">
            <a:avLst/>
          </a:prstGeom>
        </p:spPr>
        <p:txBody>
          <a:bodyPr>
            <a:norm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It is a computerized mathematical technique that allows people to account for risk in quantitative </a:t>
            </a:r>
          </a:p>
          <a:p>
            <a:pPr marL="0" indent="0">
              <a:buNone/>
            </a:pPr>
            <a:r>
              <a:rPr lang="en-US" dirty="0"/>
              <a:t>analysis and decision making. The technique is used by professionals in such widely disparate fields as </a:t>
            </a:r>
            <a:r>
              <a:rPr lang="en-US" dirty="0" err="1" smtClean="0"/>
              <a:t>finance,construction</a:t>
            </a:r>
            <a:r>
              <a:rPr lang="en-US" dirty="0" smtClean="0"/>
              <a:t> etc.</a:t>
            </a:r>
          </a:p>
          <a:p>
            <a:pPr marL="0" indent="0">
              <a:buNone/>
            </a:pPr>
            <a:endParaRPr lang="en-US" dirty="0"/>
          </a:p>
          <a:p>
            <a:pPr marL="0" indent="0">
              <a:buNone/>
            </a:pPr>
            <a:r>
              <a:rPr lang="en-US" dirty="0"/>
              <a:t>Probabilistic Results. Results show not only what could happen, but how likely each outcome is.</a:t>
            </a:r>
            <a:endParaRPr lang="en-US" dirty="0" smtClean="0"/>
          </a:p>
          <a:p>
            <a:pPr marL="0" indent="0">
              <a:buNone/>
            </a:pPr>
            <a:endParaRPr lang="en-US" dirty="0" smtClean="0"/>
          </a:p>
        </p:txBody>
      </p:sp>
    </p:spTree>
    <p:extLst>
      <p:ext uri="{BB962C8B-B14F-4D97-AF65-F5344CB8AC3E}">
        <p14:creationId xmlns:p14="http://schemas.microsoft.com/office/powerpoint/2010/main" val="33305011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t>
            </a:r>
            <a:r>
              <a:rPr lang="en-US" dirty="0" smtClean="0"/>
              <a:t>Analysis contd.</a:t>
            </a:r>
            <a:endParaRPr lang="en-US" dirty="0"/>
          </a:p>
        </p:txBody>
      </p:sp>
      <p:sp>
        <p:nvSpPr>
          <p:cNvPr id="5" name="Text Placeholder 2"/>
          <p:cNvSpPr txBox="1">
            <a:spLocks/>
          </p:cNvSpPr>
          <p:nvPr/>
        </p:nvSpPr>
        <p:spPr>
          <a:xfrm>
            <a:off x="381000" y="1524000"/>
            <a:ext cx="8382000" cy="4800600"/>
          </a:xfrm>
          <a:prstGeom prst="rect">
            <a:avLst/>
          </a:prstGeom>
        </p:spPr>
        <p:txBody>
          <a:bodyPr>
            <a:normAutofit lnSpcReduction="10000"/>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To design a better process, </a:t>
            </a:r>
            <a:r>
              <a:rPr lang="en-US" dirty="0" smtClean="0"/>
              <a:t>we would need to collect </a:t>
            </a:r>
            <a:r>
              <a:rPr lang="en-US" dirty="0"/>
              <a:t>a mountain of data in order to determine how input variability relates to output variability under a variety of conditions. However, if </a:t>
            </a:r>
            <a:r>
              <a:rPr lang="en-US" dirty="0" smtClean="0"/>
              <a:t>we </a:t>
            </a:r>
            <a:r>
              <a:rPr lang="en-US" dirty="0"/>
              <a:t>understand the typical distribution of the input values and </a:t>
            </a:r>
            <a:r>
              <a:rPr lang="en-US" dirty="0" smtClean="0"/>
              <a:t>we </a:t>
            </a:r>
            <a:r>
              <a:rPr lang="en-US" dirty="0"/>
              <a:t>have an equation that models the process, </a:t>
            </a:r>
            <a:r>
              <a:rPr lang="en-US" dirty="0" smtClean="0"/>
              <a:t>we </a:t>
            </a:r>
            <a:r>
              <a:rPr lang="en-US" dirty="0"/>
              <a:t>can easily generate a vast amount of simulated input values and enter them into the process equation to produce a simulated distribution of the process outputs</a:t>
            </a:r>
            <a:r>
              <a:rPr lang="en-US" dirty="0" smtClean="0"/>
              <a:t>. Probabilistic </a:t>
            </a:r>
            <a:r>
              <a:rPr lang="en-US" dirty="0"/>
              <a:t>Results. Results show not only what could happen, but how likely each outcome is.</a:t>
            </a:r>
            <a:endParaRPr lang="en-US" dirty="0" smtClean="0"/>
          </a:p>
          <a:p>
            <a:pPr marL="0" indent="0">
              <a:buNone/>
            </a:pPr>
            <a:endParaRPr lang="en-US" dirty="0" smtClean="0"/>
          </a:p>
        </p:txBody>
      </p:sp>
    </p:spTree>
    <p:extLst>
      <p:ext uri="{BB962C8B-B14F-4D97-AF65-F5344CB8AC3E}">
        <p14:creationId xmlns:p14="http://schemas.microsoft.com/office/powerpoint/2010/main" val="206190170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 contd.</a:t>
            </a:r>
            <a:endParaRPr lang="en-US" dirty="0"/>
          </a:p>
        </p:txBody>
      </p:sp>
      <p:sp>
        <p:nvSpPr>
          <p:cNvPr id="5" name="Text Placeholder 2"/>
          <p:cNvSpPr txBox="1">
            <a:spLocks/>
          </p:cNvSpPr>
          <p:nvPr/>
        </p:nvSpPr>
        <p:spPr>
          <a:xfrm>
            <a:off x="381000" y="1524000"/>
            <a:ext cx="8382000" cy="4800600"/>
          </a:xfrm>
          <a:prstGeom prst="rect">
            <a:avLst/>
          </a:prstGeom>
        </p:spPr>
        <p:txBody>
          <a:bodyPr>
            <a:norm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Value at Risk using the Monte Carlo </a:t>
            </a:r>
            <a:r>
              <a:rPr lang="en-US" b="1" dirty="0" smtClean="0"/>
              <a:t>method</a:t>
            </a:r>
          </a:p>
          <a:p>
            <a:pPr marL="0" indent="0">
              <a:buNone/>
            </a:pPr>
            <a:r>
              <a:rPr lang="en-US" dirty="0"/>
              <a:t>Using the Monte Carlo to run many trials with random market conditions, then we'll calculate portfolio losses for each trial. After this, we'll use the aggregation of all these simulations to establish how risky the stock is.</a:t>
            </a:r>
            <a:endParaRPr lang="en-US" b="1" dirty="0"/>
          </a:p>
          <a:p>
            <a:pPr marL="0" indent="0">
              <a:buNone/>
            </a:pPr>
            <a:endParaRPr lang="en-US" b="1" dirty="0" smtClean="0"/>
          </a:p>
          <a:p>
            <a:pPr marL="0" indent="0">
              <a:buNone/>
            </a:pPr>
            <a:r>
              <a:rPr lang="en-US" b="1" dirty="0" smtClean="0"/>
              <a:t>It uses </a:t>
            </a:r>
            <a:r>
              <a:rPr lang="en-US" dirty="0"/>
              <a:t> geometric Brownian motion (GBM</a:t>
            </a:r>
            <a:r>
              <a:rPr lang="en-US" dirty="0" smtClean="0"/>
              <a:t>)</a:t>
            </a:r>
          </a:p>
          <a:p>
            <a:pPr marL="0" indent="0">
              <a:buNone/>
            </a:pPr>
            <a:r>
              <a:rPr lang="el-GR" dirty="0"/>
              <a:t>Δ</a:t>
            </a:r>
            <a:r>
              <a:rPr lang="en-US" dirty="0" smtClean="0"/>
              <a:t>S/S=</a:t>
            </a:r>
            <a:r>
              <a:rPr lang="el-GR" dirty="0"/>
              <a:t>μΔ</a:t>
            </a:r>
            <a:r>
              <a:rPr lang="en-US" dirty="0"/>
              <a:t>t+</a:t>
            </a:r>
            <a:r>
              <a:rPr lang="el-GR" dirty="0" smtClean="0"/>
              <a:t>σϵ</a:t>
            </a:r>
            <a:r>
              <a:rPr lang="en-US" dirty="0" smtClean="0"/>
              <a:t>(</a:t>
            </a:r>
            <a:r>
              <a:rPr lang="en-US" dirty="0" err="1" smtClean="0"/>
              <a:t>sqrt</a:t>
            </a:r>
            <a:r>
              <a:rPr lang="el-GR" dirty="0" smtClean="0"/>
              <a:t>Δ</a:t>
            </a:r>
            <a:r>
              <a:rPr lang="en-US" dirty="0" smtClean="0"/>
              <a:t>t)</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10580777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 contd.</a:t>
            </a:r>
            <a:endParaRPr lang="en-US" dirty="0"/>
          </a:p>
        </p:txBody>
      </p:sp>
      <p:sp>
        <p:nvSpPr>
          <p:cNvPr id="5" name="Text Placeholder 2"/>
          <p:cNvSpPr txBox="1">
            <a:spLocks/>
          </p:cNvSpPr>
          <p:nvPr/>
        </p:nvSpPr>
        <p:spPr>
          <a:xfrm>
            <a:off x="381000" y="1524000"/>
            <a:ext cx="8382000" cy="4800600"/>
          </a:xfrm>
          <a:prstGeom prst="rect">
            <a:avLst/>
          </a:prstGeom>
        </p:spPr>
        <p:txBody>
          <a:bodyPr>
            <a:norm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Where S is the stock price, mu is the expected return (which we calculated earlier),sigma is the standard deviation of the returns, t is time, and epsilon is the random variable</a:t>
            </a:r>
            <a:r>
              <a:rPr lang="en-US" dirty="0" smtClean="0"/>
              <a:t>.</a:t>
            </a:r>
          </a:p>
          <a:p>
            <a:pPr marL="0" indent="0">
              <a:buNone/>
            </a:pPr>
            <a:r>
              <a:rPr lang="en-US" dirty="0"/>
              <a:t> The first term is known as "drift", which is the average daily return multiplied by the change of time. The second term is known as "shock", for each </a:t>
            </a:r>
            <a:r>
              <a:rPr lang="en-US" dirty="0" smtClean="0"/>
              <a:t>item </a:t>
            </a:r>
            <a:r>
              <a:rPr lang="en-US" dirty="0"/>
              <a:t>period the stock will "drift" and then experience a "shock" which will randomly push the stock price up or down. </a:t>
            </a:r>
            <a:endParaRPr lang="en-US" dirty="0" smtClean="0"/>
          </a:p>
          <a:p>
            <a:pPr marL="0" indent="0">
              <a:buNone/>
            </a:pP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6018077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a:t>
            </a:r>
            <a:endParaRPr lang="en-US" dirty="0"/>
          </a:p>
        </p:txBody>
      </p:sp>
      <p:sp>
        <p:nvSpPr>
          <p:cNvPr id="5" name="Text Placeholder 2"/>
          <p:cNvSpPr txBox="1">
            <a:spLocks/>
          </p:cNvSpPr>
          <p:nvPr/>
        </p:nvSpPr>
        <p:spPr>
          <a:xfrm>
            <a:off x="381000" y="1524000"/>
            <a:ext cx="8382000" cy="4800600"/>
          </a:xfrm>
          <a:prstGeom prst="rect">
            <a:avLst/>
          </a:prstGeom>
        </p:spPr>
        <p:txBody>
          <a:bodyPr>
            <a:norm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By simulating this series of steps of drift and shock thousands of times, we can begin to do a simulation of where we might expect the stock price to be.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5945696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a:t>
            </a:r>
            <a:endParaRPr lang="en-US" dirty="0"/>
          </a:p>
        </p:txBody>
      </p:sp>
      <p:sp>
        <p:nvSpPr>
          <p:cNvPr id="5" name="Text Placeholder 2"/>
          <p:cNvSpPr txBox="1">
            <a:spLocks/>
          </p:cNvSpPr>
          <p:nvPr/>
        </p:nvSpPr>
        <p:spPr>
          <a:xfrm>
            <a:off x="381000" y="1524000"/>
            <a:ext cx="8382000" cy="4800600"/>
          </a:xfrm>
          <a:prstGeom prst="rect">
            <a:avLst/>
          </a:prstGeom>
        </p:spPr>
        <p:txBody>
          <a:bodyPr>
            <a:normAutofit fontScale="85000" lnSpcReduction="20000"/>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 Set up our time horizon</a:t>
            </a:r>
          </a:p>
          <a:p>
            <a:pPr marL="0" indent="0">
              <a:buNone/>
            </a:pPr>
            <a:r>
              <a:rPr lang="en-US" dirty="0"/>
              <a:t>days = 365</a:t>
            </a:r>
          </a:p>
          <a:p>
            <a:pPr marL="0" indent="0">
              <a:buNone/>
            </a:pPr>
            <a:endParaRPr lang="en-US" dirty="0"/>
          </a:p>
          <a:p>
            <a:pPr marL="0" indent="0">
              <a:buNone/>
            </a:pPr>
            <a:r>
              <a:rPr lang="en-US" dirty="0"/>
              <a:t># Now our delta</a:t>
            </a:r>
          </a:p>
          <a:p>
            <a:pPr marL="0" indent="0">
              <a:buNone/>
            </a:pPr>
            <a:r>
              <a:rPr lang="en-US" dirty="0" err="1"/>
              <a:t>dt</a:t>
            </a:r>
            <a:r>
              <a:rPr lang="en-US" dirty="0"/>
              <a:t> = 1/days</a:t>
            </a:r>
          </a:p>
          <a:p>
            <a:pPr marL="0" indent="0">
              <a:buNone/>
            </a:pPr>
            <a:endParaRPr lang="en-US" dirty="0"/>
          </a:p>
          <a:p>
            <a:pPr marL="0" indent="0">
              <a:buNone/>
            </a:pPr>
            <a:r>
              <a:rPr lang="en-US" dirty="0"/>
              <a:t># Now </a:t>
            </a:r>
            <a:r>
              <a:rPr lang="en-US" dirty="0" smtClean="0"/>
              <a:t>we </a:t>
            </a:r>
            <a:r>
              <a:rPr lang="en-US" dirty="0"/>
              <a:t>grab our mu (drift) from the expected return data we got for AAPL</a:t>
            </a:r>
          </a:p>
          <a:p>
            <a:pPr marL="0" indent="0">
              <a:buNone/>
            </a:pPr>
            <a:r>
              <a:rPr lang="en-US" dirty="0"/>
              <a:t>mu = </a:t>
            </a:r>
            <a:r>
              <a:rPr lang="en-US" dirty="0" err="1"/>
              <a:t>rets.mean</a:t>
            </a:r>
            <a:r>
              <a:rPr lang="en-US" dirty="0"/>
              <a:t>()['GOOG']</a:t>
            </a:r>
          </a:p>
          <a:p>
            <a:pPr marL="0" indent="0">
              <a:buNone/>
            </a:pPr>
            <a:endParaRPr lang="en-US" dirty="0"/>
          </a:p>
          <a:p>
            <a:pPr marL="0" indent="0">
              <a:buNone/>
            </a:pPr>
            <a:r>
              <a:rPr lang="en-US" dirty="0"/>
              <a:t># Now </a:t>
            </a:r>
            <a:r>
              <a:rPr lang="en-US" dirty="0" smtClean="0"/>
              <a:t> we grab </a:t>
            </a:r>
            <a:r>
              <a:rPr lang="en-US" dirty="0"/>
              <a:t>the volatility of the stock from the </a:t>
            </a:r>
            <a:r>
              <a:rPr lang="en-US" dirty="0" err="1"/>
              <a:t>std</a:t>
            </a:r>
            <a:r>
              <a:rPr lang="en-US" dirty="0"/>
              <a:t>() of the average return</a:t>
            </a:r>
          </a:p>
          <a:p>
            <a:pPr marL="0" indent="0">
              <a:buNone/>
            </a:pPr>
            <a:r>
              <a:rPr lang="en-US" dirty="0"/>
              <a:t>sigma = </a:t>
            </a:r>
            <a:r>
              <a:rPr lang="en-US" dirty="0" err="1"/>
              <a:t>rets.std</a:t>
            </a:r>
            <a:r>
              <a:rPr lang="en-US" dirty="0"/>
              <a:t>()['GOOG']</a:t>
            </a:r>
            <a:endParaRPr lang="en-US" dirty="0" smtClean="0"/>
          </a:p>
          <a:p>
            <a:pPr marL="0" indent="0">
              <a:buNone/>
            </a:pP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604357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Text Placeholder 2"/>
          <p:cNvSpPr>
            <a:spLocks noGrp="1"/>
          </p:cNvSpPr>
          <p:nvPr>
            <p:ph type="body" sz="quarter" idx="10"/>
          </p:nvPr>
        </p:nvSpPr>
        <p:spPr>
          <a:xfrm>
            <a:off x="381000" y="1411552"/>
            <a:ext cx="8382000" cy="4628960"/>
          </a:xfrm>
        </p:spPr>
        <p:txBody>
          <a:bodyPr/>
          <a:lstStyle/>
          <a:p>
            <a:r>
              <a:rPr lang="en-US" dirty="0"/>
              <a:t>In this project I would be looking at data from the stock market, particularly some technology stocks. I will learn how to use pandas to get stock information, visualize different aspects of it, and finally  will look at a few ways of analyzing the risk of a stock, based on its previous performance history. I will use Monte Carlo method! to predict future stock prices</a:t>
            </a:r>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a:t>
            </a:r>
            <a:endParaRPr lang="en-US" dirty="0"/>
          </a:p>
        </p:txBody>
      </p:sp>
      <p:sp>
        <p:nvSpPr>
          <p:cNvPr id="5" name="Text Placeholder 2"/>
          <p:cNvSpPr txBox="1">
            <a:spLocks/>
          </p:cNvSpPr>
          <p:nvPr/>
        </p:nvSpPr>
        <p:spPr>
          <a:xfrm>
            <a:off x="381000" y="1524000"/>
            <a:ext cx="8382000" cy="4800600"/>
          </a:xfrm>
          <a:prstGeom prst="rect">
            <a:avLst/>
          </a:prstGeom>
        </p:spPr>
        <p:txBody>
          <a:bodyPr>
            <a:normAutofit fontScale="47500" lnSpcReduction="20000"/>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def</a:t>
            </a:r>
            <a:r>
              <a:rPr lang="en-US" dirty="0"/>
              <a:t> </a:t>
            </a:r>
            <a:r>
              <a:rPr lang="en-US" dirty="0" err="1"/>
              <a:t>stock_monte_carlo</a:t>
            </a:r>
            <a:r>
              <a:rPr lang="en-US" dirty="0"/>
              <a:t>(</a:t>
            </a:r>
            <a:r>
              <a:rPr lang="en-US" dirty="0" err="1"/>
              <a:t>start_price,days,mu,sigma</a:t>
            </a:r>
            <a:r>
              <a:rPr lang="en-US" dirty="0"/>
              <a:t>):</a:t>
            </a:r>
          </a:p>
          <a:p>
            <a:pPr marL="0" indent="0">
              <a:buNone/>
            </a:pPr>
            <a:r>
              <a:rPr lang="en-US" dirty="0"/>
              <a:t>    ''' This function takes in starting stock price, days of </a:t>
            </a:r>
            <a:r>
              <a:rPr lang="en-US" dirty="0" err="1"/>
              <a:t>simulation,mu,sigma</a:t>
            </a:r>
            <a:r>
              <a:rPr lang="en-US" dirty="0"/>
              <a:t>, and returns simulated price array'''</a:t>
            </a:r>
          </a:p>
          <a:p>
            <a:pPr marL="0" indent="0">
              <a:buNone/>
            </a:pPr>
            <a:r>
              <a:rPr lang="en-US" dirty="0"/>
              <a:t>    </a:t>
            </a:r>
          </a:p>
          <a:p>
            <a:pPr marL="0" indent="0">
              <a:buNone/>
            </a:pPr>
            <a:r>
              <a:rPr lang="en-US" dirty="0"/>
              <a:t>    # Define a price array</a:t>
            </a:r>
          </a:p>
          <a:p>
            <a:pPr marL="0" indent="0">
              <a:buNone/>
            </a:pPr>
            <a:r>
              <a:rPr lang="en-US" dirty="0"/>
              <a:t>    price = </a:t>
            </a:r>
            <a:r>
              <a:rPr lang="en-US" dirty="0" err="1"/>
              <a:t>np.zeros</a:t>
            </a:r>
            <a:r>
              <a:rPr lang="en-US" dirty="0"/>
              <a:t>(days)</a:t>
            </a:r>
          </a:p>
          <a:p>
            <a:pPr marL="0" indent="0">
              <a:buNone/>
            </a:pPr>
            <a:r>
              <a:rPr lang="en-US" dirty="0"/>
              <a:t>    price[0] = </a:t>
            </a:r>
            <a:r>
              <a:rPr lang="en-US" dirty="0" err="1"/>
              <a:t>start_price</a:t>
            </a:r>
            <a:endParaRPr lang="en-US" dirty="0"/>
          </a:p>
          <a:p>
            <a:pPr marL="0" indent="0">
              <a:buNone/>
            </a:pPr>
            <a:r>
              <a:rPr lang="en-US" dirty="0"/>
              <a:t>    # </a:t>
            </a:r>
            <a:r>
              <a:rPr lang="en-US" dirty="0" err="1"/>
              <a:t>Schok</a:t>
            </a:r>
            <a:r>
              <a:rPr lang="en-US" dirty="0"/>
              <a:t> and Drift</a:t>
            </a:r>
          </a:p>
          <a:p>
            <a:pPr marL="0" indent="0">
              <a:buNone/>
            </a:pPr>
            <a:r>
              <a:rPr lang="en-US" dirty="0"/>
              <a:t>    shock = </a:t>
            </a:r>
            <a:r>
              <a:rPr lang="en-US" dirty="0" err="1"/>
              <a:t>np.zeros</a:t>
            </a:r>
            <a:r>
              <a:rPr lang="en-US" dirty="0"/>
              <a:t>(days)</a:t>
            </a:r>
          </a:p>
          <a:p>
            <a:pPr marL="0" indent="0">
              <a:buNone/>
            </a:pPr>
            <a:r>
              <a:rPr lang="en-US" dirty="0"/>
              <a:t>    drift = </a:t>
            </a:r>
            <a:r>
              <a:rPr lang="en-US" dirty="0" err="1"/>
              <a:t>np.zeros</a:t>
            </a:r>
            <a:r>
              <a:rPr lang="en-US" dirty="0"/>
              <a:t>(days)</a:t>
            </a:r>
          </a:p>
          <a:p>
            <a:pPr marL="0" indent="0">
              <a:buNone/>
            </a:pPr>
            <a:r>
              <a:rPr lang="en-US" dirty="0"/>
              <a:t>    </a:t>
            </a:r>
          </a:p>
          <a:p>
            <a:pPr marL="0" indent="0">
              <a:buNone/>
            </a:pPr>
            <a:r>
              <a:rPr lang="en-US" dirty="0"/>
              <a:t>    # Run price array for number of days</a:t>
            </a:r>
          </a:p>
          <a:p>
            <a:pPr marL="0" indent="0">
              <a:buNone/>
            </a:pPr>
            <a:r>
              <a:rPr lang="en-US" dirty="0"/>
              <a:t>    for x in </a:t>
            </a:r>
            <a:r>
              <a:rPr lang="en-US" dirty="0" err="1"/>
              <a:t>xrange</a:t>
            </a:r>
            <a:r>
              <a:rPr lang="en-US" dirty="0"/>
              <a:t>(1,days):</a:t>
            </a:r>
          </a:p>
          <a:p>
            <a:pPr marL="0" indent="0">
              <a:buNone/>
            </a:pPr>
            <a:r>
              <a:rPr lang="en-US" dirty="0"/>
              <a:t>        </a:t>
            </a:r>
          </a:p>
          <a:p>
            <a:pPr marL="0" indent="0">
              <a:buNone/>
            </a:pPr>
            <a:r>
              <a:rPr lang="en-US" dirty="0"/>
              <a:t>        # Calculate </a:t>
            </a:r>
            <a:r>
              <a:rPr lang="en-US" dirty="0" err="1"/>
              <a:t>Schock</a:t>
            </a:r>
            <a:endParaRPr lang="en-US" dirty="0"/>
          </a:p>
          <a:p>
            <a:pPr marL="0" indent="0">
              <a:buNone/>
            </a:pPr>
            <a:r>
              <a:rPr lang="en-US" dirty="0"/>
              <a:t>        shock[x] = </a:t>
            </a:r>
            <a:r>
              <a:rPr lang="en-US" dirty="0" err="1"/>
              <a:t>np.random.normal</a:t>
            </a:r>
            <a:r>
              <a:rPr lang="en-US" dirty="0"/>
              <a:t>(</a:t>
            </a:r>
            <a:r>
              <a:rPr lang="en-US" dirty="0" err="1"/>
              <a:t>loc</a:t>
            </a:r>
            <a:r>
              <a:rPr lang="en-US" dirty="0"/>
              <a:t>=mu * </a:t>
            </a:r>
            <a:r>
              <a:rPr lang="en-US" dirty="0" err="1"/>
              <a:t>dt</a:t>
            </a:r>
            <a:r>
              <a:rPr lang="en-US" dirty="0"/>
              <a:t>, scale=sigma * </a:t>
            </a:r>
            <a:r>
              <a:rPr lang="en-US" dirty="0" err="1"/>
              <a:t>np.sqrt</a:t>
            </a:r>
            <a:r>
              <a:rPr lang="en-US" dirty="0"/>
              <a:t>(</a:t>
            </a:r>
            <a:r>
              <a:rPr lang="en-US" dirty="0" err="1"/>
              <a:t>dt</a:t>
            </a:r>
            <a:r>
              <a:rPr lang="en-US" dirty="0"/>
              <a:t>))</a:t>
            </a:r>
          </a:p>
          <a:p>
            <a:pPr marL="0" indent="0">
              <a:buNone/>
            </a:pPr>
            <a:r>
              <a:rPr lang="en-US" dirty="0"/>
              <a:t>        # Calculate Drift</a:t>
            </a:r>
          </a:p>
          <a:p>
            <a:pPr marL="0" indent="0">
              <a:buNone/>
            </a:pPr>
            <a:r>
              <a:rPr lang="en-US" dirty="0"/>
              <a:t>        drift[x] = mu * </a:t>
            </a:r>
            <a:r>
              <a:rPr lang="en-US" dirty="0" err="1"/>
              <a:t>dt</a:t>
            </a:r>
            <a:endParaRPr lang="en-US" dirty="0"/>
          </a:p>
          <a:p>
            <a:pPr marL="0" indent="0">
              <a:buNone/>
            </a:pPr>
            <a:r>
              <a:rPr lang="en-US" dirty="0"/>
              <a:t>        # Calculate Price</a:t>
            </a:r>
          </a:p>
          <a:p>
            <a:pPr marL="0" indent="0">
              <a:buNone/>
            </a:pPr>
            <a:r>
              <a:rPr lang="en-US" dirty="0"/>
              <a:t>        price[x] = price[x-1] + (price[x-1] * (drift[x] + shock[x]))</a:t>
            </a:r>
          </a:p>
          <a:p>
            <a:pPr marL="0" indent="0">
              <a:buNone/>
            </a:pPr>
            <a:r>
              <a:rPr lang="en-US" dirty="0"/>
              <a:t>        </a:t>
            </a:r>
          </a:p>
          <a:p>
            <a:pPr marL="0" indent="0">
              <a:buNone/>
            </a:pPr>
            <a:r>
              <a:rPr lang="en-US" dirty="0"/>
              <a:t>    return price</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55979119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a:t>
            </a:r>
            <a:endParaRPr lang="en-US" dirty="0"/>
          </a:p>
        </p:txBody>
      </p:sp>
      <p:sp>
        <p:nvSpPr>
          <p:cNvPr id="5" name="Text Placeholder 2"/>
          <p:cNvSpPr txBox="1">
            <a:spLocks/>
          </p:cNvSpPr>
          <p:nvPr/>
        </p:nvSpPr>
        <p:spPr>
          <a:xfrm>
            <a:off x="381000" y="1524000"/>
            <a:ext cx="8382000" cy="4800600"/>
          </a:xfrm>
          <a:prstGeom prst="rect">
            <a:avLst/>
          </a:prstGeom>
        </p:spPr>
        <p:txBody>
          <a:bodyPr>
            <a:normAutofit fontScale="92500" lnSpcReduction="20000"/>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 Get start price from </a:t>
            </a:r>
            <a:r>
              <a:rPr lang="en-US" dirty="0" err="1"/>
              <a:t>GOOG.head</a:t>
            </a:r>
            <a:r>
              <a:rPr lang="en-US" dirty="0"/>
              <a:t>()</a:t>
            </a:r>
          </a:p>
          <a:p>
            <a:pPr marL="0" indent="0">
              <a:buNone/>
            </a:pPr>
            <a:endParaRPr lang="en-US" dirty="0"/>
          </a:p>
          <a:p>
            <a:pPr marL="0" indent="0">
              <a:buNone/>
            </a:pPr>
            <a:r>
              <a:rPr lang="en-US" dirty="0" err="1"/>
              <a:t>start_price</a:t>
            </a:r>
            <a:r>
              <a:rPr lang="en-US" dirty="0"/>
              <a:t> = 569.85</a:t>
            </a:r>
          </a:p>
          <a:p>
            <a:pPr marL="0" indent="0">
              <a:buNone/>
            </a:pPr>
            <a:endParaRPr lang="en-US" dirty="0"/>
          </a:p>
          <a:p>
            <a:pPr marL="0" indent="0">
              <a:buNone/>
            </a:pPr>
            <a:r>
              <a:rPr lang="en-US" dirty="0"/>
              <a:t>for run in </a:t>
            </a:r>
            <a:r>
              <a:rPr lang="en-US" dirty="0" err="1"/>
              <a:t>xrange</a:t>
            </a:r>
            <a:r>
              <a:rPr lang="en-US" dirty="0"/>
              <a:t>(100):</a:t>
            </a:r>
          </a:p>
          <a:p>
            <a:pPr marL="0" indent="0">
              <a:buNone/>
            </a:pPr>
            <a:r>
              <a:rPr lang="en-US" dirty="0"/>
              <a:t>    </a:t>
            </a:r>
            <a:r>
              <a:rPr lang="en-US" dirty="0" err="1"/>
              <a:t>plt.plot</a:t>
            </a:r>
            <a:r>
              <a:rPr lang="en-US" dirty="0"/>
              <a:t>(</a:t>
            </a:r>
            <a:r>
              <a:rPr lang="en-US" dirty="0" err="1"/>
              <a:t>stock_monte_carlo</a:t>
            </a:r>
            <a:r>
              <a:rPr lang="en-US" dirty="0"/>
              <a:t>(</a:t>
            </a:r>
            <a:r>
              <a:rPr lang="en-US" dirty="0" err="1"/>
              <a:t>start_price,days,mu,sigma</a:t>
            </a:r>
            <a:r>
              <a:rPr lang="en-US" dirty="0"/>
              <a:t>))</a:t>
            </a:r>
          </a:p>
          <a:p>
            <a:pPr marL="0" indent="0">
              <a:buNone/>
            </a:pPr>
            <a:r>
              <a:rPr lang="en-US" dirty="0" err="1"/>
              <a:t>plt.xlabel</a:t>
            </a:r>
            <a:r>
              <a:rPr lang="en-US" dirty="0"/>
              <a:t>("Days")</a:t>
            </a:r>
          </a:p>
          <a:p>
            <a:pPr marL="0" indent="0">
              <a:buNone/>
            </a:pPr>
            <a:r>
              <a:rPr lang="en-US" dirty="0" err="1"/>
              <a:t>plt.ylabel</a:t>
            </a:r>
            <a:r>
              <a:rPr lang="en-US" dirty="0"/>
              <a:t>("Price")  </a:t>
            </a:r>
          </a:p>
          <a:p>
            <a:pPr marL="0" indent="0">
              <a:buNone/>
            </a:pPr>
            <a:r>
              <a:rPr lang="en-US" dirty="0" err="1"/>
              <a:t>plt.title</a:t>
            </a:r>
            <a:r>
              <a:rPr lang="en-US" dirty="0"/>
              <a:t>('Monte Carlo Analysis for Google')</a:t>
            </a:r>
            <a:endParaRPr lang="en-US" dirty="0" smtClean="0"/>
          </a:p>
          <a:p>
            <a:pPr marL="0" indent="0">
              <a:buNone/>
            </a:pPr>
            <a:endParaRPr lang="en-US" dirty="0" smtClean="0"/>
          </a:p>
        </p:txBody>
      </p:sp>
    </p:spTree>
    <p:extLst>
      <p:ext uri="{BB962C8B-B14F-4D97-AF65-F5344CB8AC3E}">
        <p14:creationId xmlns:p14="http://schemas.microsoft.com/office/powerpoint/2010/main" val="21373778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30188"/>
            <a:ext cx="8382000" cy="1329595"/>
          </a:xfrm>
        </p:spPr>
        <p:txBody>
          <a:bodyPr/>
          <a:lstStyle/>
          <a:p>
            <a:r>
              <a:rPr lang="en-US" dirty="0"/>
              <a:t>Algorithm </a:t>
            </a:r>
            <a:r>
              <a:rPr lang="en-US" dirty="0" smtClean="0"/>
              <a:t>Explanation –Monte Carlo Analysis contd.</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138" y="1768475"/>
            <a:ext cx="4657725"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a:t>
            </a:r>
            <a:endParaRPr lang="en-US" dirty="0"/>
          </a:p>
        </p:txBody>
      </p:sp>
      <p:sp>
        <p:nvSpPr>
          <p:cNvPr id="5" name="Text Placeholder 2"/>
          <p:cNvSpPr txBox="1">
            <a:spLocks/>
          </p:cNvSpPr>
          <p:nvPr/>
        </p:nvSpPr>
        <p:spPr>
          <a:xfrm>
            <a:off x="381000" y="1524000"/>
            <a:ext cx="8382000" cy="4800600"/>
          </a:xfrm>
          <a:prstGeom prst="rect">
            <a:avLst/>
          </a:prstGeom>
        </p:spPr>
        <p:txBody>
          <a:bodyPr>
            <a:normAutofit fontScale="70000" lnSpcReduction="20000"/>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 Set a large </a:t>
            </a:r>
            <a:r>
              <a:rPr lang="en-US" dirty="0" err="1"/>
              <a:t>numebr</a:t>
            </a:r>
            <a:r>
              <a:rPr lang="en-US" dirty="0"/>
              <a:t> of runs</a:t>
            </a:r>
          </a:p>
          <a:p>
            <a:pPr marL="0" indent="0">
              <a:buNone/>
            </a:pPr>
            <a:r>
              <a:rPr lang="en-US" dirty="0"/>
              <a:t>runs = 10000</a:t>
            </a:r>
          </a:p>
          <a:p>
            <a:pPr marL="0" indent="0">
              <a:buNone/>
            </a:pPr>
            <a:endParaRPr lang="en-US" dirty="0"/>
          </a:p>
          <a:p>
            <a:pPr marL="0" indent="0">
              <a:buNone/>
            </a:pPr>
            <a:r>
              <a:rPr lang="en-US" dirty="0"/>
              <a:t># Create an empty matrix to hold the end price data</a:t>
            </a:r>
          </a:p>
          <a:p>
            <a:pPr marL="0" indent="0">
              <a:buNone/>
            </a:pPr>
            <a:r>
              <a:rPr lang="en-US" dirty="0"/>
              <a:t>simulations = </a:t>
            </a:r>
            <a:r>
              <a:rPr lang="en-US" dirty="0" err="1"/>
              <a:t>np.zeros</a:t>
            </a:r>
            <a:r>
              <a:rPr lang="en-US" dirty="0"/>
              <a:t>(runs)</a:t>
            </a:r>
          </a:p>
          <a:p>
            <a:pPr marL="0" indent="0">
              <a:buNone/>
            </a:pPr>
            <a:endParaRPr lang="en-US" dirty="0"/>
          </a:p>
          <a:p>
            <a:pPr marL="0" indent="0">
              <a:buNone/>
            </a:pPr>
            <a:r>
              <a:rPr lang="en-US" dirty="0"/>
              <a:t># Set the print options of </a:t>
            </a:r>
            <a:r>
              <a:rPr lang="en-US" dirty="0" err="1"/>
              <a:t>numpy</a:t>
            </a:r>
            <a:r>
              <a:rPr lang="en-US" dirty="0"/>
              <a:t> to only display 0-5 points from an array to suppress output</a:t>
            </a:r>
          </a:p>
          <a:p>
            <a:pPr marL="0" indent="0">
              <a:buNone/>
            </a:pPr>
            <a:r>
              <a:rPr lang="en-US" dirty="0" err="1"/>
              <a:t>np.set_printoptions</a:t>
            </a:r>
            <a:r>
              <a:rPr lang="en-US" dirty="0"/>
              <a:t>(threshold=5)</a:t>
            </a:r>
          </a:p>
          <a:p>
            <a:pPr marL="0" indent="0">
              <a:buNone/>
            </a:pPr>
            <a:endParaRPr lang="en-US" dirty="0"/>
          </a:p>
          <a:p>
            <a:pPr marL="0" indent="0">
              <a:buNone/>
            </a:pPr>
            <a:r>
              <a:rPr lang="en-US" dirty="0"/>
              <a:t>for run in </a:t>
            </a:r>
            <a:r>
              <a:rPr lang="en-US" dirty="0" err="1"/>
              <a:t>xrange</a:t>
            </a:r>
            <a:r>
              <a:rPr lang="en-US" dirty="0"/>
              <a:t>(runs):    </a:t>
            </a:r>
          </a:p>
          <a:p>
            <a:pPr marL="0" indent="0">
              <a:buNone/>
            </a:pPr>
            <a:r>
              <a:rPr lang="en-US" dirty="0"/>
              <a:t>    # Set the simulation data point as the last stock price for that run</a:t>
            </a:r>
          </a:p>
          <a:p>
            <a:pPr marL="0" indent="0">
              <a:buNone/>
            </a:pPr>
            <a:r>
              <a:rPr lang="en-US" dirty="0"/>
              <a:t>    simulations[run] = </a:t>
            </a:r>
            <a:r>
              <a:rPr lang="en-US" dirty="0" err="1"/>
              <a:t>stock_monte_carlo</a:t>
            </a:r>
            <a:r>
              <a:rPr lang="en-US" dirty="0"/>
              <a:t>(</a:t>
            </a:r>
            <a:r>
              <a:rPr lang="en-US" dirty="0" err="1"/>
              <a:t>start_price,days,mu,sigma</a:t>
            </a:r>
            <a:r>
              <a:rPr lang="en-US" dirty="0"/>
              <a:t>)[days-1];</a:t>
            </a:r>
          </a:p>
          <a:p>
            <a:pPr marL="0" indent="0">
              <a:buNone/>
            </a:pPr>
            <a:endParaRPr lang="en-US" dirty="0" smtClean="0"/>
          </a:p>
        </p:txBody>
      </p:sp>
    </p:spTree>
    <p:extLst>
      <p:ext uri="{BB962C8B-B14F-4D97-AF65-F5344CB8AC3E}">
        <p14:creationId xmlns:p14="http://schemas.microsoft.com/office/powerpoint/2010/main" val="115677483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Analysis</a:t>
            </a:r>
            <a:endParaRPr lang="en-US" dirty="0"/>
          </a:p>
        </p:txBody>
      </p:sp>
      <p:sp>
        <p:nvSpPr>
          <p:cNvPr id="5" name="Text Placeholder 2"/>
          <p:cNvSpPr txBox="1">
            <a:spLocks/>
          </p:cNvSpPr>
          <p:nvPr/>
        </p:nvSpPr>
        <p:spPr>
          <a:xfrm>
            <a:off x="381000" y="1524000"/>
            <a:ext cx="8382000" cy="4800600"/>
          </a:xfrm>
          <a:prstGeom prst="rect">
            <a:avLst/>
          </a:prstGeom>
        </p:spPr>
        <p:txBody>
          <a:bodyPr>
            <a:norm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Now that we have our array of simulations, we can go ahead and plot a histogram ,as well as use </a:t>
            </a:r>
            <a:r>
              <a:rPr lang="en-US" dirty="0" smtClean="0"/>
              <a:t>quantile </a:t>
            </a:r>
            <a:r>
              <a:rPr lang="en-US" dirty="0"/>
              <a:t>to define our risk for this stock.</a:t>
            </a:r>
            <a:endParaRPr lang="en-US" dirty="0" smtClean="0"/>
          </a:p>
        </p:txBody>
      </p:sp>
    </p:spTree>
    <p:extLst>
      <p:ext uri="{BB962C8B-B14F-4D97-AF65-F5344CB8AC3E}">
        <p14:creationId xmlns:p14="http://schemas.microsoft.com/office/powerpoint/2010/main" val="338403839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Algorithm Explanation –Monte Carlo </a:t>
            </a:r>
            <a:r>
              <a:rPr lang="en-US" dirty="0" smtClean="0"/>
              <a:t>Analysis </a:t>
            </a:r>
            <a:r>
              <a:rPr lang="en-US" dirty="0"/>
              <a:t>contd.</a:t>
            </a:r>
            <a:endParaRPr lang="en-US" dirty="0"/>
          </a:p>
        </p:txBody>
      </p:sp>
      <p:sp>
        <p:nvSpPr>
          <p:cNvPr id="5" name="Text Placeholder 2"/>
          <p:cNvSpPr txBox="1">
            <a:spLocks/>
          </p:cNvSpPr>
          <p:nvPr/>
        </p:nvSpPr>
        <p:spPr>
          <a:xfrm>
            <a:off x="381000" y="1524000"/>
            <a:ext cx="8382000" cy="4800600"/>
          </a:xfrm>
          <a:prstGeom prst="rect">
            <a:avLst/>
          </a:prstGeom>
        </p:spPr>
        <p:txBody>
          <a:bodyPr>
            <a:norm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524001"/>
            <a:ext cx="766286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88386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30188"/>
            <a:ext cx="8382000" cy="1329595"/>
          </a:xfrm>
        </p:spPr>
        <p:txBody>
          <a:bodyPr/>
          <a:lstStyle/>
          <a:p>
            <a:r>
              <a:rPr lang="en-US" dirty="0"/>
              <a:t>Algorithm </a:t>
            </a:r>
            <a:r>
              <a:rPr lang="en-US" dirty="0" smtClean="0"/>
              <a:t>Explanation –Monte Carlo Analysis contd.</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09800"/>
            <a:ext cx="4475163"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77049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Review</a:t>
            </a:r>
            <a:endParaRPr lang="en-US" dirty="0"/>
          </a:p>
        </p:txBody>
      </p:sp>
      <p:sp>
        <p:nvSpPr>
          <p:cNvPr id="3" name="Text Placeholder 2"/>
          <p:cNvSpPr>
            <a:spLocks noGrp="1"/>
          </p:cNvSpPr>
          <p:nvPr>
            <p:ph type="body" sz="quarter" idx="10"/>
          </p:nvPr>
        </p:nvSpPr>
        <p:spPr>
          <a:xfrm>
            <a:off x="381000" y="1411552"/>
            <a:ext cx="8382000" cy="5909310"/>
          </a:xfrm>
        </p:spPr>
        <p:txBody>
          <a:bodyPr/>
          <a:lstStyle/>
          <a:p>
            <a:r>
              <a:rPr lang="en-US" dirty="0" smtClean="0"/>
              <a:t>We plotted the change in price of the stock over time </a:t>
            </a:r>
            <a:r>
              <a:rPr lang="en-US" dirty="0"/>
              <a:t>for </a:t>
            </a:r>
            <a:r>
              <a:rPr lang="en-US" dirty="0" err="1"/>
              <a:t>eg</a:t>
            </a:r>
            <a:r>
              <a:rPr lang="en-US" dirty="0"/>
              <a:t> </a:t>
            </a:r>
            <a:r>
              <a:rPr lang="en-US" dirty="0" err="1"/>
              <a:t>Google,Apple</a:t>
            </a:r>
            <a:r>
              <a:rPr lang="en-US" dirty="0"/>
              <a:t> </a:t>
            </a:r>
            <a:r>
              <a:rPr lang="en-US" dirty="0" smtClean="0"/>
              <a:t>etc.</a:t>
            </a:r>
          </a:p>
          <a:p>
            <a:r>
              <a:rPr lang="en-US" dirty="0" smtClean="0"/>
              <a:t>We calculated the </a:t>
            </a:r>
            <a:r>
              <a:rPr lang="en-US" dirty="0"/>
              <a:t>daily return of the stock on </a:t>
            </a:r>
            <a:r>
              <a:rPr lang="en-US" dirty="0" smtClean="0"/>
              <a:t>average </a:t>
            </a:r>
            <a:r>
              <a:rPr lang="en-US" dirty="0"/>
              <a:t>for </a:t>
            </a:r>
            <a:r>
              <a:rPr lang="en-US" dirty="0" err="1"/>
              <a:t>eg</a:t>
            </a:r>
            <a:r>
              <a:rPr lang="en-US" dirty="0"/>
              <a:t> </a:t>
            </a:r>
            <a:r>
              <a:rPr lang="en-US" dirty="0" err="1"/>
              <a:t>Google,Apple</a:t>
            </a:r>
            <a:r>
              <a:rPr lang="en-US" dirty="0"/>
              <a:t> </a:t>
            </a:r>
            <a:r>
              <a:rPr lang="en-US" dirty="0" err="1" smtClean="0"/>
              <a:t>etc</a:t>
            </a:r>
            <a:endParaRPr lang="en-US" dirty="0" smtClean="0"/>
          </a:p>
          <a:p>
            <a:r>
              <a:rPr lang="en-US" dirty="0"/>
              <a:t>We calculated</a:t>
            </a:r>
            <a:r>
              <a:rPr lang="en-US" dirty="0" smtClean="0"/>
              <a:t> </a:t>
            </a:r>
            <a:r>
              <a:rPr lang="en-US" dirty="0"/>
              <a:t>the moving average of the various </a:t>
            </a:r>
            <a:r>
              <a:rPr lang="en-US" dirty="0" smtClean="0"/>
              <a:t>stocks ..for </a:t>
            </a:r>
            <a:r>
              <a:rPr lang="en-US" dirty="0" err="1" smtClean="0"/>
              <a:t>eg</a:t>
            </a:r>
            <a:r>
              <a:rPr lang="en-US" dirty="0" smtClean="0"/>
              <a:t> </a:t>
            </a:r>
            <a:r>
              <a:rPr lang="en-US" dirty="0" err="1" smtClean="0"/>
              <a:t>Google,Apple</a:t>
            </a:r>
            <a:r>
              <a:rPr lang="en-US" dirty="0" smtClean="0"/>
              <a:t> </a:t>
            </a:r>
            <a:r>
              <a:rPr lang="en-US" dirty="0" err="1" smtClean="0"/>
              <a:t>etc</a:t>
            </a:r>
            <a:endParaRPr lang="en-US" dirty="0"/>
          </a:p>
          <a:p>
            <a:r>
              <a:rPr lang="en-US" dirty="0" smtClean="0"/>
              <a:t>We calculated the </a:t>
            </a:r>
            <a:r>
              <a:rPr lang="en-US" dirty="0"/>
              <a:t>correlation between different </a:t>
            </a:r>
            <a:r>
              <a:rPr lang="en-US" dirty="0" smtClean="0"/>
              <a:t>stocks </a:t>
            </a:r>
            <a:r>
              <a:rPr lang="en-US" dirty="0"/>
              <a:t>closing </a:t>
            </a:r>
            <a:r>
              <a:rPr lang="en-US" dirty="0" smtClean="0"/>
              <a:t>prices.</a:t>
            </a:r>
            <a:endParaRPr lang="en-US" dirty="0" smtClean="0"/>
          </a:p>
          <a:p>
            <a:r>
              <a:rPr lang="en-US" dirty="0" smtClean="0"/>
              <a:t>We calculated </a:t>
            </a:r>
            <a:r>
              <a:rPr lang="en-US" dirty="0"/>
              <a:t>the correlation between different stocks' daily </a:t>
            </a:r>
            <a:r>
              <a:rPr lang="en-US" dirty="0" smtClean="0"/>
              <a:t>returns </a:t>
            </a:r>
            <a:r>
              <a:rPr lang="en-US" dirty="0" err="1" smtClean="0"/>
              <a:t>ie</a:t>
            </a:r>
            <a:r>
              <a:rPr lang="en-US" dirty="0" smtClean="0"/>
              <a:t> Google and Amazon.</a:t>
            </a:r>
          </a:p>
          <a:p>
            <a:endParaRPr lang="en-US" dirty="0" smtClean="0"/>
          </a:p>
          <a:p>
            <a:endParaRPr lang="en-US" dirty="0" smtClean="0"/>
          </a:p>
        </p:txBody>
      </p:sp>
    </p:spTree>
    <p:extLst>
      <p:ext uri="{BB962C8B-B14F-4D97-AF65-F5344CB8AC3E}">
        <p14:creationId xmlns:p14="http://schemas.microsoft.com/office/powerpoint/2010/main" val="277251238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Text Placeholder 2"/>
          <p:cNvSpPr>
            <a:spLocks noGrp="1"/>
          </p:cNvSpPr>
          <p:nvPr>
            <p:ph type="body" sz="quarter" idx="10"/>
          </p:nvPr>
        </p:nvSpPr>
        <p:spPr>
          <a:xfrm>
            <a:off x="381000" y="1411552"/>
            <a:ext cx="8382000" cy="5466112"/>
          </a:xfrm>
        </p:spPr>
        <p:txBody>
          <a:bodyPr/>
          <a:lstStyle/>
          <a:p>
            <a:r>
              <a:rPr lang="en-US" dirty="0" smtClean="0">
                <a:hlinkClick r:id="rId3"/>
              </a:rPr>
              <a:t>http</a:t>
            </a:r>
            <a:r>
              <a:rPr lang="en-US" dirty="0">
                <a:hlinkClick r:id="rId3"/>
              </a:rPr>
              <a:t>://</a:t>
            </a:r>
            <a:r>
              <a:rPr lang="en-US" dirty="0">
                <a:hlinkClick r:id="rId3"/>
              </a:rPr>
              <a:t>blog.minitab.com/blog/adventures-in-statistics/understanding-monte-carlo-simulation-with-an-example</a:t>
            </a:r>
            <a:r>
              <a:rPr lang="en-US" dirty="0"/>
              <a:t>.</a:t>
            </a:r>
          </a:p>
          <a:p>
            <a:r>
              <a:rPr lang="en-US" dirty="0">
                <a:hlinkClick r:id="rId4"/>
              </a:rPr>
              <a:t>https://simplypython.wordpress.com/2014/12/24/basic-stock-technical-analysis-with-python</a:t>
            </a:r>
            <a:r>
              <a:rPr lang="en-US" dirty="0" smtClean="0">
                <a:hlinkClick r:id="rId4"/>
              </a:rPr>
              <a:t>/</a:t>
            </a:r>
            <a:endParaRPr lang="en-US" dirty="0" smtClean="0"/>
          </a:p>
          <a:p>
            <a:r>
              <a:rPr lang="en-US" dirty="0"/>
              <a:t>http://nakamuraseminars.org/nsblog/2014/06/21/monte-carlo-in-python-an-example</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7465125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Text Placeholder 2"/>
          <p:cNvSpPr>
            <a:spLocks noGrp="1"/>
          </p:cNvSpPr>
          <p:nvPr>
            <p:ph type="body" sz="quarter" idx="10"/>
          </p:nvPr>
        </p:nvSpPr>
        <p:spPr>
          <a:xfrm>
            <a:off x="381000" y="1411552"/>
            <a:ext cx="8382000" cy="5909310"/>
          </a:xfrm>
        </p:spPr>
        <p:txBody>
          <a:bodyPr/>
          <a:lstStyle/>
          <a:p>
            <a:r>
              <a:rPr lang="en-US" dirty="0"/>
              <a:t>What i</a:t>
            </a:r>
            <a:r>
              <a:rPr lang="en-US" dirty="0" smtClean="0"/>
              <a:t>s </a:t>
            </a:r>
            <a:r>
              <a:rPr lang="en-US" dirty="0"/>
              <a:t>the change in price of the stock over </a:t>
            </a:r>
            <a:r>
              <a:rPr lang="en-US" dirty="0" smtClean="0"/>
              <a:t>time?</a:t>
            </a:r>
            <a:endParaRPr lang="en-US" dirty="0"/>
          </a:p>
          <a:p>
            <a:r>
              <a:rPr lang="en-US" dirty="0"/>
              <a:t>What </a:t>
            </a:r>
            <a:r>
              <a:rPr lang="en-US" dirty="0" smtClean="0"/>
              <a:t>is </a:t>
            </a:r>
            <a:r>
              <a:rPr lang="en-US" dirty="0"/>
              <a:t>the daily return of the stock on average?</a:t>
            </a:r>
            <a:endParaRPr lang="en-US" dirty="0" smtClean="0"/>
          </a:p>
          <a:p>
            <a:r>
              <a:rPr lang="en-US" dirty="0"/>
              <a:t>What </a:t>
            </a:r>
            <a:r>
              <a:rPr lang="en-US" dirty="0" smtClean="0"/>
              <a:t>is </a:t>
            </a:r>
            <a:r>
              <a:rPr lang="en-US" dirty="0"/>
              <a:t>the moving average of the various </a:t>
            </a:r>
            <a:r>
              <a:rPr lang="en-US" dirty="0" smtClean="0"/>
              <a:t>stocks?</a:t>
            </a:r>
            <a:endParaRPr lang="en-US" dirty="0"/>
          </a:p>
          <a:p>
            <a:r>
              <a:rPr lang="en-US" dirty="0"/>
              <a:t>What </a:t>
            </a:r>
            <a:r>
              <a:rPr lang="en-US" dirty="0" smtClean="0"/>
              <a:t>is </a:t>
            </a:r>
            <a:r>
              <a:rPr lang="en-US" dirty="0"/>
              <a:t>the correlation between different stocks' closing </a:t>
            </a:r>
            <a:r>
              <a:rPr lang="en-US" dirty="0" smtClean="0"/>
              <a:t>prices ?</a:t>
            </a:r>
            <a:r>
              <a:rPr lang="en-US" dirty="0" smtClean="0"/>
              <a:t> </a:t>
            </a:r>
          </a:p>
          <a:p>
            <a:r>
              <a:rPr lang="en-US" dirty="0"/>
              <a:t>What was the correlation between different stocks' daily </a:t>
            </a:r>
            <a:r>
              <a:rPr lang="en-US" dirty="0" smtClean="0"/>
              <a:t>returns ?</a:t>
            </a:r>
          </a:p>
          <a:p>
            <a:endParaRPr lang="en-US" dirty="0" smtClean="0"/>
          </a:p>
          <a:p>
            <a:endParaRPr lang="en-US" dirty="0" smtClean="0"/>
          </a:p>
        </p:txBody>
      </p:sp>
    </p:spTree>
    <p:extLst>
      <p:ext uri="{BB962C8B-B14F-4D97-AF65-F5344CB8AC3E}">
        <p14:creationId xmlns:p14="http://schemas.microsoft.com/office/powerpoint/2010/main" val="176057662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contd.</a:t>
            </a:r>
            <a:endParaRPr lang="en-US" dirty="0"/>
          </a:p>
        </p:txBody>
      </p:sp>
      <p:sp>
        <p:nvSpPr>
          <p:cNvPr id="3" name="Text Placeholder 2"/>
          <p:cNvSpPr>
            <a:spLocks noGrp="1"/>
          </p:cNvSpPr>
          <p:nvPr>
            <p:ph type="body" sz="quarter" idx="10"/>
          </p:nvPr>
        </p:nvSpPr>
        <p:spPr>
          <a:xfrm>
            <a:off x="381000" y="1411552"/>
            <a:ext cx="8382000" cy="3496342"/>
          </a:xfrm>
        </p:spPr>
        <p:txBody>
          <a:bodyPr/>
          <a:lstStyle/>
          <a:p>
            <a:r>
              <a:rPr lang="en-US" dirty="0"/>
              <a:t>How much value do we put at risk by investing in a particular stock?</a:t>
            </a:r>
          </a:p>
          <a:p>
            <a:r>
              <a:rPr lang="en-US" dirty="0"/>
              <a:t>How can we attempt to predict future stock behavior?</a:t>
            </a:r>
            <a:endParaRPr lang="en-US" dirty="0" smtClean="0"/>
          </a:p>
          <a:p>
            <a:r>
              <a:rPr lang="en-US" dirty="0"/>
              <a:t>Some outperforming stocks in given </a:t>
            </a:r>
            <a:r>
              <a:rPr lang="en-US" dirty="0" smtClean="0"/>
              <a:t>sector</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5920011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63395"/>
          </a:xfrm>
        </p:spPr>
        <p:txBody>
          <a:bodyPr>
            <a:normAutofit/>
          </a:bodyPr>
          <a:lstStyle/>
          <a:p>
            <a:r>
              <a:rPr lang="en-US" dirty="0" smtClean="0"/>
              <a:t>Data setup</a:t>
            </a:r>
            <a:endParaRPr lang="en-US" dirty="0">
              <a:solidFill>
                <a:schemeClr val="tx2"/>
              </a:solidFill>
            </a:endParaRPr>
          </a:p>
        </p:txBody>
      </p:sp>
      <p:sp>
        <p:nvSpPr>
          <p:cNvPr id="3" name="Text Placeholder 2"/>
          <p:cNvSpPr>
            <a:spLocks noGrp="1"/>
          </p:cNvSpPr>
          <p:nvPr>
            <p:ph type="body" sz="quarter" idx="10"/>
          </p:nvPr>
        </p:nvSpPr>
        <p:spPr>
          <a:xfrm>
            <a:off x="381000" y="1295400"/>
            <a:ext cx="8382000" cy="4112097"/>
          </a:xfrm>
        </p:spPr>
        <p:txBody>
          <a:bodyPr>
            <a:normAutofit/>
          </a:bodyPr>
          <a:lstStyle/>
          <a:p>
            <a:r>
              <a:rPr lang="en-US" dirty="0" smtClean="0"/>
              <a:t>For </a:t>
            </a:r>
            <a:r>
              <a:rPr lang="en-US" dirty="0"/>
              <a:t>reading stock data from </a:t>
            </a:r>
            <a:r>
              <a:rPr lang="en-US" dirty="0" smtClean="0"/>
              <a:t>yahoo we use</a:t>
            </a:r>
          </a:p>
          <a:p>
            <a:pPr marL="0" indent="0">
              <a:buNone/>
            </a:pPr>
            <a:r>
              <a:rPr lang="en-US" dirty="0" smtClean="0"/>
              <a:t>   </a:t>
            </a:r>
            <a:r>
              <a:rPr lang="en-US" dirty="0" err="1"/>
              <a:t>pandas.io.data</a:t>
            </a:r>
            <a:r>
              <a:rPr lang="en-US" dirty="0"/>
              <a:t> import </a:t>
            </a:r>
            <a:r>
              <a:rPr lang="en-US" dirty="0" err="1" smtClean="0"/>
              <a:t>DataReader</a:t>
            </a:r>
            <a:endParaRPr lang="en-US" dirty="0" smtClean="0"/>
          </a:p>
          <a:p>
            <a:pPr marL="0" indent="0">
              <a:buNone/>
            </a:pPr>
            <a:r>
              <a:rPr lang="en-US" dirty="0"/>
              <a:t> </a:t>
            </a:r>
            <a:r>
              <a:rPr lang="en-US" dirty="0" smtClean="0"/>
              <a:t>   </a:t>
            </a:r>
            <a:r>
              <a:rPr lang="en-US" dirty="0" err="1" smtClean="0"/>
              <a:t>globals</a:t>
            </a:r>
            <a:r>
              <a:rPr lang="en-US" dirty="0"/>
              <a:t>()[stock] </a:t>
            </a:r>
            <a:r>
              <a:rPr lang="en-US" dirty="0" smtClean="0"/>
              <a:t>= 	</a:t>
            </a:r>
            <a:r>
              <a:rPr lang="en-US" dirty="0" err="1" smtClean="0"/>
              <a:t>DataReader</a:t>
            </a:r>
            <a:r>
              <a:rPr lang="en-US" dirty="0" smtClean="0"/>
              <a:t>(stock</a:t>
            </a:r>
            <a:r>
              <a:rPr lang="en-US" dirty="0"/>
              <a:t>,'yahoo',</a:t>
            </a:r>
            <a:r>
              <a:rPr lang="en-US" dirty="0" err="1"/>
              <a:t>start,end</a:t>
            </a:r>
            <a:r>
              <a:rPr lang="en-US" dirty="0" smtClean="0"/>
              <a:t>) where 	end is </a:t>
            </a:r>
            <a:r>
              <a:rPr lang="en-US" dirty="0"/>
              <a:t>given by </a:t>
            </a:r>
            <a:endParaRPr lang="en-US" dirty="0" smtClean="0"/>
          </a:p>
          <a:p>
            <a:pPr marL="0" indent="0">
              <a:buNone/>
            </a:pPr>
            <a:r>
              <a:rPr lang="en-US" dirty="0"/>
              <a:t>	</a:t>
            </a:r>
            <a:r>
              <a:rPr lang="en-US" dirty="0" smtClean="0"/>
              <a:t>end </a:t>
            </a:r>
            <a:r>
              <a:rPr lang="en-US" dirty="0"/>
              <a:t>= </a:t>
            </a:r>
            <a:r>
              <a:rPr lang="en-US" dirty="0" err="1"/>
              <a:t>datetime.now</a:t>
            </a:r>
            <a:r>
              <a:rPr lang="en-US" dirty="0" smtClean="0"/>
              <a:t>()</a:t>
            </a:r>
          </a:p>
          <a:p>
            <a:pPr marL="0" indent="0">
              <a:buNone/>
            </a:pPr>
            <a:r>
              <a:rPr lang="en-US" dirty="0"/>
              <a:t>	</a:t>
            </a:r>
            <a:r>
              <a:rPr lang="en-US" dirty="0"/>
              <a:t>and start </a:t>
            </a:r>
            <a:r>
              <a:rPr lang="en-US" dirty="0" smtClean="0"/>
              <a:t> </a:t>
            </a:r>
            <a:r>
              <a:rPr lang="en-US" dirty="0"/>
              <a:t>= </a:t>
            </a:r>
            <a:r>
              <a:rPr lang="en-US" dirty="0" err="1"/>
              <a:t>datetime</a:t>
            </a:r>
            <a:r>
              <a:rPr lang="en-US" dirty="0"/>
              <a:t>(</a:t>
            </a:r>
            <a:r>
              <a:rPr lang="en-US" dirty="0" err="1"/>
              <a:t>end.year</a:t>
            </a:r>
            <a:r>
              <a:rPr lang="en-US" dirty="0"/>
              <a:t> - </a:t>
            </a:r>
            <a:r>
              <a:rPr lang="en-US" dirty="0" smtClean="0"/>
              <a:t>	1,end.month,end.day</a:t>
            </a:r>
            <a:r>
              <a:rPr lang="en-US" dirty="0"/>
              <a:t>)</a:t>
            </a:r>
            <a:endParaRPr lang="en-US"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63395"/>
          </a:xfrm>
        </p:spPr>
        <p:txBody>
          <a:bodyPr>
            <a:normAutofit/>
          </a:bodyPr>
          <a:lstStyle/>
          <a:p>
            <a:r>
              <a:rPr lang="en-US" dirty="0" smtClean="0"/>
              <a:t>Data setup contd.</a:t>
            </a: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lnSpcReduction="10000"/>
          </a:bodyPr>
          <a:lstStyle/>
          <a:p>
            <a:r>
              <a:rPr lang="en-US" dirty="0" smtClean="0"/>
              <a:t>To get the value of the stock at </a:t>
            </a:r>
            <a:r>
              <a:rPr lang="en-US" dirty="0"/>
              <a:t>any time , we use </a:t>
            </a:r>
            <a:endParaRPr lang="en-US" dirty="0" smtClean="0"/>
          </a:p>
          <a:p>
            <a:r>
              <a:rPr lang="en-US" dirty="0" smtClean="0"/>
              <a:t>Summary Stats --&gt;</a:t>
            </a:r>
            <a:r>
              <a:rPr lang="en-US" dirty="0" err="1" smtClean="0"/>
              <a:t>AAPL.describe</a:t>
            </a:r>
            <a:r>
              <a:rPr lang="en-US" dirty="0"/>
              <a:t>() </a:t>
            </a:r>
            <a:endParaRPr lang="en-US" dirty="0" smtClean="0"/>
          </a:p>
          <a:p>
            <a:r>
              <a:rPr lang="en-US" dirty="0" smtClean="0"/>
              <a:t>General Info ----&gt;AAPL.info()</a:t>
            </a:r>
          </a:p>
          <a:p>
            <a:r>
              <a:rPr lang="en-US" dirty="0" smtClean="0"/>
              <a:t>For calculating closing price of AAP </a:t>
            </a:r>
            <a:r>
              <a:rPr lang="en-US" dirty="0">
                <a:sym typeface="Wingdings" panose="05000000000000000000" pitchFamily="2" charset="2"/>
              </a:rPr>
              <a:t> AAPL['</a:t>
            </a:r>
            <a:r>
              <a:rPr lang="en-US" dirty="0" err="1">
                <a:sym typeface="Wingdings" panose="05000000000000000000" pitchFamily="2" charset="2"/>
              </a:rPr>
              <a:t>Adj</a:t>
            </a:r>
            <a:r>
              <a:rPr lang="en-US" dirty="0">
                <a:sym typeface="Wingdings" panose="05000000000000000000" pitchFamily="2" charset="2"/>
              </a:rPr>
              <a:t> Close</a:t>
            </a:r>
            <a:r>
              <a:rPr lang="en-US" dirty="0" smtClean="0">
                <a:sym typeface="Wingdings" panose="05000000000000000000" pitchFamily="2" charset="2"/>
              </a:rPr>
              <a:t>']</a:t>
            </a:r>
          </a:p>
          <a:p>
            <a:r>
              <a:rPr lang="en-US" dirty="0"/>
              <a:t>For calculating </a:t>
            </a:r>
            <a:r>
              <a:rPr lang="en-US" dirty="0" smtClean="0"/>
              <a:t>Volume </a:t>
            </a:r>
            <a:r>
              <a:rPr lang="en-US" dirty="0"/>
              <a:t>of </a:t>
            </a:r>
            <a:r>
              <a:rPr lang="en-US" dirty="0" smtClean="0"/>
              <a:t>AAPL</a:t>
            </a:r>
            <a:r>
              <a:rPr lang="en-US" dirty="0" smtClean="0">
                <a:sym typeface="Wingdings" panose="05000000000000000000" pitchFamily="2" charset="2"/>
              </a:rPr>
              <a:t> </a:t>
            </a:r>
            <a:r>
              <a:rPr lang="en-US" dirty="0" smtClean="0"/>
              <a:t>AAPL</a:t>
            </a:r>
            <a:r>
              <a:rPr lang="en-US" dirty="0"/>
              <a:t>['Volume</a:t>
            </a:r>
            <a:r>
              <a:rPr lang="en-US" dirty="0" smtClean="0"/>
              <a:t>']</a:t>
            </a:r>
          </a:p>
          <a:p>
            <a:r>
              <a:rPr lang="en-US" dirty="0"/>
              <a:t>For calculating </a:t>
            </a:r>
            <a:r>
              <a:rPr lang="en-US" dirty="0" smtClean="0"/>
              <a:t> </a:t>
            </a:r>
            <a:r>
              <a:rPr lang="en-US" dirty="0" err="1" smtClean="0"/>
              <a:t>rolling_mean</a:t>
            </a:r>
            <a:endParaRPr lang="en-US" dirty="0" smtClean="0"/>
          </a:p>
          <a:p>
            <a:r>
              <a:rPr lang="en-US" dirty="0"/>
              <a:t>For calculating 'Daily Return </a:t>
            </a:r>
            <a:r>
              <a:rPr lang="en-US" dirty="0" smtClean="0"/>
              <a:t> use AAPL</a:t>
            </a:r>
            <a:r>
              <a:rPr lang="en-US" dirty="0"/>
              <a:t>['Daily Return'] = AAPL['</a:t>
            </a:r>
            <a:r>
              <a:rPr lang="en-US" dirty="0" err="1"/>
              <a:t>Adj</a:t>
            </a:r>
            <a:r>
              <a:rPr lang="en-US" dirty="0"/>
              <a:t> Close'].</a:t>
            </a:r>
            <a:r>
              <a:rPr lang="en-US" dirty="0" err="1"/>
              <a:t>pct_change</a:t>
            </a:r>
            <a:r>
              <a:rPr lang="en-US" dirty="0"/>
              <a:t>()</a:t>
            </a:r>
            <a:endParaRPr lang="en-US" dirty="0" smtClean="0"/>
          </a:p>
          <a:p>
            <a:endParaRPr lang="en-US" dirty="0" smtClean="0"/>
          </a:p>
        </p:txBody>
      </p:sp>
    </p:spTree>
    <p:extLst>
      <p:ext uri="{BB962C8B-B14F-4D97-AF65-F5344CB8AC3E}">
        <p14:creationId xmlns:p14="http://schemas.microsoft.com/office/powerpoint/2010/main" val="16452143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63395"/>
          </a:xfrm>
        </p:spPr>
        <p:txBody>
          <a:bodyPr>
            <a:normAutofit/>
          </a:bodyPr>
          <a:lstStyle/>
          <a:p>
            <a:r>
              <a:rPr lang="en-US" dirty="0" smtClean="0"/>
              <a:t>Data setup contd.</a:t>
            </a: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r>
              <a:rPr lang="en-US" dirty="0" smtClean="0"/>
              <a:t>To get the value of the different stocks, we create a </a:t>
            </a:r>
            <a:r>
              <a:rPr lang="en-US" dirty="0" err="1" smtClean="0"/>
              <a:t>dataframe</a:t>
            </a:r>
            <a:r>
              <a:rPr lang="en-US" dirty="0"/>
              <a:t> </a:t>
            </a:r>
            <a:r>
              <a:rPr lang="en-US" dirty="0" err="1" smtClean="0"/>
              <a:t>closing_df</a:t>
            </a:r>
            <a:r>
              <a:rPr lang="en-US" dirty="0" smtClean="0"/>
              <a:t> </a:t>
            </a:r>
            <a:r>
              <a:rPr lang="en-US" dirty="0"/>
              <a:t>= </a:t>
            </a:r>
            <a:r>
              <a:rPr lang="en-US" dirty="0" err="1"/>
              <a:t>DataReader</a:t>
            </a:r>
            <a:r>
              <a:rPr lang="en-US" dirty="0"/>
              <a:t>(['AAPL','GOOG','MSFT','AMZN'],'yahoo',</a:t>
            </a:r>
            <a:r>
              <a:rPr lang="en-US" dirty="0" err="1"/>
              <a:t>start,end</a:t>
            </a:r>
            <a:r>
              <a:rPr lang="en-US" dirty="0"/>
              <a:t>)['</a:t>
            </a:r>
            <a:r>
              <a:rPr lang="en-US" dirty="0" err="1"/>
              <a:t>Adj</a:t>
            </a:r>
            <a:r>
              <a:rPr lang="en-US" dirty="0"/>
              <a:t> </a:t>
            </a:r>
            <a:r>
              <a:rPr lang="en-US" dirty="0" smtClean="0"/>
              <a:t>Close‘</a:t>
            </a:r>
          </a:p>
          <a:p>
            <a:r>
              <a:rPr lang="en-US" dirty="0" err="1"/>
              <a:t>tech_rets</a:t>
            </a:r>
            <a:r>
              <a:rPr lang="en-US" dirty="0"/>
              <a:t> = </a:t>
            </a:r>
            <a:r>
              <a:rPr lang="en-US" dirty="0" err="1"/>
              <a:t>closing_df.pct_change</a:t>
            </a:r>
            <a:r>
              <a:rPr lang="en-US" dirty="0" smtClean="0"/>
              <a:t>()] gives us the returns associated with any stock</a:t>
            </a:r>
            <a:endParaRPr lang="en-US" dirty="0" smtClean="0"/>
          </a:p>
        </p:txBody>
      </p:sp>
    </p:spTree>
    <p:extLst>
      <p:ext uri="{BB962C8B-B14F-4D97-AF65-F5344CB8AC3E}">
        <p14:creationId xmlns:p14="http://schemas.microsoft.com/office/powerpoint/2010/main" val="1543386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63395"/>
          </a:xfrm>
        </p:spPr>
        <p:txBody>
          <a:bodyPr>
            <a:normAutofit/>
          </a:bodyPr>
          <a:lstStyle/>
          <a:p>
            <a:r>
              <a:rPr lang="en-US" dirty="0" smtClean="0"/>
              <a:t>Analysis</a:t>
            </a:r>
            <a:endParaRPr lang="en-US" dirty="0">
              <a:solidFill>
                <a:schemeClr val="tx2"/>
              </a:solidFill>
            </a:endParaRPr>
          </a:p>
        </p:txBody>
      </p:sp>
      <p:sp>
        <p:nvSpPr>
          <p:cNvPr id="3" name="Text Placeholder 2"/>
          <p:cNvSpPr>
            <a:spLocks noGrp="1"/>
          </p:cNvSpPr>
          <p:nvPr>
            <p:ph type="body" sz="quarter" idx="10"/>
          </p:nvPr>
        </p:nvSpPr>
        <p:spPr>
          <a:xfrm>
            <a:off x="304800" y="1295400"/>
            <a:ext cx="8382000" cy="5029200"/>
          </a:xfrm>
        </p:spPr>
        <p:txBody>
          <a:bodyPr>
            <a:normAutofit lnSpcReduction="10000"/>
          </a:bodyPr>
          <a:lstStyle/>
          <a:p>
            <a:r>
              <a:rPr lang="en-US" dirty="0" smtClean="0"/>
              <a:t>We plot the values on the graph </a:t>
            </a:r>
          </a:p>
          <a:p>
            <a:pPr marL="0" indent="0">
              <a:buNone/>
            </a:pPr>
            <a:endParaRPr lang="en-US" dirty="0"/>
          </a:p>
          <a:p>
            <a:pPr marL="0" indent="0">
              <a:buNone/>
            </a:pPr>
            <a:r>
              <a:rPr lang="en-US" dirty="0"/>
              <a:t># We'll use </a:t>
            </a:r>
            <a:r>
              <a:rPr lang="en-US" dirty="0" err="1"/>
              <a:t>joinplot</a:t>
            </a:r>
            <a:r>
              <a:rPr lang="en-US" dirty="0"/>
              <a:t> to compare the daily returns of Google and Microsoft</a:t>
            </a:r>
          </a:p>
          <a:p>
            <a:pPr marL="0" indent="0">
              <a:buNone/>
            </a:pPr>
            <a:r>
              <a:rPr lang="en-US" dirty="0" err="1"/>
              <a:t>sns.jointplot</a:t>
            </a:r>
            <a:r>
              <a:rPr lang="en-US" dirty="0"/>
              <a:t>('GOOG','MSFT',</a:t>
            </a:r>
            <a:r>
              <a:rPr lang="en-US" dirty="0" err="1"/>
              <a:t>tech_rets,kind</a:t>
            </a:r>
            <a:r>
              <a:rPr lang="en-US" dirty="0"/>
              <a:t>='scatter</a:t>
            </a:r>
            <a:r>
              <a:rPr lang="en-US" dirty="0" smtClean="0"/>
              <a:t>')</a:t>
            </a:r>
          </a:p>
          <a:p>
            <a:pPr marL="0" indent="0">
              <a:buNone/>
            </a:pPr>
            <a:endParaRPr lang="en-US" dirty="0" smtClean="0"/>
          </a:p>
          <a:p>
            <a:pPr marL="0" indent="0">
              <a:buNone/>
            </a:pPr>
            <a:r>
              <a:rPr lang="en-US" dirty="0" smtClean="0"/>
              <a:t>The advantage of </a:t>
            </a:r>
            <a:r>
              <a:rPr lang="en-US" dirty="0" err="1" smtClean="0"/>
              <a:t>seaborn</a:t>
            </a:r>
            <a:r>
              <a:rPr lang="en-US" dirty="0" smtClean="0"/>
              <a:t> package is that it gives us the value of Pearson’s </a:t>
            </a:r>
            <a:r>
              <a:rPr lang="en-US" dirty="0" err="1" smtClean="0"/>
              <a:t>coeffecient</a:t>
            </a:r>
            <a:r>
              <a:rPr lang="en-US" dirty="0" smtClean="0"/>
              <a:t> of Co-relation</a:t>
            </a:r>
          </a:p>
          <a:p>
            <a:pPr marL="0" indent="0">
              <a:buNone/>
            </a:pPr>
            <a:endParaRPr lang="en-US" dirty="0"/>
          </a:p>
          <a:p>
            <a:pPr marL="0" indent="0">
              <a:buNone/>
            </a:pPr>
            <a:r>
              <a:rPr lang="en-US" dirty="0" err="1"/>
              <a:t>sns.corrplot</a:t>
            </a:r>
            <a:r>
              <a:rPr lang="en-US" dirty="0"/>
              <a:t>(</a:t>
            </a:r>
            <a:r>
              <a:rPr lang="en-US" dirty="0" err="1"/>
              <a:t>tech_rets.dropna</a:t>
            </a:r>
            <a:r>
              <a:rPr lang="en-US" dirty="0"/>
              <a:t>(),</a:t>
            </a:r>
            <a:r>
              <a:rPr lang="en-US" dirty="0" err="1"/>
              <a:t>annot</a:t>
            </a:r>
            <a:r>
              <a:rPr lang="en-US" dirty="0"/>
              <a:t>=True)</a:t>
            </a:r>
          </a:p>
        </p:txBody>
      </p:sp>
    </p:spTree>
    <p:extLst>
      <p:ext uri="{BB962C8B-B14F-4D97-AF65-F5344CB8AC3E}">
        <p14:creationId xmlns:p14="http://schemas.microsoft.com/office/powerpoint/2010/main" val="13142734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63395"/>
          </a:xfrm>
        </p:spPr>
        <p:txBody>
          <a:bodyPr>
            <a:normAutofit/>
          </a:bodyPr>
          <a:lstStyle/>
          <a:p>
            <a:r>
              <a:rPr lang="en-US" dirty="0" smtClean="0"/>
              <a:t>Analysis</a:t>
            </a: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pPr marL="0" indent="0">
              <a:buNone/>
            </a:pPr>
            <a:r>
              <a:rPr lang="en-US" dirty="0"/>
              <a:t>The advantage of </a:t>
            </a:r>
            <a:r>
              <a:rPr lang="en-US" dirty="0" err="1"/>
              <a:t>seaborn</a:t>
            </a:r>
            <a:r>
              <a:rPr lang="en-US" dirty="0"/>
              <a:t> package is that it gives us the value of Pearson’s </a:t>
            </a:r>
            <a:r>
              <a:rPr lang="en-US" dirty="0" err="1"/>
              <a:t>coeffecient</a:t>
            </a:r>
            <a:r>
              <a:rPr lang="en-US" dirty="0"/>
              <a:t> of Co-relation</a:t>
            </a:r>
          </a:p>
          <a:p>
            <a:pPr marL="0" indent="0">
              <a:buNone/>
            </a:pPr>
            <a:r>
              <a:rPr lang="en-US" dirty="0" err="1" smtClean="0"/>
              <a:t>sns.jointplot</a:t>
            </a:r>
            <a:r>
              <a:rPr lang="en-US" dirty="0"/>
              <a:t>('GOOG','MSFT',</a:t>
            </a:r>
            <a:r>
              <a:rPr lang="en-US" dirty="0" err="1"/>
              <a:t>tech_rets,kind</a:t>
            </a:r>
            <a:r>
              <a:rPr lang="en-US" dirty="0"/>
              <a:t>='scatter</a:t>
            </a:r>
            <a:r>
              <a:rPr lang="en-US" dirty="0" smtClean="0"/>
              <a:t>')</a:t>
            </a:r>
          </a:p>
          <a:p>
            <a:pPr marL="0" indent="0">
              <a:buNone/>
            </a:pPr>
            <a:endParaRPr lang="en-US" dirty="0"/>
          </a:p>
          <a:p>
            <a:pPr marL="0" indent="0">
              <a:buNone/>
            </a:pPr>
            <a:endParaRPr lang="en-US" dirty="0"/>
          </a:p>
          <a:p>
            <a:pPr marL="0" indent="0">
              <a:buNone/>
            </a:pP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24199"/>
            <a:ext cx="5791200" cy="320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99394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Dk Blue Streaky Beveled template 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EC7C90-7BB0-49AA-ACF4-E23FD560F3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1_Dk Blue Streaky Beveled template Segoe</Template>
  <TotalTime>1781</TotalTime>
  <Words>2714</Words>
  <Application>Microsoft Office PowerPoint</Application>
  <PresentationFormat>On-screen Show (4:3)</PresentationFormat>
  <Paragraphs>224</Paragraphs>
  <Slides>28</Slides>
  <Notes>28</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1_Dk Blue Streaky Beveled template Segoe</vt:lpstr>
      <vt:lpstr>White with Courier font for code slides</vt:lpstr>
      <vt:lpstr> Stock Market Analysis</vt:lpstr>
      <vt:lpstr>Project Description</vt:lpstr>
      <vt:lpstr>Problem Statement</vt:lpstr>
      <vt:lpstr>Problem Statement contd.</vt:lpstr>
      <vt:lpstr>Data setup</vt:lpstr>
      <vt:lpstr>Data setup contd.</vt:lpstr>
      <vt:lpstr>Data setup contd.</vt:lpstr>
      <vt:lpstr>Analysis</vt:lpstr>
      <vt:lpstr>Analysis</vt:lpstr>
      <vt:lpstr>Analysis</vt:lpstr>
      <vt:lpstr>Risk Analysis</vt:lpstr>
      <vt:lpstr>Algorithm Explanation –Monte Carlo Analysis</vt:lpstr>
      <vt:lpstr>Algorithm Explanation –Monte Carlo Analysis</vt:lpstr>
      <vt:lpstr>Algorithm Explanation –Monte Carlo Analysis</vt:lpstr>
      <vt:lpstr>Algorithm Explanation –Monte Carlo Analysis contd.</vt:lpstr>
      <vt:lpstr>Algorithm Explanation –Monte Carlo Analysis contd.</vt:lpstr>
      <vt:lpstr>Algorithm Explanation –Monte Carlo Analysis contd.</vt:lpstr>
      <vt:lpstr>Algorithm Explanation –Monte Carlo Analysis</vt:lpstr>
      <vt:lpstr>Algorithm Explanation –Monte Carlo Analysis</vt:lpstr>
      <vt:lpstr>Algorithm Explanation –Monte Carlo Analysis</vt:lpstr>
      <vt:lpstr>Algorithm Explanation –Monte Carlo Analysis</vt:lpstr>
      <vt:lpstr>Algorithm Explanation –Monte Carlo Analysis contd.</vt:lpstr>
      <vt:lpstr>Algorithm Explanation –Monte Carlo Analysis</vt:lpstr>
      <vt:lpstr>Algorithm Explanation –Monte Carlo Analysis</vt:lpstr>
      <vt:lpstr>Algorithm Explanation –Monte Carlo Analysis contd.</vt:lpstr>
      <vt:lpstr>Algorithm Explanation –Monte Carlo Analysis contd.</vt:lpstr>
      <vt:lpstr>Results and Review</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creator>gaurav goel</dc:creator>
  <cp:lastModifiedBy>gaurav goel</cp:lastModifiedBy>
  <cp:revision>40</cp:revision>
  <dcterms:created xsi:type="dcterms:W3CDTF">2015-12-17T15:39:43Z</dcterms:created>
  <dcterms:modified xsi:type="dcterms:W3CDTF">2015-12-18T21:20:57Z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TC102867309990</vt:lpwstr>
  </property>
</Properties>
</file>