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80" r:id="rId3"/>
    <p:sldId id="257" r:id="rId4"/>
    <p:sldId id="258" r:id="rId5"/>
    <p:sldId id="259" r:id="rId6"/>
    <p:sldId id="260" r:id="rId7"/>
    <p:sldId id="261" r:id="rId8"/>
    <p:sldId id="286" r:id="rId9"/>
    <p:sldId id="287" r:id="rId10"/>
    <p:sldId id="288" r:id="rId11"/>
    <p:sldId id="290" r:id="rId12"/>
    <p:sldId id="291" r:id="rId13"/>
    <p:sldId id="263" r:id="rId14"/>
    <p:sldId id="292" r:id="rId15"/>
    <p:sldId id="293" r:id="rId16"/>
    <p:sldId id="264" r:id="rId17"/>
    <p:sldId id="265" r:id="rId18"/>
    <p:sldId id="294" r:id="rId19"/>
    <p:sldId id="295" r:id="rId20"/>
    <p:sldId id="296" r:id="rId21"/>
    <p:sldId id="297" r:id="rId22"/>
    <p:sldId id="298" r:id="rId23"/>
    <p:sldId id="299" r:id="rId24"/>
    <p:sldId id="300" r:id="rId25"/>
    <p:sldId id="301" r:id="rId26"/>
    <p:sldId id="302" r:id="rId27"/>
    <p:sldId id="303" r:id="rId28"/>
    <p:sldId id="304" r:id="rId29"/>
    <p:sldId id="268" r:id="rId30"/>
    <p:sldId id="269" r:id="rId31"/>
    <p:sldId id="270" r:id="rId32"/>
    <p:sldId id="271" r:id="rId33"/>
    <p:sldId id="272" r:id="rId34"/>
    <p:sldId id="273" r:id="rId35"/>
    <p:sldId id="274" r:id="rId36"/>
    <p:sldId id="275" r:id="rId37"/>
    <p:sldId id="276" r:id="rId38"/>
    <p:sldId id="277" r:id="rId39"/>
    <p:sldId id="266" r:id="rId40"/>
    <p:sldId id="305" r:id="rId41"/>
    <p:sldId id="306" r:id="rId42"/>
    <p:sldId id="307" r:id="rId43"/>
    <p:sldId id="308" r:id="rId44"/>
    <p:sldId id="267" r:id="rId45"/>
    <p:sldId id="278" r:id="rId46"/>
    <p:sldId id="279" r:id="rId47"/>
    <p:sldId id="282" r:id="rId48"/>
    <p:sldId id="28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80152"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04D43-F093-4C9F-82AB-D0A015464C4C}" type="datetimeFigureOut">
              <a:rPr lang="en-IN" smtClean="0"/>
              <a:t>12-04-2025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FF95-10D4-4CE5-9E9B-2DD1E470D7CC}" type="slidenum">
              <a:rPr lang="en-IN" smtClean="0"/>
              <a:t>‹#›</a:t>
            </a:fld>
            <a:endParaRPr lang="en-IN"/>
          </a:p>
        </p:txBody>
      </p:sp>
    </p:spTree>
    <p:extLst>
      <p:ext uri="{BB962C8B-B14F-4D97-AF65-F5344CB8AC3E}">
        <p14:creationId xmlns:p14="http://schemas.microsoft.com/office/powerpoint/2010/main" val="348844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810F2-5403-464D-AF0B-5BC6849FA2D9}"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204095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85C67-33A9-4FEB-8982-E41CF34D6213}"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42585122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85C67-33A9-4FEB-8982-E41CF34D6213}"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7504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85C67-33A9-4FEB-8982-E41CF34D6213}"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7740983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85C67-33A9-4FEB-8982-E41CF34D6213}"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139079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85C67-33A9-4FEB-8982-E41CF34D6213}"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9393841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7F548B-7239-4E13-964A-DEC8A808E1F6}"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518692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BDE788-78DB-4CF9-A41C-04313AF21A14}"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3306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B5830-1C53-4D3B-8D07-6DE8372F819F}"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9865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213EDD-AE1B-4208-AB1B-BCC2C94DF8D5}" type="datetime1">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268639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12FD74-A0BB-4488-BE03-FC00CFB18A3B}" type="datetime1">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77162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05A4EB-B4B6-458D-BD61-C6569B3757AE}" type="datetime1">
              <a:rPr lang="en-IN" smtClean="0"/>
              <a:t>12-04-2025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729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711EEE-AADF-47FB-A01C-50B427197EE1}" type="datetime1">
              <a:rPr lang="en-IN" smtClean="0"/>
              <a:t>12-04-2025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80861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40E2A-F936-429E-85C7-181DD0AC0ADC}" type="datetime1">
              <a:rPr lang="en-IN" smtClean="0"/>
              <a:t>12-04-2025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70673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1E0BAE-CD63-4B22-9DEA-806E1202D7FA}" type="datetime1">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299736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27F2D9-2199-404A-829A-1198C99C07E9}" type="datetime1">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23759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985C67-33A9-4FEB-8982-E41CF34D6213}" type="datetime1">
              <a:rPr lang="en-IN" smtClean="0"/>
              <a:t>12-04-2025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5A13CF-AB93-4764-9A9E-0C9099AC8862}" type="slidenum">
              <a:rPr lang="en-IN" smtClean="0"/>
              <a:t>‹#›</a:t>
            </a:fld>
            <a:endParaRPr lang="en-IN"/>
          </a:p>
        </p:txBody>
      </p:sp>
    </p:spTree>
    <p:extLst>
      <p:ext uri="{BB962C8B-B14F-4D97-AF65-F5344CB8AC3E}">
        <p14:creationId xmlns:p14="http://schemas.microsoft.com/office/powerpoint/2010/main" val="3060154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coursera.org/learn/applied-data-science-capstone/ungradedWidget/OskrV/reading-structure-of-a-report" TargetMode="External"/><Relationship Id="rId2" Type="http://schemas.openxmlformats.org/officeDocument/2006/relationships/hyperlink" Target="https://api.spacexdata.com/v4/launches/past" TargetMode="External"/><Relationship Id="rId1" Type="http://schemas.openxmlformats.org/officeDocument/2006/relationships/slideLayout" Target="../slideLayouts/slideLayout2.xml"/><Relationship Id="rId4" Type="http://schemas.openxmlformats.org/officeDocument/2006/relationships/hyperlink" Target="https://www.coursera.org/learn/applied-data-science-capstone/lecture/QO4Xa/data-collection-over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spacexdata.com/v4/launches/pa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CBCC-96B5-32E2-BE80-504AE4929EB8}"/>
              </a:ext>
            </a:extLst>
          </p:cNvPr>
          <p:cNvSpPr>
            <a:spLocks noGrp="1"/>
          </p:cNvSpPr>
          <p:nvPr>
            <p:ph type="ctrTitle"/>
          </p:nvPr>
        </p:nvSpPr>
        <p:spPr>
          <a:xfrm>
            <a:off x="1524000" y="1122363"/>
            <a:ext cx="9144000" cy="1206058"/>
          </a:xfrm>
        </p:spPr>
        <p:txBody>
          <a:bodyPr>
            <a:normAutofit/>
          </a:bodyPr>
          <a:lstStyle/>
          <a:p>
            <a:r>
              <a:rPr lang="en-IN" sz="2800" b="1" dirty="0">
                <a:latin typeface="Times New Roman" panose="02020603050405020304" pitchFamily="18" charset="0"/>
                <a:cs typeface="Times New Roman" panose="02020603050405020304" pitchFamily="18" charset="0"/>
              </a:rPr>
              <a:t>Applied Data Science Project- SpaceX Falcon 9 launch</a:t>
            </a:r>
          </a:p>
        </p:txBody>
      </p:sp>
      <p:sp>
        <p:nvSpPr>
          <p:cNvPr id="3" name="Subtitle 2">
            <a:extLst>
              <a:ext uri="{FF2B5EF4-FFF2-40B4-BE49-F238E27FC236}">
                <a16:creationId xmlns:a16="http://schemas.microsoft.com/office/drawing/2014/main" id="{84F7467C-1566-944C-7EBF-08F742EBBF05}"/>
              </a:ext>
            </a:extLst>
          </p:cNvPr>
          <p:cNvSpPr>
            <a:spLocks noGrp="1"/>
          </p:cNvSpPr>
          <p:nvPr>
            <p:ph type="subTitle" idx="1"/>
          </p:nvPr>
        </p:nvSpPr>
        <p:spPr/>
        <p:txBody>
          <a:bodyPr/>
          <a:lstStyle/>
          <a:p>
            <a:r>
              <a:rPr lang="en-IN" dirty="0"/>
              <a:t>			</a:t>
            </a:r>
            <a:r>
              <a:rPr lang="en-IN" sz="2200" b="1" dirty="0">
                <a:latin typeface="Times New Roman" panose="02020603050405020304" pitchFamily="18" charset="0"/>
                <a:cs typeface="Times New Roman" panose="02020603050405020304" pitchFamily="18" charset="0"/>
              </a:rPr>
              <a:t>Author:-Divya Krishnakumar</a:t>
            </a:r>
          </a:p>
          <a:p>
            <a:r>
              <a:rPr lang="en-IN" sz="2200" b="1" dirty="0">
                <a:latin typeface="Times New Roman" panose="02020603050405020304" pitchFamily="18" charset="0"/>
                <a:cs typeface="Times New Roman" panose="02020603050405020304" pitchFamily="18" charset="0"/>
              </a:rPr>
              <a:t>	                Date</a:t>
            </a:r>
            <a:r>
              <a:rPr lang="en-IN" sz="2200" b="1">
                <a:latin typeface="Times New Roman" panose="02020603050405020304" pitchFamily="18" charset="0"/>
                <a:cs typeface="Times New Roman" panose="02020603050405020304" pitchFamily="18" charset="0"/>
              </a:rPr>
              <a:t>:-12/04/2025</a:t>
            </a:r>
            <a:endParaRPr lang="en-IN" sz="2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4CE9709-2F92-024C-CE74-18DC34AB2CAF}"/>
              </a:ext>
            </a:extLst>
          </p:cNvPr>
          <p:cNvSpPr>
            <a:spLocks noGrp="1"/>
          </p:cNvSpPr>
          <p:nvPr>
            <p:ph type="sldNum" sz="quarter" idx="12"/>
          </p:nvPr>
        </p:nvSpPr>
        <p:spPr/>
        <p:txBody>
          <a:bodyPr/>
          <a:lstStyle/>
          <a:p>
            <a:fld id="{A15A13CF-AB93-4764-9A9E-0C9099AC8862}" type="slidenum">
              <a:rPr lang="en-IN" smtClean="0"/>
              <a:t>1</a:t>
            </a:fld>
            <a:endParaRPr lang="en-IN"/>
          </a:p>
        </p:txBody>
      </p:sp>
    </p:spTree>
    <p:extLst>
      <p:ext uri="{BB962C8B-B14F-4D97-AF65-F5344CB8AC3E}">
        <p14:creationId xmlns:p14="http://schemas.microsoft.com/office/powerpoint/2010/main" val="388642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00CB-1106-B088-4B06-842298B31BF0}"/>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and interactive visual analytics methodology</a:t>
            </a:r>
          </a:p>
        </p:txBody>
      </p:sp>
      <p:sp>
        <p:nvSpPr>
          <p:cNvPr id="3" name="Content Placeholder 2">
            <a:extLst>
              <a:ext uri="{FF2B5EF4-FFF2-40B4-BE49-F238E27FC236}">
                <a16:creationId xmlns:a16="http://schemas.microsoft.com/office/drawing/2014/main" id="{EC08829D-18FD-E1FC-55A8-1D5E810D2F3B}"/>
              </a:ext>
            </a:extLst>
          </p:cNvPr>
          <p:cNvSpPr>
            <a:spLocks noGrp="1"/>
          </p:cNvSpPr>
          <p:nvPr>
            <p:ph idx="1"/>
          </p:nvPr>
        </p:nvSpPr>
        <p:spPr/>
        <p:txBody>
          <a:bodyPr/>
          <a:lstStyle/>
          <a:p>
            <a:pPr>
              <a:lnSpc>
                <a:spcPct val="150000"/>
              </a:lnSpc>
            </a:pPr>
            <a:r>
              <a:rPr lang="en-IN" sz="1600" dirty="0">
                <a:latin typeface="Times New Roman" panose="02020603050405020304" pitchFamily="18" charset="0"/>
                <a:cs typeface="Times New Roman" panose="02020603050405020304" pitchFamily="18" charset="0"/>
              </a:rPr>
              <a:t>A scatter plot is created to show relationship between payload and orbit type</a:t>
            </a:r>
          </a:p>
          <a:p>
            <a:pPr>
              <a:lnSpc>
                <a:spcPct val="150000"/>
              </a:lnSpc>
            </a:pPr>
            <a:r>
              <a:rPr lang="en-IN" sz="1600" dirty="0">
                <a:latin typeface="Times New Roman" panose="02020603050405020304" pitchFamily="18" charset="0"/>
                <a:cs typeface="Times New Roman" panose="02020603050405020304" pitchFamily="18" charset="0"/>
              </a:rPr>
              <a:t>A line plot is created to show the success yearly trend.</a:t>
            </a:r>
          </a:p>
          <a:p>
            <a:pPr>
              <a:lnSpc>
                <a:spcPct val="150000"/>
              </a:lnSpc>
            </a:pPr>
            <a:r>
              <a:rPr lang="en-IN" sz="1600" dirty="0">
                <a:latin typeface="Times New Roman" panose="02020603050405020304" pitchFamily="18" charset="0"/>
                <a:cs typeface="Times New Roman" panose="02020603050405020304" pitchFamily="18" charset="0"/>
              </a:rPr>
              <a:t>A folium map is created and marked the launch sites and successful and unsuccessful launches.</a:t>
            </a:r>
          </a:p>
          <a:p>
            <a:pPr>
              <a:lnSpc>
                <a:spcPct val="150000"/>
              </a:lnSpc>
            </a:pPr>
            <a:r>
              <a:rPr lang="en-IN" sz="1600" dirty="0">
                <a:latin typeface="Times New Roman" panose="02020603050405020304" pitchFamily="18" charset="0"/>
                <a:cs typeface="Times New Roman" panose="02020603050405020304" pitchFamily="18" charset="0"/>
              </a:rPr>
              <a:t>A Dash application is created to visualize the success rate of each launch site and booster version of different payloads.</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D7240943-D890-FE37-6252-32DB31B004C6}"/>
              </a:ext>
            </a:extLst>
          </p:cNvPr>
          <p:cNvSpPr>
            <a:spLocks noGrp="1"/>
          </p:cNvSpPr>
          <p:nvPr>
            <p:ph type="sldNum" sz="quarter" idx="12"/>
          </p:nvPr>
        </p:nvSpPr>
        <p:spPr/>
        <p:txBody>
          <a:bodyPr/>
          <a:lstStyle/>
          <a:p>
            <a:fld id="{A15A13CF-AB93-4764-9A9E-0C9099AC8862}" type="slidenum">
              <a:rPr lang="en-IN" smtClean="0"/>
              <a:t>10</a:t>
            </a:fld>
            <a:endParaRPr lang="en-IN"/>
          </a:p>
        </p:txBody>
      </p:sp>
    </p:spTree>
    <p:extLst>
      <p:ext uri="{BB962C8B-B14F-4D97-AF65-F5344CB8AC3E}">
        <p14:creationId xmlns:p14="http://schemas.microsoft.com/office/powerpoint/2010/main" val="1895309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6EE2-1876-F3F4-CBBB-B6D976F8B7E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Predictive analysis methodology</a:t>
            </a:r>
          </a:p>
        </p:txBody>
      </p:sp>
      <p:sp>
        <p:nvSpPr>
          <p:cNvPr id="3" name="Content Placeholder 2">
            <a:extLst>
              <a:ext uri="{FF2B5EF4-FFF2-40B4-BE49-F238E27FC236}">
                <a16:creationId xmlns:a16="http://schemas.microsoft.com/office/drawing/2014/main" id="{6724A979-932C-1854-A9C6-470CC950C24A}"/>
              </a:ext>
            </a:extLst>
          </p:cNvPr>
          <p:cNvSpPr>
            <a:spLocks noGrp="1"/>
          </p:cNvSpPr>
          <p:nvPr>
            <p:ph idx="1"/>
          </p:nvPr>
        </p:nvSpPr>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The data is subjected to classification algorithms such as Logistic Regression, Support Vector Machine, Decision Tree Classifier, KNearestNeighbors.</a:t>
            </a:r>
          </a:p>
          <a:p>
            <a:pPr>
              <a:lnSpc>
                <a:spcPct val="150000"/>
              </a:lnSpc>
            </a:pPr>
            <a:r>
              <a:rPr lang="en-IN" sz="1600" dirty="0">
                <a:latin typeface="Times New Roman" panose="02020603050405020304" pitchFamily="18" charset="0"/>
                <a:cs typeface="Times New Roman" panose="02020603050405020304" pitchFamily="18" charset="0"/>
              </a:rPr>
              <a:t>It answers the question - what is likely to happen?</a:t>
            </a:r>
          </a:p>
          <a:p>
            <a:pPr>
              <a:lnSpc>
                <a:spcPct val="150000"/>
              </a:lnSpc>
            </a:pPr>
            <a:r>
              <a:rPr lang="en-IN" sz="1600" dirty="0">
                <a:latin typeface="Times New Roman" panose="02020603050405020304" pitchFamily="18" charset="0"/>
                <a:cs typeface="Times New Roman" panose="02020603050405020304" pitchFamily="18" charset="0"/>
              </a:rPr>
              <a:t>It predicts the outcome which is the probability of success first launch.</a:t>
            </a:r>
            <a:endParaRPr lang="en-IN" sz="1600" dirty="0"/>
          </a:p>
        </p:txBody>
      </p:sp>
      <p:sp>
        <p:nvSpPr>
          <p:cNvPr id="4" name="Slide Number Placeholder 3">
            <a:extLst>
              <a:ext uri="{FF2B5EF4-FFF2-40B4-BE49-F238E27FC236}">
                <a16:creationId xmlns:a16="http://schemas.microsoft.com/office/drawing/2014/main" id="{1EB8AD70-741B-7795-E068-EE0E7D94DF00}"/>
              </a:ext>
            </a:extLst>
          </p:cNvPr>
          <p:cNvSpPr>
            <a:spLocks noGrp="1"/>
          </p:cNvSpPr>
          <p:nvPr>
            <p:ph type="sldNum" sz="quarter" idx="12"/>
          </p:nvPr>
        </p:nvSpPr>
        <p:spPr/>
        <p:txBody>
          <a:bodyPr/>
          <a:lstStyle/>
          <a:p>
            <a:fld id="{A15A13CF-AB93-4764-9A9E-0C9099AC8862}" type="slidenum">
              <a:rPr lang="en-IN" smtClean="0"/>
              <a:t>11</a:t>
            </a:fld>
            <a:endParaRPr lang="en-IN"/>
          </a:p>
        </p:txBody>
      </p:sp>
    </p:spTree>
    <p:extLst>
      <p:ext uri="{BB962C8B-B14F-4D97-AF65-F5344CB8AC3E}">
        <p14:creationId xmlns:p14="http://schemas.microsoft.com/office/powerpoint/2010/main" val="190854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5385-14E3-9561-2F6E-5293D8874C4E}"/>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visualization results</a:t>
            </a:r>
          </a:p>
        </p:txBody>
      </p:sp>
      <p:sp>
        <p:nvSpPr>
          <p:cNvPr id="3" name="Content Placeholder 2">
            <a:extLst>
              <a:ext uri="{FF2B5EF4-FFF2-40B4-BE49-F238E27FC236}">
                <a16:creationId xmlns:a16="http://schemas.microsoft.com/office/drawing/2014/main" id="{4A9779AE-C764-B61E-30DD-DA97E4797786}"/>
              </a:ext>
            </a:extLst>
          </p:cNvPr>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Relation ship between flight number and launch site</a:t>
            </a:r>
          </a:p>
        </p:txBody>
      </p:sp>
      <p:sp>
        <p:nvSpPr>
          <p:cNvPr id="4" name="Slide Number Placeholder 3">
            <a:extLst>
              <a:ext uri="{FF2B5EF4-FFF2-40B4-BE49-F238E27FC236}">
                <a16:creationId xmlns:a16="http://schemas.microsoft.com/office/drawing/2014/main" id="{11194650-3E01-278D-333B-535CBF6421F6}"/>
              </a:ext>
            </a:extLst>
          </p:cNvPr>
          <p:cNvSpPr>
            <a:spLocks noGrp="1"/>
          </p:cNvSpPr>
          <p:nvPr>
            <p:ph type="sldNum" sz="quarter" idx="12"/>
          </p:nvPr>
        </p:nvSpPr>
        <p:spPr/>
        <p:txBody>
          <a:bodyPr/>
          <a:lstStyle/>
          <a:p>
            <a:fld id="{A15A13CF-AB93-4764-9A9E-0C9099AC8862}" type="slidenum">
              <a:rPr lang="en-IN" smtClean="0"/>
              <a:t>12</a:t>
            </a:fld>
            <a:endParaRPr lang="en-IN"/>
          </a:p>
        </p:txBody>
      </p:sp>
      <p:pic>
        <p:nvPicPr>
          <p:cNvPr id="6" name="Picture 5">
            <a:extLst>
              <a:ext uri="{FF2B5EF4-FFF2-40B4-BE49-F238E27FC236}">
                <a16:creationId xmlns:a16="http://schemas.microsoft.com/office/drawing/2014/main" id="{CBA59AA5-C02A-9774-9D5C-C43D5E1C8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1232"/>
            <a:ext cx="12192000" cy="3322302"/>
          </a:xfrm>
          <a:prstGeom prst="rect">
            <a:avLst/>
          </a:prstGeom>
        </p:spPr>
      </p:pic>
    </p:spTree>
    <p:extLst>
      <p:ext uri="{BB962C8B-B14F-4D97-AF65-F5344CB8AC3E}">
        <p14:creationId xmlns:p14="http://schemas.microsoft.com/office/powerpoint/2010/main" val="151749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AC71-5010-0882-1EDE-439D95A7617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visualization results</a:t>
            </a:r>
          </a:p>
        </p:txBody>
      </p:sp>
      <p:sp>
        <p:nvSpPr>
          <p:cNvPr id="3" name="Content Placeholder 2">
            <a:extLst>
              <a:ext uri="{FF2B5EF4-FFF2-40B4-BE49-F238E27FC236}">
                <a16:creationId xmlns:a16="http://schemas.microsoft.com/office/drawing/2014/main" id="{EDEAF664-0110-B011-DB46-DC8CB2C56787}"/>
              </a:ext>
            </a:extLst>
          </p:cNvPr>
          <p:cNvSpPr>
            <a:spLocks noGrp="1"/>
          </p:cNvSpPr>
          <p:nvPr>
            <p:ph idx="1"/>
          </p:nvPr>
        </p:nvSpPr>
        <p:spPr/>
        <p:txBody>
          <a:bodyPr/>
          <a:lstStyle/>
          <a:p>
            <a:pPr marL="0" indent="0">
              <a:buNone/>
            </a:pPr>
            <a:r>
              <a:rPr lang="en-IN" sz="2200" b="1" u="sng" dirty="0">
                <a:latin typeface="Times New Roman" panose="02020603050405020304" pitchFamily="18" charset="0"/>
                <a:cs typeface="Times New Roman" panose="02020603050405020304" pitchFamily="18" charset="0"/>
              </a:rPr>
              <a:t>Data Visualisation</a:t>
            </a:r>
          </a:p>
          <a:p>
            <a:pPr marL="0" indent="0">
              <a:buNone/>
            </a:pPr>
            <a:r>
              <a:rPr lang="en-IN" sz="1600" dirty="0">
                <a:latin typeface="Times New Roman" panose="02020603050405020304" pitchFamily="18" charset="0"/>
                <a:cs typeface="Times New Roman" panose="02020603050405020304" pitchFamily="18" charset="0"/>
              </a:rPr>
              <a:t>A scatter plot is drawn to show relationship between payload and launch site.  </a:t>
            </a:r>
          </a:p>
          <a:p>
            <a:pPr marL="0" indent="0">
              <a:buNone/>
            </a:pPr>
            <a:endParaRPr lang="en-IN" dirty="0"/>
          </a:p>
        </p:txBody>
      </p:sp>
      <p:sp>
        <p:nvSpPr>
          <p:cNvPr id="6" name="Slide Number Placeholder 5">
            <a:extLst>
              <a:ext uri="{FF2B5EF4-FFF2-40B4-BE49-F238E27FC236}">
                <a16:creationId xmlns:a16="http://schemas.microsoft.com/office/drawing/2014/main" id="{8C3267BB-3BE1-008D-6F63-8D04ED83C931}"/>
              </a:ext>
            </a:extLst>
          </p:cNvPr>
          <p:cNvSpPr>
            <a:spLocks noGrp="1"/>
          </p:cNvSpPr>
          <p:nvPr>
            <p:ph type="sldNum" sz="quarter" idx="12"/>
          </p:nvPr>
        </p:nvSpPr>
        <p:spPr/>
        <p:txBody>
          <a:bodyPr/>
          <a:lstStyle/>
          <a:p>
            <a:fld id="{A15A13CF-AB93-4764-9A9E-0C9099AC8862}" type="slidenum">
              <a:rPr lang="en-IN" smtClean="0"/>
              <a:t>13</a:t>
            </a:fld>
            <a:endParaRPr lang="en-IN"/>
          </a:p>
        </p:txBody>
      </p:sp>
      <p:pic>
        <p:nvPicPr>
          <p:cNvPr id="5" name="Picture 4">
            <a:extLst>
              <a:ext uri="{FF2B5EF4-FFF2-40B4-BE49-F238E27FC236}">
                <a16:creationId xmlns:a16="http://schemas.microsoft.com/office/drawing/2014/main" id="{1D6E7505-5586-1E77-4A38-F583D6CE1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127" y="3132640"/>
            <a:ext cx="8272247" cy="3360235"/>
          </a:xfrm>
          <a:prstGeom prst="rect">
            <a:avLst/>
          </a:prstGeom>
        </p:spPr>
      </p:pic>
    </p:spTree>
    <p:extLst>
      <p:ext uri="{BB962C8B-B14F-4D97-AF65-F5344CB8AC3E}">
        <p14:creationId xmlns:p14="http://schemas.microsoft.com/office/powerpoint/2010/main" val="326271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5313-DB99-D9CA-A839-EA2AA3C5A824}"/>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visualization results</a:t>
            </a:r>
          </a:p>
        </p:txBody>
      </p:sp>
      <p:sp>
        <p:nvSpPr>
          <p:cNvPr id="3" name="Content Placeholder 2">
            <a:extLst>
              <a:ext uri="{FF2B5EF4-FFF2-40B4-BE49-F238E27FC236}">
                <a16:creationId xmlns:a16="http://schemas.microsoft.com/office/drawing/2014/main" id="{93D19923-C402-2213-F896-0075BEBC3E7E}"/>
              </a:ext>
            </a:extLst>
          </p:cNvPr>
          <p:cNvSpPr>
            <a:spLocks noGrp="1"/>
          </p:cNvSpPr>
          <p:nvPr>
            <p:ph idx="1"/>
          </p:nvPr>
        </p:nvSpPr>
        <p:spPr/>
        <p:txBody>
          <a:bodyPr/>
          <a:lstStyle/>
          <a:p>
            <a:pPr marL="0" indent="0">
              <a:buNone/>
            </a:pPr>
            <a:r>
              <a:rPr lang="en-US" sz="1600" dirty="0">
                <a:solidFill>
                  <a:srgbClr val="000000"/>
                </a:solidFill>
                <a:latin typeface="Times New Roman" panose="02020603050405020304" pitchFamily="18" charset="0"/>
                <a:cs typeface="Times New Roman" panose="02020603050405020304" pitchFamily="18" charset="0"/>
              </a:rPr>
              <a:t>R</a:t>
            </a:r>
            <a:r>
              <a:rPr lang="en-US" sz="1600" i="0" dirty="0">
                <a:solidFill>
                  <a:srgbClr val="000000"/>
                </a:solidFill>
                <a:effectLst/>
                <a:latin typeface="Times New Roman" panose="02020603050405020304" pitchFamily="18" charset="0"/>
                <a:cs typeface="Times New Roman" panose="02020603050405020304" pitchFamily="18" charset="0"/>
              </a:rPr>
              <a:t>elationship between success rate of each orbit type</a:t>
            </a:r>
          </a:p>
          <a:p>
            <a:pPr marL="0" indent="0">
              <a:buNone/>
            </a:pPr>
            <a:endParaRPr lang="en-IN" dirty="0"/>
          </a:p>
        </p:txBody>
      </p:sp>
      <p:sp>
        <p:nvSpPr>
          <p:cNvPr id="4" name="Slide Number Placeholder 3">
            <a:extLst>
              <a:ext uri="{FF2B5EF4-FFF2-40B4-BE49-F238E27FC236}">
                <a16:creationId xmlns:a16="http://schemas.microsoft.com/office/drawing/2014/main" id="{8A791526-7727-C4E9-BA3F-3DF0568A1D13}"/>
              </a:ext>
            </a:extLst>
          </p:cNvPr>
          <p:cNvSpPr>
            <a:spLocks noGrp="1"/>
          </p:cNvSpPr>
          <p:nvPr>
            <p:ph type="sldNum" sz="quarter" idx="12"/>
          </p:nvPr>
        </p:nvSpPr>
        <p:spPr/>
        <p:txBody>
          <a:bodyPr/>
          <a:lstStyle/>
          <a:p>
            <a:fld id="{A15A13CF-AB93-4764-9A9E-0C9099AC8862}" type="slidenum">
              <a:rPr lang="en-IN" smtClean="0"/>
              <a:t>14</a:t>
            </a:fld>
            <a:endParaRPr lang="en-IN"/>
          </a:p>
        </p:txBody>
      </p:sp>
      <p:pic>
        <p:nvPicPr>
          <p:cNvPr id="6" name="Picture 5">
            <a:extLst>
              <a:ext uri="{FF2B5EF4-FFF2-40B4-BE49-F238E27FC236}">
                <a16:creationId xmlns:a16="http://schemas.microsoft.com/office/drawing/2014/main" id="{68C0984F-18A0-F2FB-9A21-395223853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040" y="2350635"/>
            <a:ext cx="7384288" cy="4142240"/>
          </a:xfrm>
          <a:prstGeom prst="rect">
            <a:avLst/>
          </a:prstGeom>
        </p:spPr>
      </p:pic>
    </p:spTree>
    <p:extLst>
      <p:ext uri="{BB962C8B-B14F-4D97-AF65-F5344CB8AC3E}">
        <p14:creationId xmlns:p14="http://schemas.microsoft.com/office/powerpoint/2010/main" val="2172754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9577-A2AB-2434-24C8-79FB8E0D70F3}"/>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visualization results</a:t>
            </a:r>
          </a:p>
        </p:txBody>
      </p:sp>
      <p:sp>
        <p:nvSpPr>
          <p:cNvPr id="3" name="Content Placeholder 2">
            <a:extLst>
              <a:ext uri="{FF2B5EF4-FFF2-40B4-BE49-F238E27FC236}">
                <a16:creationId xmlns:a16="http://schemas.microsoft.com/office/drawing/2014/main" id="{BCFA50F5-5F08-190F-4AC7-FF0457A958A6}"/>
              </a:ext>
            </a:extLst>
          </p:cNvPr>
          <p:cNvSpPr>
            <a:spLocks noGrp="1"/>
          </p:cNvSpPr>
          <p:nvPr>
            <p:ph idx="1"/>
          </p:nvPr>
        </p:nvSpPr>
        <p:spPr/>
        <p:txBody>
          <a:bodyPr/>
          <a:lstStyle/>
          <a:p>
            <a:pPr marL="0" indent="0">
              <a:buNone/>
            </a:pPr>
            <a:r>
              <a:rPr lang="en-US" sz="1600" dirty="0">
                <a:solidFill>
                  <a:srgbClr val="000000"/>
                </a:solidFill>
                <a:latin typeface="Times New Roman" panose="02020603050405020304" pitchFamily="18" charset="0"/>
                <a:cs typeface="Times New Roman" panose="02020603050405020304" pitchFamily="18" charset="0"/>
              </a:rPr>
              <a:t>R</a:t>
            </a:r>
            <a:r>
              <a:rPr lang="en-US" sz="1600" i="0" dirty="0">
                <a:solidFill>
                  <a:srgbClr val="000000"/>
                </a:solidFill>
                <a:effectLst/>
                <a:latin typeface="Times New Roman" panose="02020603050405020304" pitchFamily="18" charset="0"/>
                <a:cs typeface="Times New Roman" panose="02020603050405020304" pitchFamily="18" charset="0"/>
              </a:rPr>
              <a:t>elationship between </a:t>
            </a:r>
            <a:r>
              <a:rPr lang="en-US" sz="1600" i="0" dirty="0" err="1">
                <a:solidFill>
                  <a:srgbClr val="000000"/>
                </a:solidFill>
                <a:effectLst/>
                <a:latin typeface="Times New Roman" panose="02020603050405020304" pitchFamily="18" charset="0"/>
                <a:cs typeface="Times New Roman" panose="02020603050405020304" pitchFamily="18" charset="0"/>
              </a:rPr>
              <a:t>FlightNumber</a:t>
            </a:r>
            <a:r>
              <a:rPr lang="en-US" sz="1600" i="0" dirty="0">
                <a:solidFill>
                  <a:srgbClr val="000000"/>
                </a:solidFill>
                <a:effectLst/>
                <a:latin typeface="Times New Roman" panose="02020603050405020304" pitchFamily="18" charset="0"/>
                <a:cs typeface="Times New Roman" panose="02020603050405020304" pitchFamily="18" charset="0"/>
              </a:rPr>
              <a:t> and Orbit type</a:t>
            </a:r>
          </a:p>
          <a:p>
            <a:pPr marL="0" indent="0">
              <a:buNone/>
            </a:pPr>
            <a:endParaRPr lang="en-IN" dirty="0"/>
          </a:p>
        </p:txBody>
      </p:sp>
      <p:sp>
        <p:nvSpPr>
          <p:cNvPr id="4" name="Slide Number Placeholder 3">
            <a:extLst>
              <a:ext uri="{FF2B5EF4-FFF2-40B4-BE49-F238E27FC236}">
                <a16:creationId xmlns:a16="http://schemas.microsoft.com/office/drawing/2014/main" id="{A116D631-D5A2-6C9F-0BD9-9E06B1BA3625}"/>
              </a:ext>
            </a:extLst>
          </p:cNvPr>
          <p:cNvSpPr>
            <a:spLocks noGrp="1"/>
          </p:cNvSpPr>
          <p:nvPr>
            <p:ph type="sldNum" sz="quarter" idx="12"/>
          </p:nvPr>
        </p:nvSpPr>
        <p:spPr/>
        <p:txBody>
          <a:bodyPr/>
          <a:lstStyle/>
          <a:p>
            <a:fld id="{A15A13CF-AB93-4764-9A9E-0C9099AC8862}" type="slidenum">
              <a:rPr lang="en-IN" smtClean="0"/>
              <a:t>15</a:t>
            </a:fld>
            <a:endParaRPr lang="en-IN"/>
          </a:p>
        </p:txBody>
      </p:sp>
      <p:pic>
        <p:nvPicPr>
          <p:cNvPr id="6" name="Picture 5">
            <a:extLst>
              <a:ext uri="{FF2B5EF4-FFF2-40B4-BE49-F238E27FC236}">
                <a16:creationId xmlns:a16="http://schemas.microsoft.com/office/drawing/2014/main" id="{FCDD36F2-5523-4D24-C82D-F3E833036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705" y="2396672"/>
            <a:ext cx="5340107" cy="4142240"/>
          </a:xfrm>
          <a:prstGeom prst="rect">
            <a:avLst/>
          </a:prstGeom>
        </p:spPr>
      </p:pic>
    </p:spTree>
    <p:extLst>
      <p:ext uri="{BB962C8B-B14F-4D97-AF65-F5344CB8AC3E}">
        <p14:creationId xmlns:p14="http://schemas.microsoft.com/office/powerpoint/2010/main" val="1786836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3053-8B05-4A82-562D-5DE0D5DF8DB2}"/>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visualization results</a:t>
            </a:r>
          </a:p>
        </p:txBody>
      </p:sp>
      <p:sp>
        <p:nvSpPr>
          <p:cNvPr id="3" name="Content Placeholder 2">
            <a:extLst>
              <a:ext uri="{FF2B5EF4-FFF2-40B4-BE49-F238E27FC236}">
                <a16:creationId xmlns:a16="http://schemas.microsoft.com/office/drawing/2014/main" id="{AA468C62-3181-ED8F-9AE5-5E8EA721CF17}"/>
              </a:ext>
            </a:extLst>
          </p:cNvPr>
          <p:cNvSpPr>
            <a:spLocks noGrp="1"/>
          </p:cNvSpPr>
          <p:nvPr>
            <p:ph idx="1"/>
          </p:nvPr>
        </p:nvSpPr>
        <p:spPr/>
        <p:txBody>
          <a:bodyPr/>
          <a:lstStyle/>
          <a:p>
            <a:pPr marL="0" indent="0">
              <a:buNone/>
            </a:pPr>
            <a:r>
              <a:rPr lang="en-US" sz="1600" dirty="0">
                <a:solidFill>
                  <a:srgbClr val="000000"/>
                </a:solidFill>
                <a:latin typeface="Times New Roman" panose="02020603050405020304" pitchFamily="18" charset="0"/>
                <a:cs typeface="Times New Roman" panose="02020603050405020304" pitchFamily="18" charset="0"/>
              </a:rPr>
              <a:t>T</a:t>
            </a:r>
            <a:r>
              <a:rPr lang="en-US" sz="1600" b="0" i="0" dirty="0">
                <a:solidFill>
                  <a:srgbClr val="000000"/>
                </a:solidFill>
                <a:effectLst/>
                <a:latin typeface="Times New Roman" panose="02020603050405020304" pitchFamily="18" charset="0"/>
                <a:cs typeface="Times New Roman" panose="02020603050405020304" pitchFamily="18" charset="0"/>
              </a:rPr>
              <a:t>he success rate since 2013 kept increasing till 2017 (stable in 2014) and after 2015 it started increasing. </a:t>
            </a:r>
            <a:r>
              <a:rPr lang="en-IN" sz="1600" dirty="0">
                <a:latin typeface="Times New Roman" panose="02020603050405020304" pitchFamily="18" charset="0"/>
                <a:cs typeface="Times New Roman" panose="02020603050405020304" pitchFamily="18" charset="0"/>
              </a:rPr>
              <a:t>Visualised the launch success yearly trend.</a:t>
            </a:r>
          </a:p>
          <a:p>
            <a:pPr marL="0" indent="0">
              <a:buNone/>
            </a:pPr>
            <a:endParaRPr lang="en-IN" dirty="0"/>
          </a:p>
        </p:txBody>
      </p:sp>
      <p:sp>
        <p:nvSpPr>
          <p:cNvPr id="8" name="Slide Number Placeholder 7">
            <a:extLst>
              <a:ext uri="{FF2B5EF4-FFF2-40B4-BE49-F238E27FC236}">
                <a16:creationId xmlns:a16="http://schemas.microsoft.com/office/drawing/2014/main" id="{D7D47C00-93D2-D234-4A9F-E329C52E3205}"/>
              </a:ext>
            </a:extLst>
          </p:cNvPr>
          <p:cNvSpPr>
            <a:spLocks noGrp="1"/>
          </p:cNvSpPr>
          <p:nvPr>
            <p:ph type="sldNum" sz="quarter" idx="12"/>
          </p:nvPr>
        </p:nvSpPr>
        <p:spPr/>
        <p:txBody>
          <a:bodyPr/>
          <a:lstStyle/>
          <a:p>
            <a:fld id="{A15A13CF-AB93-4764-9A9E-0C9099AC8862}" type="slidenum">
              <a:rPr lang="en-IN" smtClean="0"/>
              <a:t>16</a:t>
            </a:fld>
            <a:endParaRPr lang="en-IN"/>
          </a:p>
        </p:txBody>
      </p:sp>
      <p:pic>
        <p:nvPicPr>
          <p:cNvPr id="7" name="Picture 6">
            <a:extLst>
              <a:ext uri="{FF2B5EF4-FFF2-40B4-BE49-F238E27FC236}">
                <a16:creationId xmlns:a16="http://schemas.microsoft.com/office/drawing/2014/main" id="{992DF488-F790-0305-BD9A-B81A5136F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47" y="2350635"/>
            <a:ext cx="6658423" cy="4142240"/>
          </a:xfrm>
          <a:prstGeom prst="rect">
            <a:avLst/>
          </a:prstGeom>
        </p:spPr>
      </p:pic>
    </p:spTree>
    <p:extLst>
      <p:ext uri="{BB962C8B-B14F-4D97-AF65-F5344CB8AC3E}">
        <p14:creationId xmlns:p14="http://schemas.microsoft.com/office/powerpoint/2010/main" val="3983422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2353-8D26-8C19-9704-F9C6DBE2185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visualization results</a:t>
            </a:r>
          </a:p>
        </p:txBody>
      </p:sp>
      <p:sp>
        <p:nvSpPr>
          <p:cNvPr id="3" name="Content Placeholder 2">
            <a:extLst>
              <a:ext uri="{FF2B5EF4-FFF2-40B4-BE49-F238E27FC236}">
                <a16:creationId xmlns:a16="http://schemas.microsoft.com/office/drawing/2014/main" id="{087FA1BB-16D8-2F39-9C98-3415395E7957}"/>
              </a:ext>
            </a:extLst>
          </p:cNvPr>
          <p:cNvSpPr>
            <a:spLocks noGrp="1"/>
          </p:cNvSpPr>
          <p:nvPr>
            <p:ph idx="1"/>
          </p:nvPr>
        </p:nvSpPr>
        <p:spPr/>
        <p:txBody>
          <a:bodyPr/>
          <a:lstStyle/>
          <a:p>
            <a:pPr algn="just">
              <a:buNone/>
            </a:pPr>
            <a:r>
              <a:rPr lang="en-US" sz="1600" b="0" i="0" dirty="0">
                <a:solidFill>
                  <a:srgbClr val="000000"/>
                </a:solidFill>
                <a:effectLst/>
                <a:latin typeface="Times New Roman" panose="02020603050405020304" pitchFamily="18" charset="0"/>
                <a:cs typeface="Times New Roman" panose="02020603050405020304" pitchFamily="18" charset="0"/>
              </a:rPr>
              <a:t>With heavy payloads the successful landing or positive landing rate are more for Polar, LEO and ISS.  However, for GTO we cannot distinguish this well as both positive landing rate and negative landing(unsuccessful mission) are both there here</a:t>
            </a:r>
            <a:r>
              <a:rPr lang="en-US" sz="12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IN" dirty="0"/>
          </a:p>
        </p:txBody>
      </p:sp>
      <p:sp>
        <p:nvSpPr>
          <p:cNvPr id="6" name="Slide Number Placeholder 5">
            <a:extLst>
              <a:ext uri="{FF2B5EF4-FFF2-40B4-BE49-F238E27FC236}">
                <a16:creationId xmlns:a16="http://schemas.microsoft.com/office/drawing/2014/main" id="{69C5AD58-5A19-F04D-BFC0-561BF575F640}"/>
              </a:ext>
            </a:extLst>
          </p:cNvPr>
          <p:cNvSpPr>
            <a:spLocks noGrp="1"/>
          </p:cNvSpPr>
          <p:nvPr>
            <p:ph type="sldNum" sz="quarter" idx="12"/>
          </p:nvPr>
        </p:nvSpPr>
        <p:spPr/>
        <p:txBody>
          <a:bodyPr/>
          <a:lstStyle/>
          <a:p>
            <a:fld id="{A15A13CF-AB93-4764-9A9E-0C9099AC8862}" type="slidenum">
              <a:rPr lang="en-IN" smtClean="0"/>
              <a:t>17</a:t>
            </a:fld>
            <a:endParaRPr lang="en-IN"/>
          </a:p>
        </p:txBody>
      </p:sp>
      <p:pic>
        <p:nvPicPr>
          <p:cNvPr id="5" name="Picture 4">
            <a:extLst>
              <a:ext uri="{FF2B5EF4-FFF2-40B4-BE49-F238E27FC236}">
                <a16:creationId xmlns:a16="http://schemas.microsoft.com/office/drawing/2014/main" id="{BE269D5D-085C-8709-3679-F88D47BEA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475" y="2350635"/>
            <a:ext cx="6871282" cy="4142240"/>
          </a:xfrm>
          <a:prstGeom prst="rect">
            <a:avLst/>
          </a:prstGeom>
        </p:spPr>
      </p:pic>
    </p:spTree>
    <p:extLst>
      <p:ext uri="{BB962C8B-B14F-4D97-AF65-F5344CB8AC3E}">
        <p14:creationId xmlns:p14="http://schemas.microsoft.com/office/powerpoint/2010/main" val="4376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74A5-870F-B111-2766-9CBA63C1404B}"/>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SQL results</a:t>
            </a:r>
          </a:p>
        </p:txBody>
      </p:sp>
      <p:sp>
        <p:nvSpPr>
          <p:cNvPr id="3" name="Content Placeholder 2">
            <a:extLst>
              <a:ext uri="{FF2B5EF4-FFF2-40B4-BE49-F238E27FC236}">
                <a16:creationId xmlns:a16="http://schemas.microsoft.com/office/drawing/2014/main" id="{C56A1F9F-39A0-5C5C-7652-A06B442B47FF}"/>
              </a:ext>
            </a:extLst>
          </p:cNvPr>
          <p:cNvSpPr>
            <a:spLocks noGrp="1"/>
          </p:cNvSpPr>
          <p:nvPr>
            <p:ph idx="1"/>
          </p:nvPr>
        </p:nvSpPr>
        <p:spPr/>
        <p:txBody>
          <a:bodyPr/>
          <a:lstStyle/>
          <a:p>
            <a:pPr marL="0" indent="0">
              <a:buNone/>
            </a:pPr>
            <a:r>
              <a:rPr lang="en-US" sz="1600" b="0" i="0" dirty="0">
                <a:effectLst/>
                <a:latin typeface="Times New Roman" panose="02020603050405020304" pitchFamily="18" charset="0"/>
                <a:cs typeface="Times New Roman" panose="02020603050405020304" pitchFamily="18" charset="0"/>
              </a:rPr>
              <a:t>Display the names of the unique launch sites in the space mission</a:t>
            </a:r>
          </a:p>
          <a:p>
            <a:pPr marL="0" indent="0">
              <a:buNone/>
            </a:pPr>
            <a:endParaRPr lang="en-IN" dirty="0"/>
          </a:p>
        </p:txBody>
      </p:sp>
      <p:sp>
        <p:nvSpPr>
          <p:cNvPr id="4" name="Slide Number Placeholder 3">
            <a:extLst>
              <a:ext uri="{FF2B5EF4-FFF2-40B4-BE49-F238E27FC236}">
                <a16:creationId xmlns:a16="http://schemas.microsoft.com/office/drawing/2014/main" id="{DA53E198-4FCA-B38F-4318-CD5B958064BC}"/>
              </a:ext>
            </a:extLst>
          </p:cNvPr>
          <p:cNvSpPr>
            <a:spLocks noGrp="1"/>
          </p:cNvSpPr>
          <p:nvPr>
            <p:ph type="sldNum" sz="quarter" idx="12"/>
          </p:nvPr>
        </p:nvSpPr>
        <p:spPr/>
        <p:txBody>
          <a:bodyPr/>
          <a:lstStyle/>
          <a:p>
            <a:fld id="{A15A13CF-AB93-4764-9A9E-0C9099AC8862}" type="slidenum">
              <a:rPr lang="en-IN" smtClean="0"/>
              <a:t>18</a:t>
            </a:fld>
            <a:endParaRPr lang="en-IN"/>
          </a:p>
        </p:txBody>
      </p:sp>
      <p:graphicFrame>
        <p:nvGraphicFramePr>
          <p:cNvPr id="6" name="Table 5">
            <a:extLst>
              <a:ext uri="{FF2B5EF4-FFF2-40B4-BE49-F238E27FC236}">
                <a16:creationId xmlns:a16="http://schemas.microsoft.com/office/drawing/2014/main" id="{3907E418-7483-265B-CDA0-5AE799B7B8C6}"/>
              </a:ext>
            </a:extLst>
          </p:cNvPr>
          <p:cNvGraphicFramePr>
            <a:graphicFrameLocks noGrp="1"/>
          </p:cNvGraphicFramePr>
          <p:nvPr>
            <p:extLst>
              <p:ext uri="{D42A27DB-BD31-4B8C-83A1-F6EECF244321}">
                <p14:modId xmlns:p14="http://schemas.microsoft.com/office/powerpoint/2010/main" val="1913483758"/>
              </p:ext>
            </p:extLst>
          </p:nvPr>
        </p:nvGraphicFramePr>
        <p:xfrm>
          <a:off x="1329179" y="3015297"/>
          <a:ext cx="7060677" cy="1959496"/>
        </p:xfrm>
        <a:graphic>
          <a:graphicData uri="http://schemas.openxmlformats.org/drawingml/2006/table">
            <a:tbl>
              <a:tblPr>
                <a:tableStyleId>{5C22544A-7EE6-4342-B048-85BDC9FD1C3A}</a:tableStyleId>
              </a:tblPr>
              <a:tblGrid>
                <a:gridCol w="7060677">
                  <a:extLst>
                    <a:ext uri="{9D8B030D-6E8A-4147-A177-3AD203B41FA5}">
                      <a16:colId xmlns:a16="http://schemas.microsoft.com/office/drawing/2014/main" val="3164486264"/>
                    </a:ext>
                  </a:extLst>
                </a:gridCol>
              </a:tblGrid>
              <a:tr h="247618">
                <a:tc>
                  <a:txBody>
                    <a:bodyPr/>
                    <a:lstStyle/>
                    <a:p>
                      <a:pPr algn="l" fontAlgn="ctr"/>
                      <a:r>
                        <a:rPr lang="en-IN" sz="1600" b="1" u="none" strike="noStrike" dirty="0" err="1">
                          <a:effectLst/>
                        </a:rPr>
                        <a:t>Launch_Site</a:t>
                      </a:r>
                      <a:endParaRPr lang="en-IN" sz="1600" b="1"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568007154"/>
                  </a:ext>
                </a:extLst>
              </a:tr>
              <a:tr h="553499">
                <a:tc>
                  <a:txBody>
                    <a:bodyPr/>
                    <a:lstStyle/>
                    <a:p>
                      <a:pPr algn="l" fontAlgn="ctr"/>
                      <a:r>
                        <a:rPr lang="en-IN" sz="1600" u="none" strike="noStrike" dirty="0">
                          <a:effectLst/>
                        </a:rPr>
                        <a:t>CCAFS LC-40</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104985703"/>
                  </a:ext>
                </a:extLst>
              </a:tr>
              <a:tr h="349578">
                <a:tc>
                  <a:txBody>
                    <a:bodyPr/>
                    <a:lstStyle/>
                    <a:p>
                      <a:pPr algn="l" fontAlgn="ctr"/>
                      <a:r>
                        <a:rPr lang="en-IN" sz="1600" u="none" strike="noStrike">
                          <a:effectLst/>
                        </a:rPr>
                        <a:t>VAFB SLC-4E</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312489352"/>
                  </a:ext>
                </a:extLst>
              </a:tr>
              <a:tr h="247618">
                <a:tc>
                  <a:txBody>
                    <a:bodyPr/>
                    <a:lstStyle/>
                    <a:p>
                      <a:pPr algn="l" fontAlgn="ctr"/>
                      <a:r>
                        <a:rPr lang="en-IN" sz="1600" u="none" strike="noStrike" dirty="0">
                          <a:effectLst/>
                        </a:rPr>
                        <a:t>KSC LC-39A</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985438119"/>
                  </a:ext>
                </a:extLst>
              </a:tr>
              <a:tr h="553499">
                <a:tc>
                  <a:txBody>
                    <a:bodyPr/>
                    <a:lstStyle/>
                    <a:p>
                      <a:pPr algn="l" fontAlgn="ctr"/>
                      <a:r>
                        <a:rPr lang="en-IN" sz="1600" u="none" strike="noStrike" dirty="0">
                          <a:effectLst/>
                        </a:rPr>
                        <a:t>CCAFS SLC-40</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251217271"/>
                  </a:ext>
                </a:extLst>
              </a:tr>
            </a:tbl>
          </a:graphicData>
        </a:graphic>
      </p:graphicFrame>
    </p:spTree>
    <p:extLst>
      <p:ext uri="{BB962C8B-B14F-4D97-AF65-F5344CB8AC3E}">
        <p14:creationId xmlns:p14="http://schemas.microsoft.com/office/powerpoint/2010/main" val="203000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9E11-B550-87DF-2575-49378D19C86E}"/>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SQL results</a:t>
            </a:r>
          </a:p>
        </p:txBody>
      </p:sp>
      <p:sp>
        <p:nvSpPr>
          <p:cNvPr id="3" name="Content Placeholder 2">
            <a:extLst>
              <a:ext uri="{FF2B5EF4-FFF2-40B4-BE49-F238E27FC236}">
                <a16:creationId xmlns:a16="http://schemas.microsoft.com/office/drawing/2014/main" id="{8C1D6C16-E6A3-E929-FDA8-39918E408A00}"/>
              </a:ext>
            </a:extLst>
          </p:cNvPr>
          <p:cNvSpPr>
            <a:spLocks noGrp="1"/>
          </p:cNvSpPr>
          <p:nvPr>
            <p:ph idx="1"/>
          </p:nvPr>
        </p:nvSpPr>
        <p:spPr/>
        <p:txBody>
          <a:bodyPr/>
          <a:lstStyle/>
          <a:p>
            <a:pPr marL="0" indent="0">
              <a:buNone/>
            </a:pPr>
            <a:r>
              <a:rPr lang="en-US" sz="1600" b="0" i="0" dirty="0">
                <a:effectLst/>
                <a:latin typeface="Times New Roman" panose="02020603050405020304" pitchFamily="18" charset="0"/>
                <a:cs typeface="Times New Roman" panose="02020603050405020304" pitchFamily="18" charset="0"/>
              </a:rPr>
              <a:t>Display 5 records where launch sites begin with the string 'CCA'</a:t>
            </a:r>
          </a:p>
          <a:p>
            <a:pPr marL="0" indent="0">
              <a:buNone/>
            </a:pPr>
            <a:endParaRPr lang="en-IN" dirty="0"/>
          </a:p>
        </p:txBody>
      </p:sp>
      <p:sp>
        <p:nvSpPr>
          <p:cNvPr id="4" name="Slide Number Placeholder 3">
            <a:extLst>
              <a:ext uri="{FF2B5EF4-FFF2-40B4-BE49-F238E27FC236}">
                <a16:creationId xmlns:a16="http://schemas.microsoft.com/office/drawing/2014/main" id="{1676F9FF-776E-17FA-E5E5-F3AA9ADB2A29}"/>
              </a:ext>
            </a:extLst>
          </p:cNvPr>
          <p:cNvSpPr>
            <a:spLocks noGrp="1"/>
          </p:cNvSpPr>
          <p:nvPr>
            <p:ph type="sldNum" sz="quarter" idx="12"/>
          </p:nvPr>
        </p:nvSpPr>
        <p:spPr/>
        <p:txBody>
          <a:bodyPr/>
          <a:lstStyle/>
          <a:p>
            <a:fld id="{A15A13CF-AB93-4764-9A9E-0C9099AC8862}" type="slidenum">
              <a:rPr lang="en-IN" smtClean="0"/>
              <a:t>19</a:t>
            </a:fld>
            <a:endParaRPr lang="en-IN"/>
          </a:p>
        </p:txBody>
      </p:sp>
      <p:graphicFrame>
        <p:nvGraphicFramePr>
          <p:cNvPr id="5" name="Table 4">
            <a:extLst>
              <a:ext uri="{FF2B5EF4-FFF2-40B4-BE49-F238E27FC236}">
                <a16:creationId xmlns:a16="http://schemas.microsoft.com/office/drawing/2014/main" id="{90A97EEE-E1D4-7F32-2D20-8F5F95BBF7D0}"/>
              </a:ext>
            </a:extLst>
          </p:cNvPr>
          <p:cNvGraphicFramePr>
            <a:graphicFrameLocks noGrp="1"/>
          </p:cNvGraphicFramePr>
          <p:nvPr>
            <p:extLst>
              <p:ext uri="{D42A27DB-BD31-4B8C-83A1-F6EECF244321}">
                <p14:modId xmlns:p14="http://schemas.microsoft.com/office/powerpoint/2010/main" val="1295925051"/>
              </p:ext>
            </p:extLst>
          </p:nvPr>
        </p:nvGraphicFramePr>
        <p:xfrm>
          <a:off x="1093509" y="2331720"/>
          <a:ext cx="8719790" cy="3398520"/>
        </p:xfrm>
        <a:graphic>
          <a:graphicData uri="http://schemas.openxmlformats.org/drawingml/2006/table">
            <a:tbl>
              <a:tblPr>
                <a:tableStyleId>{5C22544A-7EE6-4342-B048-85BDC9FD1C3A}</a:tableStyleId>
              </a:tblPr>
              <a:tblGrid>
                <a:gridCol w="871979">
                  <a:extLst>
                    <a:ext uri="{9D8B030D-6E8A-4147-A177-3AD203B41FA5}">
                      <a16:colId xmlns:a16="http://schemas.microsoft.com/office/drawing/2014/main" val="1898104681"/>
                    </a:ext>
                  </a:extLst>
                </a:gridCol>
                <a:gridCol w="871979">
                  <a:extLst>
                    <a:ext uri="{9D8B030D-6E8A-4147-A177-3AD203B41FA5}">
                      <a16:colId xmlns:a16="http://schemas.microsoft.com/office/drawing/2014/main" val="3925496327"/>
                    </a:ext>
                  </a:extLst>
                </a:gridCol>
                <a:gridCol w="871979">
                  <a:extLst>
                    <a:ext uri="{9D8B030D-6E8A-4147-A177-3AD203B41FA5}">
                      <a16:colId xmlns:a16="http://schemas.microsoft.com/office/drawing/2014/main" val="3359718998"/>
                    </a:ext>
                  </a:extLst>
                </a:gridCol>
                <a:gridCol w="871979">
                  <a:extLst>
                    <a:ext uri="{9D8B030D-6E8A-4147-A177-3AD203B41FA5}">
                      <a16:colId xmlns:a16="http://schemas.microsoft.com/office/drawing/2014/main" val="358475386"/>
                    </a:ext>
                  </a:extLst>
                </a:gridCol>
                <a:gridCol w="871979">
                  <a:extLst>
                    <a:ext uri="{9D8B030D-6E8A-4147-A177-3AD203B41FA5}">
                      <a16:colId xmlns:a16="http://schemas.microsoft.com/office/drawing/2014/main" val="1563613896"/>
                    </a:ext>
                  </a:extLst>
                </a:gridCol>
                <a:gridCol w="871979">
                  <a:extLst>
                    <a:ext uri="{9D8B030D-6E8A-4147-A177-3AD203B41FA5}">
                      <a16:colId xmlns:a16="http://schemas.microsoft.com/office/drawing/2014/main" val="4038938208"/>
                    </a:ext>
                  </a:extLst>
                </a:gridCol>
                <a:gridCol w="871979">
                  <a:extLst>
                    <a:ext uri="{9D8B030D-6E8A-4147-A177-3AD203B41FA5}">
                      <a16:colId xmlns:a16="http://schemas.microsoft.com/office/drawing/2014/main" val="482849984"/>
                    </a:ext>
                  </a:extLst>
                </a:gridCol>
                <a:gridCol w="871979">
                  <a:extLst>
                    <a:ext uri="{9D8B030D-6E8A-4147-A177-3AD203B41FA5}">
                      <a16:colId xmlns:a16="http://schemas.microsoft.com/office/drawing/2014/main" val="3952816838"/>
                    </a:ext>
                  </a:extLst>
                </a:gridCol>
                <a:gridCol w="871979">
                  <a:extLst>
                    <a:ext uri="{9D8B030D-6E8A-4147-A177-3AD203B41FA5}">
                      <a16:colId xmlns:a16="http://schemas.microsoft.com/office/drawing/2014/main" val="1558387746"/>
                    </a:ext>
                  </a:extLst>
                </a:gridCol>
                <a:gridCol w="871979">
                  <a:extLst>
                    <a:ext uri="{9D8B030D-6E8A-4147-A177-3AD203B41FA5}">
                      <a16:colId xmlns:a16="http://schemas.microsoft.com/office/drawing/2014/main" val="1514740631"/>
                    </a:ext>
                  </a:extLst>
                </a:gridCol>
              </a:tblGrid>
              <a:tr h="289560">
                <a:tc>
                  <a:txBody>
                    <a:bodyPr/>
                    <a:lstStyle/>
                    <a:p>
                      <a:pPr algn="r" fontAlgn="ctr"/>
                      <a:r>
                        <a:rPr lang="en-IN" sz="1200" u="none" strike="noStrike" dirty="0">
                          <a:effectLst/>
                        </a:rPr>
                        <a:t>Date</a:t>
                      </a:r>
                      <a:endParaRPr lang="en-IN" sz="1200" b="1"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Time (UTC)</a:t>
                      </a:r>
                      <a:endParaRPr lang="en-IN" sz="12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Booster_Version</a:t>
                      </a:r>
                      <a:endParaRPr lang="en-IN" sz="12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Launch_Site</a:t>
                      </a:r>
                      <a:endParaRPr lang="en-IN" sz="12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Payload</a:t>
                      </a:r>
                      <a:endParaRPr lang="en-IN" sz="12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PAYLOAD_MASS__KG_</a:t>
                      </a:r>
                      <a:endParaRPr lang="en-IN" sz="12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Orbit</a:t>
                      </a:r>
                      <a:endParaRPr lang="en-IN" sz="12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Customer</a:t>
                      </a:r>
                      <a:endParaRPr lang="en-IN" sz="12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Mission_Outcome</a:t>
                      </a:r>
                      <a:endParaRPr lang="en-IN" sz="12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Landing_Outcome</a:t>
                      </a:r>
                      <a:endParaRPr lang="en-IN" sz="1200" b="1"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25472818"/>
                  </a:ext>
                </a:extLst>
              </a:tr>
              <a:tr h="579120">
                <a:tc>
                  <a:txBody>
                    <a:bodyPr/>
                    <a:lstStyle/>
                    <a:p>
                      <a:pPr algn="r" fontAlgn="ctr"/>
                      <a:r>
                        <a:rPr lang="en-IN" sz="1200" u="none" strike="noStrike" dirty="0">
                          <a:effectLst/>
                        </a:rPr>
                        <a:t>04-06-2010</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18:45:00</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F9 v1.0 B0003</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CCAFS LC-40</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Dragon Spacecraft Qualification Unit</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0</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LEO</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SpaceX</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Success</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Failure (parachute)</a:t>
                      </a:r>
                      <a:endParaRPr lang="en-IN" sz="12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4193680700"/>
                  </a:ext>
                </a:extLst>
              </a:tr>
              <a:tr h="1013460">
                <a:tc>
                  <a:txBody>
                    <a:bodyPr/>
                    <a:lstStyle/>
                    <a:p>
                      <a:pPr algn="r" fontAlgn="ctr"/>
                      <a:r>
                        <a:rPr lang="en-IN" sz="1200" u="none" strike="noStrike">
                          <a:effectLst/>
                        </a:rPr>
                        <a:t>08-12-2010</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15:43:00</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F9 v1.0 B0004</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CCAFS LC-40</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US" sz="1200" u="none" strike="noStrike" dirty="0">
                          <a:effectLst/>
                        </a:rPr>
                        <a:t>Dragon demo flight C1, two CubeSats, barrel of </a:t>
                      </a:r>
                      <a:r>
                        <a:rPr lang="en-US" sz="1200" u="none" strike="noStrike" dirty="0" err="1">
                          <a:effectLst/>
                        </a:rPr>
                        <a:t>Brouere</a:t>
                      </a:r>
                      <a:r>
                        <a:rPr lang="en-US" sz="1200" u="none" strike="noStrike" dirty="0">
                          <a:effectLst/>
                        </a:rPr>
                        <a:t> cheese</a:t>
                      </a:r>
                      <a:endParaRPr lang="en-US"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0</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LEO (ISS)</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NASA (COTS) NRO</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Success</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Failure (parachute)</a:t>
                      </a:r>
                      <a:endParaRPr lang="en-IN" sz="12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4185837233"/>
                  </a:ext>
                </a:extLst>
              </a:tr>
              <a:tr h="434340">
                <a:tc>
                  <a:txBody>
                    <a:bodyPr/>
                    <a:lstStyle/>
                    <a:p>
                      <a:pPr algn="r" fontAlgn="ctr"/>
                      <a:r>
                        <a:rPr lang="en-IN" sz="1200" u="none" strike="noStrike">
                          <a:effectLst/>
                        </a:rPr>
                        <a:t>22-05-2012</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07:44:00</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F9 v1.0 B0005</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CCAFS LC-40</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Dragon demo flight C2</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525</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LEO (ISS)</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NASA (COTS)</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Success</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No attempt</a:t>
                      </a:r>
                      <a:endParaRPr lang="en-IN" sz="12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465933233"/>
                  </a:ext>
                </a:extLst>
              </a:tr>
              <a:tr h="289560">
                <a:tc>
                  <a:txBody>
                    <a:bodyPr/>
                    <a:lstStyle/>
                    <a:p>
                      <a:pPr algn="r" fontAlgn="ctr"/>
                      <a:r>
                        <a:rPr lang="en-IN" sz="1200" u="none" strike="noStrike">
                          <a:effectLst/>
                        </a:rPr>
                        <a:t>08-10-2012</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00:35:00</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F9 v1.0 B0006</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CCAFS LC-40</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SpaceX CRS-1</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500</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LEO (ISS)</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NASA (CRS)</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Success</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No attempt</a:t>
                      </a:r>
                      <a:endParaRPr lang="en-IN" sz="12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576175639"/>
                  </a:ext>
                </a:extLst>
              </a:tr>
              <a:tr h="289560">
                <a:tc>
                  <a:txBody>
                    <a:bodyPr/>
                    <a:lstStyle/>
                    <a:p>
                      <a:pPr algn="r" fontAlgn="ctr"/>
                      <a:r>
                        <a:rPr lang="en-IN" sz="1200" u="none" strike="noStrike">
                          <a:effectLst/>
                        </a:rPr>
                        <a:t>01-03-2013</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15:10:00</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F9 v1.0 B0007</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CCAFS LC-40</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SpaceX CRS-2</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677</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LEO (ISS)</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a:effectLst/>
                        </a:rPr>
                        <a:t>NASA (CRS)</a:t>
                      </a:r>
                      <a:endParaRPr lang="en-IN" sz="12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Success</a:t>
                      </a:r>
                      <a:endParaRPr lang="en-IN" sz="1200" b="0" i="0" u="none" strike="noStrike" dirty="0">
                        <a:solidFill>
                          <a:srgbClr val="000000"/>
                        </a:solidFill>
                        <a:effectLst/>
                        <a:latin typeface="Segoe UI" panose="020B0502040204020203" pitchFamily="34" charset="0"/>
                      </a:endParaRPr>
                    </a:p>
                  </a:txBody>
                  <a:tcPr marL="7620" marR="7620" marT="7620" marB="0" anchor="ctr"/>
                </a:tc>
                <a:tc>
                  <a:txBody>
                    <a:bodyPr/>
                    <a:lstStyle/>
                    <a:p>
                      <a:pPr algn="r" fontAlgn="ctr"/>
                      <a:r>
                        <a:rPr lang="en-IN" sz="1200" u="none" strike="noStrike" dirty="0">
                          <a:effectLst/>
                        </a:rPr>
                        <a:t>No attempt</a:t>
                      </a:r>
                      <a:endParaRPr lang="en-IN" sz="12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588191424"/>
                  </a:ext>
                </a:extLst>
              </a:tr>
            </a:tbl>
          </a:graphicData>
        </a:graphic>
      </p:graphicFrame>
    </p:spTree>
    <p:extLst>
      <p:ext uri="{BB962C8B-B14F-4D97-AF65-F5344CB8AC3E}">
        <p14:creationId xmlns:p14="http://schemas.microsoft.com/office/powerpoint/2010/main" val="31610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C57A-58FC-1C62-7D8E-4790E7BF433B}"/>
              </a:ext>
            </a:extLst>
          </p:cNvPr>
          <p:cNvSpPr>
            <a:spLocks noGrp="1"/>
          </p:cNvSpPr>
          <p:nvPr>
            <p:ph type="title"/>
          </p:nvPr>
        </p:nvSpPr>
        <p:spPr>
          <a:xfrm>
            <a:off x="838200" y="365126"/>
            <a:ext cx="10515600" cy="741186"/>
          </a:xfrm>
        </p:spPr>
        <p:txBody>
          <a:bodyPr>
            <a:normAutofit/>
          </a:bodyPr>
          <a:lstStyle/>
          <a:p>
            <a:pPr algn="ctr"/>
            <a:r>
              <a:rPr lang="en-IN" sz="2800" b="1" dirty="0">
                <a:latin typeface="Times New Roman" panose="02020603050405020304" pitchFamily="18" charset="0"/>
                <a:cs typeface="Times New Roman" panose="02020603050405020304" pitchFamily="18" charset="0"/>
              </a:rPr>
              <a:t>Table of Contents</a:t>
            </a:r>
          </a:p>
        </p:txBody>
      </p:sp>
      <p:graphicFrame>
        <p:nvGraphicFramePr>
          <p:cNvPr id="4" name="Content Placeholder 3">
            <a:extLst>
              <a:ext uri="{FF2B5EF4-FFF2-40B4-BE49-F238E27FC236}">
                <a16:creationId xmlns:a16="http://schemas.microsoft.com/office/drawing/2014/main" id="{4BBB617E-9B60-C972-C802-B45C47F71C93}"/>
              </a:ext>
            </a:extLst>
          </p:cNvPr>
          <p:cNvGraphicFramePr>
            <a:graphicFrameLocks noGrp="1"/>
          </p:cNvGraphicFramePr>
          <p:nvPr>
            <p:ph idx="1"/>
            <p:extLst>
              <p:ext uri="{D42A27DB-BD31-4B8C-83A1-F6EECF244321}">
                <p14:modId xmlns:p14="http://schemas.microsoft.com/office/powerpoint/2010/main" val="2782077007"/>
              </p:ext>
            </p:extLst>
          </p:nvPr>
        </p:nvGraphicFramePr>
        <p:xfrm>
          <a:off x="646288" y="1023409"/>
          <a:ext cx="10515597" cy="56184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176123606"/>
                    </a:ext>
                  </a:extLst>
                </a:gridCol>
                <a:gridCol w="4800601">
                  <a:extLst>
                    <a:ext uri="{9D8B030D-6E8A-4147-A177-3AD203B41FA5}">
                      <a16:colId xmlns:a16="http://schemas.microsoft.com/office/drawing/2014/main" val="1891619166"/>
                    </a:ext>
                  </a:extLst>
                </a:gridCol>
                <a:gridCol w="2209797">
                  <a:extLst>
                    <a:ext uri="{9D8B030D-6E8A-4147-A177-3AD203B41FA5}">
                      <a16:colId xmlns:a16="http://schemas.microsoft.com/office/drawing/2014/main" val="1755506532"/>
                    </a:ext>
                  </a:extLst>
                </a:gridCol>
              </a:tblGrid>
              <a:tr h="370840">
                <a:tc>
                  <a:txBody>
                    <a:bodyPr/>
                    <a:lstStyle/>
                    <a:p>
                      <a:r>
                        <a:rPr lang="en-IN" sz="2200" dirty="0">
                          <a:solidFill>
                            <a:schemeClr val="tx1"/>
                          </a:solidFill>
                          <a:latin typeface="Times New Roman" panose="02020603050405020304" pitchFamily="18" charset="0"/>
                          <a:cs typeface="Times New Roman" panose="02020603050405020304" pitchFamily="18" charset="0"/>
                        </a:rPr>
                        <a:t>SL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latin typeface="Times New Roman" panose="02020603050405020304" pitchFamily="18" charset="0"/>
                          <a:cs typeface="Times New Roman" panose="02020603050405020304" pitchFamily="18" charset="0"/>
                        </a:rPr>
                        <a:t>Slide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472878"/>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Executive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5147622"/>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0896563"/>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4730278"/>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Methodology (Data Collection and Data Wrangling)</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043389"/>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EDA and interactive visual analytics methodology</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8-10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326405"/>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Predictive analysis methodology</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0212510"/>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EDA with visualization results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12-17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2591345"/>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EDA with SQL results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18-25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1813474"/>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Folium results slides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26-28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1221590"/>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err="1">
                          <a:latin typeface="Times New Roman" panose="02020603050405020304" pitchFamily="18" charset="0"/>
                          <a:cs typeface="Times New Roman" panose="02020603050405020304" pitchFamily="18" charset="0"/>
                        </a:rPr>
                        <a:t>Plotly</a:t>
                      </a:r>
                      <a:r>
                        <a:rPr lang="en-IN" sz="1600" b="0" dirty="0">
                          <a:latin typeface="Times New Roman" panose="02020603050405020304" pitchFamily="18" charset="0"/>
                          <a:cs typeface="Times New Roman" panose="02020603050405020304" pitchFamily="18" charset="0"/>
                        </a:rPr>
                        <a:t> Dashboard Results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29-38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1040840"/>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Predictive Analysis Classification Results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40-43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110297"/>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Discussion Findings and Implications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5289565"/>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Conclusion</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1900282"/>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b="0" dirty="0">
                          <a:latin typeface="Times New Roman" panose="02020603050405020304" pitchFamily="18" charset="0"/>
                          <a:cs typeface="Times New Roman" panose="02020603050405020304" pitchFamily="18" charset="0"/>
                        </a:rPr>
                        <a:t>Acknowledgement, Appendix and References</a:t>
                      </a:r>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47-48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3363576"/>
                  </a:ext>
                </a:extLst>
              </a:tr>
            </a:tbl>
          </a:graphicData>
        </a:graphic>
      </p:graphicFrame>
      <p:sp>
        <p:nvSpPr>
          <p:cNvPr id="5" name="Slide Number Placeholder 4">
            <a:extLst>
              <a:ext uri="{FF2B5EF4-FFF2-40B4-BE49-F238E27FC236}">
                <a16:creationId xmlns:a16="http://schemas.microsoft.com/office/drawing/2014/main" id="{6C6810D7-1376-8E64-52D6-BB0A95C93BB0}"/>
              </a:ext>
            </a:extLst>
          </p:cNvPr>
          <p:cNvSpPr>
            <a:spLocks noGrp="1"/>
          </p:cNvSpPr>
          <p:nvPr>
            <p:ph type="sldNum" sz="quarter" idx="12"/>
          </p:nvPr>
        </p:nvSpPr>
        <p:spPr/>
        <p:txBody>
          <a:bodyPr/>
          <a:lstStyle/>
          <a:p>
            <a:fld id="{A15A13CF-AB93-4764-9A9E-0C9099AC8862}" type="slidenum">
              <a:rPr lang="en-IN" smtClean="0"/>
              <a:t>2</a:t>
            </a:fld>
            <a:endParaRPr lang="en-IN"/>
          </a:p>
        </p:txBody>
      </p:sp>
    </p:spTree>
    <p:extLst>
      <p:ext uri="{BB962C8B-B14F-4D97-AF65-F5344CB8AC3E}">
        <p14:creationId xmlns:p14="http://schemas.microsoft.com/office/powerpoint/2010/main" val="139749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AB48-F8D3-0559-2F31-5DC0F6B82B0D}"/>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SQL results</a:t>
            </a:r>
          </a:p>
        </p:txBody>
      </p:sp>
      <p:sp>
        <p:nvSpPr>
          <p:cNvPr id="3" name="Content Placeholder 2">
            <a:extLst>
              <a:ext uri="{FF2B5EF4-FFF2-40B4-BE49-F238E27FC236}">
                <a16:creationId xmlns:a16="http://schemas.microsoft.com/office/drawing/2014/main" id="{394BA247-1761-5E6B-4478-8B7488033076}"/>
              </a:ext>
            </a:extLst>
          </p:cNvPr>
          <p:cNvSpPr>
            <a:spLocks noGrp="1"/>
          </p:cNvSpPr>
          <p:nvPr>
            <p:ph idx="1"/>
          </p:nvPr>
        </p:nvSpPr>
        <p:spPr/>
        <p:txBody>
          <a:bodyPr/>
          <a:lstStyle/>
          <a:p>
            <a:pPr marL="0" indent="0">
              <a:buNone/>
            </a:pPr>
            <a:r>
              <a:rPr lang="en-US" sz="1600" b="0" i="0" dirty="0">
                <a:effectLst/>
                <a:latin typeface="Times New Roman" panose="02020603050405020304" pitchFamily="18" charset="0"/>
                <a:cs typeface="Times New Roman" panose="02020603050405020304" pitchFamily="18" charset="0"/>
              </a:rPr>
              <a:t>Display the total payload mass carried by boosters launched by NASA (CRS)</a:t>
            </a:r>
          </a:p>
          <a:p>
            <a:pPr marL="0" indent="0">
              <a:buNone/>
            </a:pPr>
            <a:endParaRPr lang="en-IN" dirty="0"/>
          </a:p>
        </p:txBody>
      </p:sp>
      <p:sp>
        <p:nvSpPr>
          <p:cNvPr id="4" name="Slide Number Placeholder 3">
            <a:extLst>
              <a:ext uri="{FF2B5EF4-FFF2-40B4-BE49-F238E27FC236}">
                <a16:creationId xmlns:a16="http://schemas.microsoft.com/office/drawing/2014/main" id="{A1F231CF-7009-6C60-F6AC-AF65B96D8CBE}"/>
              </a:ext>
            </a:extLst>
          </p:cNvPr>
          <p:cNvSpPr>
            <a:spLocks noGrp="1"/>
          </p:cNvSpPr>
          <p:nvPr>
            <p:ph type="sldNum" sz="quarter" idx="12"/>
          </p:nvPr>
        </p:nvSpPr>
        <p:spPr/>
        <p:txBody>
          <a:bodyPr/>
          <a:lstStyle/>
          <a:p>
            <a:fld id="{A15A13CF-AB93-4764-9A9E-0C9099AC8862}" type="slidenum">
              <a:rPr lang="en-IN" smtClean="0"/>
              <a:t>20</a:t>
            </a:fld>
            <a:endParaRPr lang="en-IN"/>
          </a:p>
        </p:txBody>
      </p:sp>
      <p:graphicFrame>
        <p:nvGraphicFramePr>
          <p:cNvPr id="6" name="Table 5">
            <a:extLst>
              <a:ext uri="{FF2B5EF4-FFF2-40B4-BE49-F238E27FC236}">
                <a16:creationId xmlns:a16="http://schemas.microsoft.com/office/drawing/2014/main" id="{2F353622-996A-3FF5-F625-95FF4223AE45}"/>
              </a:ext>
            </a:extLst>
          </p:cNvPr>
          <p:cNvGraphicFramePr>
            <a:graphicFrameLocks noGrp="1"/>
          </p:cNvGraphicFramePr>
          <p:nvPr>
            <p:extLst>
              <p:ext uri="{D42A27DB-BD31-4B8C-83A1-F6EECF244321}">
                <p14:modId xmlns:p14="http://schemas.microsoft.com/office/powerpoint/2010/main" val="53589443"/>
              </p:ext>
            </p:extLst>
          </p:nvPr>
        </p:nvGraphicFramePr>
        <p:xfrm>
          <a:off x="998456" y="2705100"/>
          <a:ext cx="8983744" cy="723900"/>
        </p:xfrm>
        <a:graphic>
          <a:graphicData uri="http://schemas.openxmlformats.org/drawingml/2006/table">
            <a:tbl>
              <a:tblPr>
                <a:tableStyleId>{5C22544A-7EE6-4342-B048-85BDC9FD1C3A}</a:tableStyleId>
              </a:tblPr>
              <a:tblGrid>
                <a:gridCol w="8983744">
                  <a:extLst>
                    <a:ext uri="{9D8B030D-6E8A-4147-A177-3AD203B41FA5}">
                      <a16:colId xmlns:a16="http://schemas.microsoft.com/office/drawing/2014/main" val="2689902938"/>
                    </a:ext>
                  </a:extLst>
                </a:gridCol>
              </a:tblGrid>
              <a:tr h="434340">
                <a:tc>
                  <a:txBody>
                    <a:bodyPr/>
                    <a:lstStyle/>
                    <a:p>
                      <a:pPr algn="l" fontAlgn="ctr"/>
                      <a:r>
                        <a:rPr lang="en-IN" sz="1600" u="none" strike="noStrike">
                          <a:effectLst/>
                        </a:rPr>
                        <a:t>Total payload mass</a:t>
                      </a:r>
                      <a:endParaRPr lang="en-IN" sz="1600" b="1"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711235980"/>
                  </a:ext>
                </a:extLst>
              </a:tr>
              <a:tr h="289560">
                <a:tc>
                  <a:txBody>
                    <a:bodyPr/>
                    <a:lstStyle/>
                    <a:p>
                      <a:pPr algn="l" fontAlgn="ctr"/>
                      <a:r>
                        <a:rPr lang="en-IN" sz="1600" u="none" strike="noStrike" dirty="0">
                          <a:effectLst/>
                        </a:rPr>
                        <a:t>45596</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676044717"/>
                  </a:ext>
                </a:extLst>
              </a:tr>
            </a:tbl>
          </a:graphicData>
        </a:graphic>
      </p:graphicFrame>
      <p:sp>
        <p:nvSpPr>
          <p:cNvPr id="8" name="TextBox 7">
            <a:extLst>
              <a:ext uri="{FF2B5EF4-FFF2-40B4-BE49-F238E27FC236}">
                <a16:creationId xmlns:a16="http://schemas.microsoft.com/office/drawing/2014/main" id="{06554A59-7D91-DDF2-EA15-1CDF016AAAF0}"/>
              </a:ext>
            </a:extLst>
          </p:cNvPr>
          <p:cNvSpPr txBox="1"/>
          <p:nvPr/>
        </p:nvSpPr>
        <p:spPr>
          <a:xfrm>
            <a:off x="1086439" y="3833485"/>
            <a:ext cx="8773997" cy="338554"/>
          </a:xfrm>
          <a:prstGeom prst="rect">
            <a:avLst/>
          </a:prstGeom>
          <a:noFill/>
        </p:spPr>
        <p:txBody>
          <a:bodyPr wrap="square">
            <a:spAutoFit/>
          </a:bodyPr>
          <a:lstStyle/>
          <a:p>
            <a:pPr algn="l">
              <a:spcBef>
                <a:spcPts val="1260"/>
              </a:spcBef>
              <a:spcAft>
                <a:spcPts val="420"/>
              </a:spcAft>
            </a:pPr>
            <a:r>
              <a:rPr lang="en-US" sz="1600" b="0" i="0" dirty="0">
                <a:effectLst/>
                <a:latin typeface="Times New Roman" panose="02020603050405020304" pitchFamily="18" charset="0"/>
                <a:cs typeface="Times New Roman" panose="02020603050405020304" pitchFamily="18" charset="0"/>
              </a:rPr>
              <a:t>Display average payload mass carried by booster version F9 v1.1</a:t>
            </a:r>
          </a:p>
        </p:txBody>
      </p:sp>
      <p:graphicFrame>
        <p:nvGraphicFramePr>
          <p:cNvPr id="9" name="Table 8">
            <a:extLst>
              <a:ext uri="{FF2B5EF4-FFF2-40B4-BE49-F238E27FC236}">
                <a16:creationId xmlns:a16="http://schemas.microsoft.com/office/drawing/2014/main" id="{C53B0000-D0AD-E752-5B15-6E74CDD7C185}"/>
              </a:ext>
            </a:extLst>
          </p:cNvPr>
          <p:cNvGraphicFramePr>
            <a:graphicFrameLocks noGrp="1"/>
          </p:cNvGraphicFramePr>
          <p:nvPr>
            <p:extLst>
              <p:ext uri="{D42A27DB-BD31-4B8C-83A1-F6EECF244321}">
                <p14:modId xmlns:p14="http://schemas.microsoft.com/office/powerpoint/2010/main" val="2362000019"/>
              </p:ext>
            </p:extLst>
          </p:nvPr>
        </p:nvGraphicFramePr>
        <p:xfrm>
          <a:off x="1225485" y="4494371"/>
          <a:ext cx="8427562" cy="685800"/>
        </p:xfrm>
        <a:graphic>
          <a:graphicData uri="http://schemas.openxmlformats.org/drawingml/2006/table">
            <a:tbl>
              <a:tblPr>
                <a:tableStyleId>{5C22544A-7EE6-4342-B048-85BDC9FD1C3A}</a:tableStyleId>
              </a:tblPr>
              <a:tblGrid>
                <a:gridCol w="8427562">
                  <a:extLst>
                    <a:ext uri="{9D8B030D-6E8A-4147-A177-3AD203B41FA5}">
                      <a16:colId xmlns:a16="http://schemas.microsoft.com/office/drawing/2014/main" val="3550659799"/>
                    </a:ext>
                  </a:extLst>
                </a:gridCol>
              </a:tblGrid>
              <a:tr h="434340">
                <a:tc>
                  <a:txBody>
                    <a:bodyPr/>
                    <a:lstStyle/>
                    <a:p>
                      <a:pPr algn="l" fontAlgn="ctr"/>
                      <a:r>
                        <a:rPr lang="en-US" sz="1600" u="none" strike="noStrike">
                          <a:effectLst/>
                        </a:rPr>
                        <a:t>Average payload mass in kg</a:t>
                      </a:r>
                      <a:endParaRPr lang="en-US" sz="1600" b="1"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26671813"/>
                  </a:ext>
                </a:extLst>
              </a:tr>
              <a:tr h="182880">
                <a:tc>
                  <a:txBody>
                    <a:bodyPr/>
                    <a:lstStyle/>
                    <a:p>
                      <a:pPr algn="l" fontAlgn="ctr"/>
                      <a:r>
                        <a:rPr lang="en-IN" sz="1600" u="none" strike="noStrike" dirty="0">
                          <a:effectLst/>
                        </a:rPr>
                        <a:t>2534.66667</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67401432"/>
                  </a:ext>
                </a:extLst>
              </a:tr>
            </a:tbl>
          </a:graphicData>
        </a:graphic>
      </p:graphicFrame>
    </p:spTree>
    <p:extLst>
      <p:ext uri="{BB962C8B-B14F-4D97-AF65-F5344CB8AC3E}">
        <p14:creationId xmlns:p14="http://schemas.microsoft.com/office/powerpoint/2010/main" val="3960678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6F14-1B63-7372-14A0-1D29C2837B40}"/>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SQL results</a:t>
            </a:r>
          </a:p>
        </p:txBody>
      </p:sp>
      <p:sp>
        <p:nvSpPr>
          <p:cNvPr id="3" name="Content Placeholder 2">
            <a:extLst>
              <a:ext uri="{FF2B5EF4-FFF2-40B4-BE49-F238E27FC236}">
                <a16:creationId xmlns:a16="http://schemas.microsoft.com/office/drawing/2014/main" id="{90840643-7445-B658-91A7-EA7F762C28D9}"/>
              </a:ext>
            </a:extLst>
          </p:cNvPr>
          <p:cNvSpPr>
            <a:spLocks noGrp="1"/>
          </p:cNvSpPr>
          <p:nvPr>
            <p:ph idx="1"/>
          </p:nvPr>
        </p:nvSpPr>
        <p:spPr>
          <a:xfrm>
            <a:off x="838200" y="1797344"/>
            <a:ext cx="10515600" cy="4351338"/>
          </a:xfrm>
        </p:spPr>
        <p:txBody>
          <a:bodyPr/>
          <a:lstStyle/>
          <a:p>
            <a:pPr marL="0" indent="0">
              <a:buNone/>
            </a:pPr>
            <a:r>
              <a:rPr lang="en-US" sz="1600" b="0" i="0" dirty="0">
                <a:effectLst/>
                <a:latin typeface="Times New Roman" panose="02020603050405020304" pitchFamily="18" charset="0"/>
                <a:cs typeface="Times New Roman" panose="02020603050405020304" pitchFamily="18" charset="0"/>
              </a:rPr>
              <a:t>List the date when the first </a:t>
            </a:r>
            <a:r>
              <a:rPr lang="en-US" sz="1600" b="0" i="0" dirty="0" err="1">
                <a:effectLst/>
                <a:latin typeface="Times New Roman" panose="02020603050405020304" pitchFamily="18" charset="0"/>
                <a:cs typeface="Times New Roman" panose="02020603050405020304" pitchFamily="18" charset="0"/>
              </a:rPr>
              <a:t>succesful</a:t>
            </a:r>
            <a:r>
              <a:rPr lang="en-US" sz="1600" b="0" i="0" dirty="0">
                <a:effectLst/>
                <a:latin typeface="Times New Roman" panose="02020603050405020304" pitchFamily="18" charset="0"/>
                <a:cs typeface="Times New Roman" panose="02020603050405020304" pitchFamily="18" charset="0"/>
              </a:rPr>
              <a:t> landing outcome in ground pad was achieved.</a:t>
            </a:r>
          </a:p>
          <a:p>
            <a:pPr marL="0" indent="0">
              <a:buNone/>
            </a:pPr>
            <a:endParaRPr lang="en-IN" dirty="0"/>
          </a:p>
        </p:txBody>
      </p:sp>
      <p:sp>
        <p:nvSpPr>
          <p:cNvPr id="4" name="Slide Number Placeholder 3">
            <a:extLst>
              <a:ext uri="{FF2B5EF4-FFF2-40B4-BE49-F238E27FC236}">
                <a16:creationId xmlns:a16="http://schemas.microsoft.com/office/drawing/2014/main" id="{E3446272-3C27-754E-8364-9D6FEF26B63C}"/>
              </a:ext>
            </a:extLst>
          </p:cNvPr>
          <p:cNvSpPr>
            <a:spLocks noGrp="1"/>
          </p:cNvSpPr>
          <p:nvPr>
            <p:ph type="sldNum" sz="quarter" idx="12"/>
          </p:nvPr>
        </p:nvSpPr>
        <p:spPr/>
        <p:txBody>
          <a:bodyPr/>
          <a:lstStyle/>
          <a:p>
            <a:fld id="{A15A13CF-AB93-4764-9A9E-0C9099AC8862}" type="slidenum">
              <a:rPr lang="en-IN" smtClean="0"/>
              <a:t>21</a:t>
            </a:fld>
            <a:endParaRPr lang="en-IN"/>
          </a:p>
        </p:txBody>
      </p:sp>
      <p:graphicFrame>
        <p:nvGraphicFramePr>
          <p:cNvPr id="5" name="Table 4">
            <a:extLst>
              <a:ext uri="{FF2B5EF4-FFF2-40B4-BE49-F238E27FC236}">
                <a16:creationId xmlns:a16="http://schemas.microsoft.com/office/drawing/2014/main" id="{09F79D83-526E-6FF7-75F9-12C967C59A7A}"/>
              </a:ext>
            </a:extLst>
          </p:cNvPr>
          <p:cNvGraphicFramePr>
            <a:graphicFrameLocks noGrp="1"/>
          </p:cNvGraphicFramePr>
          <p:nvPr>
            <p:extLst>
              <p:ext uri="{D42A27DB-BD31-4B8C-83A1-F6EECF244321}">
                <p14:modId xmlns:p14="http://schemas.microsoft.com/office/powerpoint/2010/main" val="2451655560"/>
              </p:ext>
            </p:extLst>
          </p:nvPr>
        </p:nvGraphicFramePr>
        <p:xfrm>
          <a:off x="989813" y="2771480"/>
          <a:ext cx="9341963" cy="723900"/>
        </p:xfrm>
        <a:graphic>
          <a:graphicData uri="http://schemas.openxmlformats.org/drawingml/2006/table">
            <a:tbl>
              <a:tblPr>
                <a:tableStyleId>{5C22544A-7EE6-4342-B048-85BDC9FD1C3A}</a:tableStyleId>
              </a:tblPr>
              <a:tblGrid>
                <a:gridCol w="9341963">
                  <a:extLst>
                    <a:ext uri="{9D8B030D-6E8A-4147-A177-3AD203B41FA5}">
                      <a16:colId xmlns:a16="http://schemas.microsoft.com/office/drawing/2014/main" val="1673980810"/>
                    </a:ext>
                  </a:extLst>
                </a:gridCol>
              </a:tblGrid>
              <a:tr h="434340">
                <a:tc>
                  <a:txBody>
                    <a:bodyPr/>
                    <a:lstStyle/>
                    <a:p>
                      <a:pPr algn="l" fontAlgn="ctr"/>
                      <a:r>
                        <a:rPr lang="en-IN" sz="1600" u="none" strike="noStrike">
                          <a:effectLst/>
                        </a:rPr>
                        <a:t>Date</a:t>
                      </a:r>
                      <a:endParaRPr lang="en-IN" sz="1600" b="1"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453145326"/>
                  </a:ext>
                </a:extLst>
              </a:tr>
              <a:tr h="289560">
                <a:tc>
                  <a:txBody>
                    <a:bodyPr/>
                    <a:lstStyle/>
                    <a:p>
                      <a:pPr algn="l" fontAlgn="ctr"/>
                      <a:r>
                        <a:rPr lang="en-IN" sz="1600" u="none" strike="noStrike" dirty="0">
                          <a:effectLst/>
                        </a:rPr>
                        <a:t>22-12-2015</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185947913"/>
                  </a:ext>
                </a:extLst>
              </a:tr>
            </a:tbl>
          </a:graphicData>
        </a:graphic>
      </p:graphicFrame>
      <p:sp>
        <p:nvSpPr>
          <p:cNvPr id="7" name="TextBox 6">
            <a:extLst>
              <a:ext uri="{FF2B5EF4-FFF2-40B4-BE49-F238E27FC236}">
                <a16:creationId xmlns:a16="http://schemas.microsoft.com/office/drawing/2014/main" id="{987DCD29-0C0A-8B19-AAE5-3CE56EC00CA6}"/>
              </a:ext>
            </a:extLst>
          </p:cNvPr>
          <p:cNvSpPr txBox="1"/>
          <p:nvPr/>
        </p:nvSpPr>
        <p:spPr>
          <a:xfrm>
            <a:off x="989813" y="3882722"/>
            <a:ext cx="10105535" cy="923330"/>
          </a:xfrm>
          <a:prstGeom prst="rect">
            <a:avLst/>
          </a:prstGeom>
          <a:noFill/>
        </p:spPr>
        <p:txBody>
          <a:bodyPr wrap="square" rtlCol="0">
            <a:spAutoFit/>
          </a:bodyPr>
          <a:lstStyle/>
          <a:p>
            <a:r>
              <a:rPr lang="en-US" b="0" i="0" dirty="0">
                <a:effectLst/>
                <a:latin typeface="system-ui"/>
              </a:rPr>
              <a:t>List the names of the boosters which have success in drone ship and have payload mass greater than 4000 but less than 6000</a:t>
            </a:r>
          </a:p>
          <a:p>
            <a:endParaRPr lang="en-IN" dirty="0"/>
          </a:p>
        </p:txBody>
      </p:sp>
      <p:graphicFrame>
        <p:nvGraphicFramePr>
          <p:cNvPr id="8" name="Table 7">
            <a:extLst>
              <a:ext uri="{FF2B5EF4-FFF2-40B4-BE49-F238E27FC236}">
                <a16:creationId xmlns:a16="http://schemas.microsoft.com/office/drawing/2014/main" id="{CE45FADE-F9B1-D3CE-FA94-D7B5C592EB58}"/>
              </a:ext>
            </a:extLst>
          </p:cNvPr>
          <p:cNvGraphicFramePr>
            <a:graphicFrameLocks noGrp="1"/>
          </p:cNvGraphicFramePr>
          <p:nvPr>
            <p:extLst>
              <p:ext uri="{D42A27DB-BD31-4B8C-83A1-F6EECF244321}">
                <p14:modId xmlns:p14="http://schemas.microsoft.com/office/powerpoint/2010/main" val="2160494034"/>
              </p:ext>
            </p:extLst>
          </p:nvPr>
        </p:nvGraphicFramePr>
        <p:xfrm>
          <a:off x="1096651" y="4576174"/>
          <a:ext cx="9536783" cy="1371600"/>
        </p:xfrm>
        <a:graphic>
          <a:graphicData uri="http://schemas.openxmlformats.org/drawingml/2006/table">
            <a:tbl>
              <a:tblPr>
                <a:tableStyleId>{5C22544A-7EE6-4342-B048-85BDC9FD1C3A}</a:tableStyleId>
              </a:tblPr>
              <a:tblGrid>
                <a:gridCol w="9536783">
                  <a:extLst>
                    <a:ext uri="{9D8B030D-6E8A-4147-A177-3AD203B41FA5}">
                      <a16:colId xmlns:a16="http://schemas.microsoft.com/office/drawing/2014/main" val="674524403"/>
                    </a:ext>
                  </a:extLst>
                </a:gridCol>
              </a:tblGrid>
              <a:tr h="289560">
                <a:tc>
                  <a:txBody>
                    <a:bodyPr/>
                    <a:lstStyle/>
                    <a:p>
                      <a:pPr algn="l" fontAlgn="ctr"/>
                      <a:r>
                        <a:rPr lang="en-IN" sz="1600" u="none" strike="noStrike">
                          <a:effectLst/>
                        </a:rPr>
                        <a:t>Booster_Version</a:t>
                      </a:r>
                      <a:endParaRPr lang="en-IN" sz="1600" b="1"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068176950"/>
                  </a:ext>
                </a:extLst>
              </a:tr>
              <a:tr h="182880">
                <a:tc>
                  <a:txBody>
                    <a:bodyPr/>
                    <a:lstStyle/>
                    <a:p>
                      <a:pPr algn="l" fontAlgn="ctr"/>
                      <a:r>
                        <a:rPr lang="en-IN" sz="1600" u="none" strike="noStrike">
                          <a:effectLst/>
                        </a:rPr>
                        <a:t>F9 FT B1022</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043266415"/>
                  </a:ext>
                </a:extLst>
              </a:tr>
              <a:tr h="182880">
                <a:tc>
                  <a:txBody>
                    <a:bodyPr/>
                    <a:lstStyle/>
                    <a:p>
                      <a:pPr algn="l" fontAlgn="ctr"/>
                      <a:r>
                        <a:rPr lang="en-IN" sz="1600" u="none" strike="noStrike">
                          <a:effectLst/>
                        </a:rPr>
                        <a:t>F9 FT B1026</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20636225"/>
                  </a:ext>
                </a:extLst>
              </a:tr>
              <a:tr h="289560">
                <a:tc>
                  <a:txBody>
                    <a:bodyPr/>
                    <a:lstStyle/>
                    <a:p>
                      <a:pPr algn="l" fontAlgn="ctr"/>
                      <a:r>
                        <a:rPr lang="en-IN" sz="1600" u="none" strike="noStrike">
                          <a:effectLst/>
                        </a:rPr>
                        <a:t>F9 FT B1021.2</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4253965622"/>
                  </a:ext>
                </a:extLst>
              </a:tr>
              <a:tr h="289560">
                <a:tc>
                  <a:txBody>
                    <a:bodyPr/>
                    <a:lstStyle/>
                    <a:p>
                      <a:pPr algn="l" fontAlgn="ctr"/>
                      <a:r>
                        <a:rPr lang="en-IN" sz="1600" u="none" strike="noStrike" dirty="0">
                          <a:effectLst/>
                        </a:rPr>
                        <a:t>F9 FT B1031.2</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243262402"/>
                  </a:ext>
                </a:extLst>
              </a:tr>
            </a:tbl>
          </a:graphicData>
        </a:graphic>
      </p:graphicFrame>
    </p:spTree>
    <p:extLst>
      <p:ext uri="{BB962C8B-B14F-4D97-AF65-F5344CB8AC3E}">
        <p14:creationId xmlns:p14="http://schemas.microsoft.com/office/powerpoint/2010/main" val="2474478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CD3D-6BAB-3DCC-7C19-CF6675CFDA9C}"/>
              </a:ext>
            </a:extLst>
          </p:cNvPr>
          <p:cNvSpPr>
            <a:spLocks noGrp="1"/>
          </p:cNvSpPr>
          <p:nvPr>
            <p:ph type="title"/>
          </p:nvPr>
        </p:nvSpPr>
        <p:spPr>
          <a:xfrm>
            <a:off x="838200" y="320675"/>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EDA with SQL results</a:t>
            </a:r>
          </a:p>
        </p:txBody>
      </p:sp>
      <p:sp>
        <p:nvSpPr>
          <p:cNvPr id="3" name="Content Placeholder 2">
            <a:extLst>
              <a:ext uri="{FF2B5EF4-FFF2-40B4-BE49-F238E27FC236}">
                <a16:creationId xmlns:a16="http://schemas.microsoft.com/office/drawing/2014/main" id="{7289B57B-BD60-218B-2F3F-C6D351615C9E}"/>
              </a:ext>
            </a:extLst>
          </p:cNvPr>
          <p:cNvSpPr>
            <a:spLocks noGrp="1"/>
          </p:cNvSpPr>
          <p:nvPr>
            <p:ph idx="1"/>
          </p:nvPr>
        </p:nvSpPr>
        <p:spPr/>
        <p:txBody>
          <a:bodyPr/>
          <a:lstStyle/>
          <a:p>
            <a:pPr marL="0" indent="0">
              <a:buNone/>
            </a:pPr>
            <a:r>
              <a:rPr lang="en-US" sz="1600" b="0" i="0" dirty="0">
                <a:effectLst/>
                <a:latin typeface="Times New Roman" panose="02020603050405020304" pitchFamily="18" charset="0"/>
                <a:cs typeface="Times New Roman" panose="02020603050405020304" pitchFamily="18" charset="0"/>
              </a:rPr>
              <a:t>List the total number of successful and failure mission outcomes</a:t>
            </a:r>
          </a:p>
          <a:p>
            <a:pPr marL="0" indent="0">
              <a:buNone/>
            </a:pPr>
            <a:endParaRPr lang="en-IN" dirty="0"/>
          </a:p>
        </p:txBody>
      </p:sp>
      <p:sp>
        <p:nvSpPr>
          <p:cNvPr id="4" name="Slide Number Placeholder 3">
            <a:extLst>
              <a:ext uri="{FF2B5EF4-FFF2-40B4-BE49-F238E27FC236}">
                <a16:creationId xmlns:a16="http://schemas.microsoft.com/office/drawing/2014/main" id="{8B53AAAF-A0EE-DD16-2E30-F6B82DEBD3D9}"/>
              </a:ext>
            </a:extLst>
          </p:cNvPr>
          <p:cNvSpPr>
            <a:spLocks noGrp="1"/>
          </p:cNvSpPr>
          <p:nvPr>
            <p:ph type="sldNum" sz="quarter" idx="12"/>
          </p:nvPr>
        </p:nvSpPr>
        <p:spPr/>
        <p:txBody>
          <a:bodyPr/>
          <a:lstStyle/>
          <a:p>
            <a:fld id="{A15A13CF-AB93-4764-9A9E-0C9099AC8862}" type="slidenum">
              <a:rPr lang="en-IN" smtClean="0"/>
              <a:t>22</a:t>
            </a:fld>
            <a:endParaRPr lang="en-IN"/>
          </a:p>
        </p:txBody>
      </p:sp>
      <p:graphicFrame>
        <p:nvGraphicFramePr>
          <p:cNvPr id="6" name="Table 5">
            <a:extLst>
              <a:ext uri="{FF2B5EF4-FFF2-40B4-BE49-F238E27FC236}">
                <a16:creationId xmlns:a16="http://schemas.microsoft.com/office/drawing/2014/main" id="{E9C4F67A-0A1A-CF59-85AF-C6FB91CA57F8}"/>
              </a:ext>
            </a:extLst>
          </p:cNvPr>
          <p:cNvGraphicFramePr>
            <a:graphicFrameLocks noGrp="1"/>
          </p:cNvGraphicFramePr>
          <p:nvPr>
            <p:extLst>
              <p:ext uri="{D42A27DB-BD31-4B8C-83A1-F6EECF244321}">
                <p14:modId xmlns:p14="http://schemas.microsoft.com/office/powerpoint/2010/main" val="912061424"/>
              </p:ext>
            </p:extLst>
          </p:nvPr>
        </p:nvGraphicFramePr>
        <p:xfrm>
          <a:off x="838200" y="2366021"/>
          <a:ext cx="8937396" cy="1493520"/>
        </p:xfrm>
        <a:graphic>
          <a:graphicData uri="http://schemas.openxmlformats.org/drawingml/2006/table">
            <a:tbl>
              <a:tblPr>
                <a:tableStyleId>{5C22544A-7EE6-4342-B048-85BDC9FD1C3A}</a:tableStyleId>
              </a:tblPr>
              <a:tblGrid>
                <a:gridCol w="4468698">
                  <a:extLst>
                    <a:ext uri="{9D8B030D-6E8A-4147-A177-3AD203B41FA5}">
                      <a16:colId xmlns:a16="http://schemas.microsoft.com/office/drawing/2014/main" val="3625825536"/>
                    </a:ext>
                  </a:extLst>
                </a:gridCol>
                <a:gridCol w="4468698">
                  <a:extLst>
                    <a:ext uri="{9D8B030D-6E8A-4147-A177-3AD203B41FA5}">
                      <a16:colId xmlns:a16="http://schemas.microsoft.com/office/drawing/2014/main" val="2474102142"/>
                    </a:ext>
                  </a:extLst>
                </a:gridCol>
              </a:tblGrid>
              <a:tr h="243840">
                <a:tc>
                  <a:txBody>
                    <a:bodyPr/>
                    <a:lstStyle/>
                    <a:p>
                      <a:pPr algn="r" fontAlgn="ctr"/>
                      <a:r>
                        <a:rPr lang="en-IN" sz="1600" b="1" u="none" strike="noStrike" dirty="0">
                          <a:effectLst/>
                        </a:rPr>
                        <a:t>Mission Outcome</a:t>
                      </a:r>
                      <a:endParaRPr lang="en-IN" sz="1600" b="1"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600" b="1" u="none" strike="noStrike" dirty="0">
                          <a:effectLst/>
                        </a:rPr>
                        <a:t>Number of outcomes</a:t>
                      </a:r>
                      <a:endParaRPr lang="en-IN" sz="16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14980089"/>
                  </a:ext>
                </a:extLst>
              </a:tr>
              <a:tr h="243840">
                <a:tc>
                  <a:txBody>
                    <a:bodyPr/>
                    <a:lstStyle/>
                    <a:p>
                      <a:pPr algn="r" fontAlgn="ctr"/>
                      <a:r>
                        <a:rPr lang="en-IN" sz="1600" u="none" strike="noStrike" dirty="0">
                          <a:effectLst/>
                        </a:rPr>
                        <a:t>Failure (in flight)</a:t>
                      </a:r>
                      <a:endParaRPr lang="en-IN" sz="16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600" u="none" strike="noStrike" dirty="0">
                          <a:effectLst/>
                        </a:rPr>
                        <a:t>1</a:t>
                      </a:r>
                      <a:endParaRPr lang="en-IN" sz="16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43665161"/>
                  </a:ext>
                </a:extLst>
              </a:tr>
              <a:tr h="182880">
                <a:tc>
                  <a:txBody>
                    <a:bodyPr/>
                    <a:lstStyle/>
                    <a:p>
                      <a:pPr algn="r" fontAlgn="ctr"/>
                      <a:r>
                        <a:rPr lang="en-IN" sz="1600" u="none" strike="noStrike" dirty="0">
                          <a:effectLst/>
                        </a:rPr>
                        <a:t>Success</a:t>
                      </a:r>
                      <a:endParaRPr lang="en-IN" sz="16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600" u="none" strike="noStrike" dirty="0">
                          <a:effectLst/>
                        </a:rPr>
                        <a:t>98</a:t>
                      </a:r>
                      <a:endParaRPr lang="en-IN" sz="16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329251827"/>
                  </a:ext>
                </a:extLst>
              </a:tr>
              <a:tr h="182880">
                <a:tc>
                  <a:txBody>
                    <a:bodyPr/>
                    <a:lstStyle/>
                    <a:p>
                      <a:pPr algn="r" fontAlgn="ctr"/>
                      <a:r>
                        <a:rPr lang="en-IN" sz="1600" u="none" strike="noStrike" dirty="0">
                          <a:effectLst/>
                        </a:rPr>
                        <a:t>Success</a:t>
                      </a:r>
                      <a:endParaRPr lang="en-IN" sz="16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600" u="none" strike="noStrike" dirty="0">
                          <a:effectLst/>
                        </a:rPr>
                        <a:t>1</a:t>
                      </a:r>
                      <a:endParaRPr lang="en-IN" sz="16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69682905"/>
                  </a:ext>
                </a:extLst>
              </a:tr>
              <a:tr h="487680">
                <a:tc>
                  <a:txBody>
                    <a:bodyPr/>
                    <a:lstStyle/>
                    <a:p>
                      <a:pPr algn="r" fontAlgn="ctr"/>
                      <a:r>
                        <a:rPr lang="en-IN" sz="1600" u="none" strike="noStrike" dirty="0">
                          <a:effectLst/>
                        </a:rPr>
                        <a:t>Success (payload status unclear)</a:t>
                      </a:r>
                      <a:endParaRPr lang="en-IN" sz="16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600" u="none" strike="noStrike" dirty="0">
                          <a:effectLst/>
                        </a:rPr>
                        <a:t>1</a:t>
                      </a:r>
                      <a:endParaRPr lang="en-IN" sz="16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924951459"/>
                  </a:ext>
                </a:extLst>
              </a:tr>
            </a:tbl>
          </a:graphicData>
        </a:graphic>
      </p:graphicFrame>
    </p:spTree>
    <p:extLst>
      <p:ext uri="{BB962C8B-B14F-4D97-AF65-F5344CB8AC3E}">
        <p14:creationId xmlns:p14="http://schemas.microsoft.com/office/powerpoint/2010/main" val="166855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4E1F-0411-BCB5-D5E1-A4DEA6BE8C6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SQL results</a:t>
            </a:r>
          </a:p>
        </p:txBody>
      </p:sp>
      <p:sp>
        <p:nvSpPr>
          <p:cNvPr id="3" name="Content Placeholder 2">
            <a:extLst>
              <a:ext uri="{FF2B5EF4-FFF2-40B4-BE49-F238E27FC236}">
                <a16:creationId xmlns:a16="http://schemas.microsoft.com/office/drawing/2014/main" id="{F6F6039B-C37A-D14D-F202-0F667E80BCB0}"/>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List all the booster versions that have carried the maximum payload mass. Use a subquery</a:t>
            </a:r>
            <a:r>
              <a:rPr lang="en-US" b="0" i="0" dirty="0">
                <a:effectLst/>
                <a:latin typeface="system-ui"/>
              </a:rPr>
              <a:t>.</a:t>
            </a:r>
          </a:p>
          <a:p>
            <a:pPr marL="0" indent="0">
              <a:buNone/>
            </a:pPr>
            <a:endParaRPr lang="en-IN" dirty="0"/>
          </a:p>
        </p:txBody>
      </p:sp>
      <p:sp>
        <p:nvSpPr>
          <p:cNvPr id="4" name="Slide Number Placeholder 3">
            <a:extLst>
              <a:ext uri="{FF2B5EF4-FFF2-40B4-BE49-F238E27FC236}">
                <a16:creationId xmlns:a16="http://schemas.microsoft.com/office/drawing/2014/main" id="{4077F835-6EF5-05B3-2D8B-BF1E02174CB1}"/>
              </a:ext>
            </a:extLst>
          </p:cNvPr>
          <p:cNvSpPr>
            <a:spLocks noGrp="1"/>
          </p:cNvSpPr>
          <p:nvPr>
            <p:ph type="sldNum" sz="quarter" idx="12"/>
          </p:nvPr>
        </p:nvSpPr>
        <p:spPr/>
        <p:txBody>
          <a:bodyPr/>
          <a:lstStyle/>
          <a:p>
            <a:fld id="{A15A13CF-AB93-4764-9A9E-0C9099AC8862}" type="slidenum">
              <a:rPr lang="en-IN" smtClean="0"/>
              <a:t>23</a:t>
            </a:fld>
            <a:endParaRPr lang="en-IN"/>
          </a:p>
        </p:txBody>
      </p:sp>
      <p:graphicFrame>
        <p:nvGraphicFramePr>
          <p:cNvPr id="5" name="Table 4">
            <a:extLst>
              <a:ext uri="{FF2B5EF4-FFF2-40B4-BE49-F238E27FC236}">
                <a16:creationId xmlns:a16="http://schemas.microsoft.com/office/drawing/2014/main" id="{6AD56612-1C72-062A-066B-DE9870E37883}"/>
              </a:ext>
            </a:extLst>
          </p:cNvPr>
          <p:cNvGraphicFramePr>
            <a:graphicFrameLocks noGrp="1"/>
          </p:cNvGraphicFramePr>
          <p:nvPr>
            <p:extLst>
              <p:ext uri="{D42A27DB-BD31-4B8C-83A1-F6EECF244321}">
                <p14:modId xmlns:p14="http://schemas.microsoft.com/office/powerpoint/2010/main" val="2148335990"/>
              </p:ext>
            </p:extLst>
          </p:nvPr>
        </p:nvGraphicFramePr>
        <p:xfrm>
          <a:off x="1140643" y="2719168"/>
          <a:ext cx="7079529" cy="3764280"/>
        </p:xfrm>
        <a:graphic>
          <a:graphicData uri="http://schemas.openxmlformats.org/drawingml/2006/table">
            <a:tbl>
              <a:tblPr>
                <a:tableStyleId>{5C22544A-7EE6-4342-B048-85BDC9FD1C3A}</a:tableStyleId>
              </a:tblPr>
              <a:tblGrid>
                <a:gridCol w="7079529">
                  <a:extLst>
                    <a:ext uri="{9D8B030D-6E8A-4147-A177-3AD203B41FA5}">
                      <a16:colId xmlns:a16="http://schemas.microsoft.com/office/drawing/2014/main" val="504385237"/>
                    </a:ext>
                  </a:extLst>
                </a:gridCol>
              </a:tblGrid>
              <a:tr h="289560">
                <a:tc>
                  <a:txBody>
                    <a:bodyPr/>
                    <a:lstStyle/>
                    <a:p>
                      <a:pPr algn="l" fontAlgn="ctr"/>
                      <a:r>
                        <a:rPr lang="en-IN" sz="1600" u="none" strike="noStrike">
                          <a:effectLst/>
                        </a:rPr>
                        <a:t>Booster_Version</a:t>
                      </a:r>
                      <a:endParaRPr lang="en-IN" sz="1600" b="1"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997482556"/>
                  </a:ext>
                </a:extLst>
              </a:tr>
              <a:tr h="289560">
                <a:tc>
                  <a:txBody>
                    <a:bodyPr/>
                    <a:lstStyle/>
                    <a:p>
                      <a:pPr algn="l" fontAlgn="ctr"/>
                      <a:r>
                        <a:rPr lang="en-IN" sz="1600" u="none" strike="noStrike">
                          <a:effectLst/>
                        </a:rPr>
                        <a:t>F9 B5 B1048.4</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746311538"/>
                  </a:ext>
                </a:extLst>
              </a:tr>
              <a:tr h="289560">
                <a:tc>
                  <a:txBody>
                    <a:bodyPr/>
                    <a:lstStyle/>
                    <a:p>
                      <a:pPr algn="l" fontAlgn="ctr"/>
                      <a:r>
                        <a:rPr lang="en-IN" sz="1600" u="none" strike="noStrike">
                          <a:effectLst/>
                        </a:rPr>
                        <a:t>F9 B5 B1049.4</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297961200"/>
                  </a:ext>
                </a:extLst>
              </a:tr>
              <a:tr h="289560">
                <a:tc>
                  <a:txBody>
                    <a:bodyPr/>
                    <a:lstStyle/>
                    <a:p>
                      <a:pPr algn="l" fontAlgn="ctr"/>
                      <a:r>
                        <a:rPr lang="en-IN" sz="1600" u="none" strike="noStrike">
                          <a:effectLst/>
                        </a:rPr>
                        <a:t>F9 B5 B1051.3</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274903882"/>
                  </a:ext>
                </a:extLst>
              </a:tr>
              <a:tr h="289560">
                <a:tc>
                  <a:txBody>
                    <a:bodyPr/>
                    <a:lstStyle/>
                    <a:p>
                      <a:pPr algn="l" fontAlgn="ctr"/>
                      <a:r>
                        <a:rPr lang="en-IN" sz="1600" u="none" strike="noStrike">
                          <a:effectLst/>
                        </a:rPr>
                        <a:t>F9 B5 B1056.4</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4096001482"/>
                  </a:ext>
                </a:extLst>
              </a:tr>
              <a:tr h="289560">
                <a:tc>
                  <a:txBody>
                    <a:bodyPr/>
                    <a:lstStyle/>
                    <a:p>
                      <a:pPr algn="l" fontAlgn="ctr"/>
                      <a:r>
                        <a:rPr lang="en-IN" sz="1600" u="none" strike="noStrike">
                          <a:effectLst/>
                        </a:rPr>
                        <a:t>F9 B5 B1048.5</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716139307"/>
                  </a:ext>
                </a:extLst>
              </a:tr>
              <a:tr h="289560">
                <a:tc>
                  <a:txBody>
                    <a:bodyPr/>
                    <a:lstStyle/>
                    <a:p>
                      <a:pPr algn="l" fontAlgn="ctr"/>
                      <a:r>
                        <a:rPr lang="en-IN" sz="1600" u="none" strike="noStrike">
                          <a:effectLst/>
                        </a:rPr>
                        <a:t>F9 B5 B1051.4</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240895996"/>
                  </a:ext>
                </a:extLst>
              </a:tr>
              <a:tr h="289560">
                <a:tc>
                  <a:txBody>
                    <a:bodyPr/>
                    <a:lstStyle/>
                    <a:p>
                      <a:pPr algn="l" fontAlgn="ctr"/>
                      <a:r>
                        <a:rPr lang="en-IN" sz="1600" u="none" strike="noStrike">
                          <a:effectLst/>
                        </a:rPr>
                        <a:t>F9 B5 B1049.5</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701334764"/>
                  </a:ext>
                </a:extLst>
              </a:tr>
              <a:tr h="289560">
                <a:tc>
                  <a:txBody>
                    <a:bodyPr/>
                    <a:lstStyle/>
                    <a:p>
                      <a:pPr algn="l" fontAlgn="ctr"/>
                      <a:r>
                        <a:rPr lang="en-IN" sz="1600" u="none" strike="noStrike">
                          <a:effectLst/>
                        </a:rPr>
                        <a:t>F9 B5 B1060.2</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452544814"/>
                  </a:ext>
                </a:extLst>
              </a:tr>
              <a:tr h="289560">
                <a:tc>
                  <a:txBody>
                    <a:bodyPr/>
                    <a:lstStyle/>
                    <a:p>
                      <a:pPr algn="l" fontAlgn="ctr"/>
                      <a:r>
                        <a:rPr lang="en-IN" sz="1600" u="none" strike="noStrike">
                          <a:effectLst/>
                        </a:rPr>
                        <a:t>F9 B5 B1058.3</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044257864"/>
                  </a:ext>
                </a:extLst>
              </a:tr>
              <a:tr h="289560">
                <a:tc>
                  <a:txBody>
                    <a:bodyPr/>
                    <a:lstStyle/>
                    <a:p>
                      <a:pPr algn="l" fontAlgn="ctr"/>
                      <a:r>
                        <a:rPr lang="en-IN" sz="1600" u="none" strike="noStrike">
                          <a:effectLst/>
                        </a:rPr>
                        <a:t>F9 B5 B1051.6</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954530171"/>
                  </a:ext>
                </a:extLst>
              </a:tr>
              <a:tr h="289560">
                <a:tc>
                  <a:txBody>
                    <a:bodyPr/>
                    <a:lstStyle/>
                    <a:p>
                      <a:pPr algn="l" fontAlgn="ctr"/>
                      <a:r>
                        <a:rPr lang="en-IN" sz="1600" u="none" strike="noStrike">
                          <a:effectLst/>
                        </a:rPr>
                        <a:t>F9 B5 B1060.3</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349729324"/>
                  </a:ext>
                </a:extLst>
              </a:tr>
              <a:tr h="289560">
                <a:tc>
                  <a:txBody>
                    <a:bodyPr/>
                    <a:lstStyle/>
                    <a:p>
                      <a:pPr algn="l" fontAlgn="ctr"/>
                      <a:r>
                        <a:rPr lang="en-IN" sz="1600" u="none" strike="noStrike" dirty="0">
                          <a:effectLst/>
                        </a:rPr>
                        <a:t>F9 B5 B1049.7</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685758210"/>
                  </a:ext>
                </a:extLst>
              </a:tr>
            </a:tbl>
          </a:graphicData>
        </a:graphic>
      </p:graphicFrame>
    </p:spTree>
    <p:extLst>
      <p:ext uri="{BB962C8B-B14F-4D97-AF65-F5344CB8AC3E}">
        <p14:creationId xmlns:p14="http://schemas.microsoft.com/office/powerpoint/2010/main" val="4204685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12B2C-C532-CC49-2F84-C748FB34133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SQL results</a:t>
            </a:r>
          </a:p>
        </p:txBody>
      </p:sp>
      <p:sp>
        <p:nvSpPr>
          <p:cNvPr id="3" name="Content Placeholder 2">
            <a:extLst>
              <a:ext uri="{FF2B5EF4-FFF2-40B4-BE49-F238E27FC236}">
                <a16:creationId xmlns:a16="http://schemas.microsoft.com/office/drawing/2014/main" id="{A4A84F7A-56A0-9479-3EA9-095FB085FEAE}"/>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List the records which will display the month names, failure landing outcomes in drone ship ,booster versions, </a:t>
            </a:r>
            <a:r>
              <a:rPr lang="en-US" b="0" i="0" dirty="0" err="1">
                <a:effectLst/>
                <a:latin typeface="Times New Roman" panose="02020603050405020304" pitchFamily="18" charset="0"/>
                <a:cs typeface="Times New Roman" panose="02020603050405020304" pitchFamily="18" charset="0"/>
              </a:rPr>
              <a:t>launch_site</a:t>
            </a:r>
            <a:r>
              <a:rPr lang="en-US" b="0" i="0" dirty="0">
                <a:effectLst/>
                <a:latin typeface="Times New Roman" panose="02020603050405020304" pitchFamily="18" charset="0"/>
                <a:cs typeface="Times New Roman" panose="02020603050405020304" pitchFamily="18" charset="0"/>
              </a:rPr>
              <a:t> for the months in year 2015.</a:t>
            </a:r>
          </a:p>
          <a:p>
            <a:pPr marL="0" indent="0">
              <a:buNone/>
            </a:pPr>
            <a:endParaRPr lang="en-IN" dirty="0"/>
          </a:p>
        </p:txBody>
      </p:sp>
      <p:sp>
        <p:nvSpPr>
          <p:cNvPr id="4" name="Slide Number Placeholder 3">
            <a:extLst>
              <a:ext uri="{FF2B5EF4-FFF2-40B4-BE49-F238E27FC236}">
                <a16:creationId xmlns:a16="http://schemas.microsoft.com/office/drawing/2014/main" id="{0178663C-B64A-33B6-BA4A-C1FF383CD833}"/>
              </a:ext>
            </a:extLst>
          </p:cNvPr>
          <p:cNvSpPr>
            <a:spLocks noGrp="1"/>
          </p:cNvSpPr>
          <p:nvPr>
            <p:ph type="sldNum" sz="quarter" idx="12"/>
          </p:nvPr>
        </p:nvSpPr>
        <p:spPr/>
        <p:txBody>
          <a:bodyPr/>
          <a:lstStyle/>
          <a:p>
            <a:fld id="{A15A13CF-AB93-4764-9A9E-0C9099AC8862}" type="slidenum">
              <a:rPr lang="en-IN" smtClean="0"/>
              <a:t>24</a:t>
            </a:fld>
            <a:endParaRPr lang="en-IN"/>
          </a:p>
        </p:txBody>
      </p:sp>
      <p:graphicFrame>
        <p:nvGraphicFramePr>
          <p:cNvPr id="6" name="Table 5">
            <a:extLst>
              <a:ext uri="{FF2B5EF4-FFF2-40B4-BE49-F238E27FC236}">
                <a16:creationId xmlns:a16="http://schemas.microsoft.com/office/drawing/2014/main" id="{B0B214A5-625C-68A2-D667-A08AD6582E03}"/>
              </a:ext>
            </a:extLst>
          </p:cNvPr>
          <p:cNvGraphicFramePr>
            <a:graphicFrameLocks noGrp="1"/>
          </p:cNvGraphicFramePr>
          <p:nvPr>
            <p:extLst>
              <p:ext uri="{D42A27DB-BD31-4B8C-83A1-F6EECF244321}">
                <p14:modId xmlns:p14="http://schemas.microsoft.com/office/powerpoint/2010/main" val="725127522"/>
              </p:ext>
            </p:extLst>
          </p:nvPr>
        </p:nvGraphicFramePr>
        <p:xfrm>
          <a:off x="1247480" y="3289808"/>
          <a:ext cx="8905188" cy="2316480"/>
        </p:xfrm>
        <a:graphic>
          <a:graphicData uri="http://schemas.openxmlformats.org/drawingml/2006/table">
            <a:tbl>
              <a:tblPr>
                <a:tableStyleId>{5C22544A-7EE6-4342-B048-85BDC9FD1C3A}</a:tableStyleId>
              </a:tblPr>
              <a:tblGrid>
                <a:gridCol w="2226297">
                  <a:extLst>
                    <a:ext uri="{9D8B030D-6E8A-4147-A177-3AD203B41FA5}">
                      <a16:colId xmlns:a16="http://schemas.microsoft.com/office/drawing/2014/main" val="1805744720"/>
                    </a:ext>
                  </a:extLst>
                </a:gridCol>
                <a:gridCol w="2226297">
                  <a:extLst>
                    <a:ext uri="{9D8B030D-6E8A-4147-A177-3AD203B41FA5}">
                      <a16:colId xmlns:a16="http://schemas.microsoft.com/office/drawing/2014/main" val="986566015"/>
                    </a:ext>
                  </a:extLst>
                </a:gridCol>
                <a:gridCol w="2226297">
                  <a:extLst>
                    <a:ext uri="{9D8B030D-6E8A-4147-A177-3AD203B41FA5}">
                      <a16:colId xmlns:a16="http://schemas.microsoft.com/office/drawing/2014/main" val="1181724438"/>
                    </a:ext>
                  </a:extLst>
                </a:gridCol>
                <a:gridCol w="2226297">
                  <a:extLst>
                    <a:ext uri="{9D8B030D-6E8A-4147-A177-3AD203B41FA5}">
                      <a16:colId xmlns:a16="http://schemas.microsoft.com/office/drawing/2014/main" val="3500541401"/>
                    </a:ext>
                  </a:extLst>
                </a:gridCol>
              </a:tblGrid>
              <a:tr h="289560">
                <a:tc>
                  <a:txBody>
                    <a:bodyPr/>
                    <a:lstStyle/>
                    <a:p>
                      <a:pPr algn="r" fontAlgn="ctr"/>
                      <a:r>
                        <a:rPr lang="en-IN" sz="1600" u="none" strike="noStrike">
                          <a:effectLst/>
                        </a:rPr>
                        <a:t>Month</a:t>
                      </a:r>
                      <a:endParaRPr lang="en-IN" sz="16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Failure</a:t>
                      </a:r>
                      <a:endParaRPr lang="en-IN" sz="16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Booster_Version</a:t>
                      </a:r>
                      <a:endParaRPr lang="en-IN" sz="1600" b="1"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Launch_Site</a:t>
                      </a:r>
                      <a:endParaRPr lang="en-IN" sz="1600" b="1"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08113442"/>
                  </a:ext>
                </a:extLst>
              </a:tr>
              <a:tr h="289560">
                <a:tc>
                  <a:txBody>
                    <a:bodyPr/>
                    <a:lstStyle/>
                    <a:p>
                      <a:pPr algn="r" fontAlgn="ctr"/>
                      <a:r>
                        <a:rPr lang="en-IN" sz="1600" u="none" strike="noStrike">
                          <a:effectLst/>
                        </a:rPr>
                        <a:t>1</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None</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F9 v1.1 B1012</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CCAFS LC-40</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292996167"/>
                  </a:ext>
                </a:extLst>
              </a:tr>
              <a:tr h="289560">
                <a:tc>
                  <a:txBody>
                    <a:bodyPr/>
                    <a:lstStyle/>
                    <a:p>
                      <a:pPr algn="r" fontAlgn="ctr"/>
                      <a:r>
                        <a:rPr lang="en-IN" sz="1600" u="none" strike="noStrike">
                          <a:effectLst/>
                        </a:rPr>
                        <a:t>2</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None</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F9 v1.1 B1013</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CCAFS LC-40</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882222275"/>
                  </a:ext>
                </a:extLst>
              </a:tr>
              <a:tr h="289560">
                <a:tc>
                  <a:txBody>
                    <a:bodyPr/>
                    <a:lstStyle/>
                    <a:p>
                      <a:pPr algn="r" fontAlgn="ctr"/>
                      <a:r>
                        <a:rPr lang="en-IN" sz="1600" u="none" strike="noStrike">
                          <a:effectLst/>
                        </a:rPr>
                        <a:t>3</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None</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F9 v1.1 B1014</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CCAFS LC-40</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96424051"/>
                  </a:ext>
                </a:extLst>
              </a:tr>
              <a:tr h="289560">
                <a:tc>
                  <a:txBody>
                    <a:bodyPr/>
                    <a:lstStyle/>
                    <a:p>
                      <a:pPr algn="r" fontAlgn="ctr"/>
                      <a:r>
                        <a:rPr lang="en-IN" sz="1600" u="none" strike="noStrike">
                          <a:effectLst/>
                        </a:rPr>
                        <a:t>4</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None</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F9 v1.1 B1015</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CCAFS LC-40</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666912433"/>
                  </a:ext>
                </a:extLst>
              </a:tr>
              <a:tr h="289560">
                <a:tc>
                  <a:txBody>
                    <a:bodyPr/>
                    <a:lstStyle/>
                    <a:p>
                      <a:pPr algn="r" fontAlgn="ctr"/>
                      <a:r>
                        <a:rPr lang="en-IN" sz="1600" u="none" strike="noStrike">
                          <a:effectLst/>
                        </a:rPr>
                        <a:t>4</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None</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F9 v1.1 B1016</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CCAFS LC-40</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065039600"/>
                  </a:ext>
                </a:extLst>
              </a:tr>
              <a:tr h="289560">
                <a:tc>
                  <a:txBody>
                    <a:bodyPr/>
                    <a:lstStyle/>
                    <a:p>
                      <a:pPr algn="r" fontAlgn="ctr"/>
                      <a:r>
                        <a:rPr lang="en-IN" sz="1600" u="none" strike="noStrike">
                          <a:effectLst/>
                        </a:rPr>
                        <a:t>6</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None</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F9 v1.1 B1018</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CCAFS LC-40</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781353266"/>
                  </a:ext>
                </a:extLst>
              </a:tr>
              <a:tr h="289560">
                <a:tc>
                  <a:txBody>
                    <a:bodyPr/>
                    <a:lstStyle/>
                    <a:p>
                      <a:pPr algn="r" fontAlgn="ctr"/>
                      <a:r>
                        <a:rPr lang="en-IN" sz="1600" u="none" strike="noStrike">
                          <a:effectLst/>
                        </a:rPr>
                        <a:t>12</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None</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a:effectLst/>
                        </a:rPr>
                        <a:t>F9 FT B1019</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r" fontAlgn="ctr"/>
                      <a:r>
                        <a:rPr lang="en-IN" sz="1600" u="none" strike="noStrike" dirty="0">
                          <a:effectLst/>
                        </a:rPr>
                        <a:t>CCAFS LC-40</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3598649113"/>
                  </a:ext>
                </a:extLst>
              </a:tr>
            </a:tbl>
          </a:graphicData>
        </a:graphic>
      </p:graphicFrame>
    </p:spTree>
    <p:extLst>
      <p:ext uri="{BB962C8B-B14F-4D97-AF65-F5344CB8AC3E}">
        <p14:creationId xmlns:p14="http://schemas.microsoft.com/office/powerpoint/2010/main" val="279205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0C23-11E8-9314-FE8B-45C3824CCF28}"/>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with SQL results</a:t>
            </a:r>
          </a:p>
        </p:txBody>
      </p:sp>
      <p:sp>
        <p:nvSpPr>
          <p:cNvPr id="3" name="Content Placeholder 2">
            <a:extLst>
              <a:ext uri="{FF2B5EF4-FFF2-40B4-BE49-F238E27FC236}">
                <a16:creationId xmlns:a16="http://schemas.microsoft.com/office/drawing/2014/main" id="{28A9433B-16AE-E4EE-0867-6B38CB9942F0}"/>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Rank the count of landing outcomes (such as Failure (drone ship) or Success (ground pad)) between the date 2010-06-04 and 2017-03-20, in descending order.</a:t>
            </a:r>
          </a:p>
          <a:p>
            <a:pPr marL="0" indent="0">
              <a:buNone/>
            </a:pPr>
            <a:endParaRPr lang="en-IN" dirty="0"/>
          </a:p>
        </p:txBody>
      </p:sp>
      <p:sp>
        <p:nvSpPr>
          <p:cNvPr id="4" name="Slide Number Placeholder 3">
            <a:extLst>
              <a:ext uri="{FF2B5EF4-FFF2-40B4-BE49-F238E27FC236}">
                <a16:creationId xmlns:a16="http://schemas.microsoft.com/office/drawing/2014/main" id="{322F51EF-E0E6-AC0E-1CFE-82132F72BF44}"/>
              </a:ext>
            </a:extLst>
          </p:cNvPr>
          <p:cNvSpPr>
            <a:spLocks noGrp="1"/>
          </p:cNvSpPr>
          <p:nvPr>
            <p:ph type="sldNum" sz="quarter" idx="12"/>
          </p:nvPr>
        </p:nvSpPr>
        <p:spPr/>
        <p:txBody>
          <a:bodyPr/>
          <a:lstStyle/>
          <a:p>
            <a:fld id="{A15A13CF-AB93-4764-9A9E-0C9099AC8862}" type="slidenum">
              <a:rPr lang="en-IN" smtClean="0"/>
              <a:t>25</a:t>
            </a:fld>
            <a:endParaRPr lang="en-IN"/>
          </a:p>
        </p:txBody>
      </p:sp>
      <p:graphicFrame>
        <p:nvGraphicFramePr>
          <p:cNvPr id="6" name="Table 5">
            <a:extLst>
              <a:ext uri="{FF2B5EF4-FFF2-40B4-BE49-F238E27FC236}">
                <a16:creationId xmlns:a16="http://schemas.microsoft.com/office/drawing/2014/main" id="{0EBC9375-33F6-ABAB-236B-AD488A3DB640}"/>
              </a:ext>
            </a:extLst>
          </p:cNvPr>
          <p:cNvGraphicFramePr>
            <a:graphicFrameLocks noGrp="1"/>
          </p:cNvGraphicFramePr>
          <p:nvPr>
            <p:extLst>
              <p:ext uri="{D42A27DB-BD31-4B8C-83A1-F6EECF244321}">
                <p14:modId xmlns:p14="http://schemas.microsoft.com/office/powerpoint/2010/main" val="1123697550"/>
              </p:ext>
            </p:extLst>
          </p:nvPr>
        </p:nvGraphicFramePr>
        <p:xfrm>
          <a:off x="1046375" y="3100404"/>
          <a:ext cx="9002598" cy="2857500"/>
        </p:xfrm>
        <a:graphic>
          <a:graphicData uri="http://schemas.openxmlformats.org/drawingml/2006/table">
            <a:tbl>
              <a:tblPr>
                <a:tableStyleId>{5C22544A-7EE6-4342-B048-85BDC9FD1C3A}</a:tableStyleId>
              </a:tblPr>
              <a:tblGrid>
                <a:gridCol w="4501299">
                  <a:extLst>
                    <a:ext uri="{9D8B030D-6E8A-4147-A177-3AD203B41FA5}">
                      <a16:colId xmlns:a16="http://schemas.microsoft.com/office/drawing/2014/main" val="3359317476"/>
                    </a:ext>
                  </a:extLst>
                </a:gridCol>
                <a:gridCol w="4501299">
                  <a:extLst>
                    <a:ext uri="{9D8B030D-6E8A-4147-A177-3AD203B41FA5}">
                      <a16:colId xmlns:a16="http://schemas.microsoft.com/office/drawing/2014/main" val="4132367616"/>
                    </a:ext>
                  </a:extLst>
                </a:gridCol>
              </a:tblGrid>
              <a:tr h="434340">
                <a:tc>
                  <a:txBody>
                    <a:bodyPr/>
                    <a:lstStyle/>
                    <a:p>
                      <a:pPr algn="l" fontAlgn="ctr"/>
                      <a:r>
                        <a:rPr lang="en-IN" sz="1600" u="none" strike="noStrike">
                          <a:effectLst/>
                        </a:rPr>
                        <a:t>Landing_Outcome</a:t>
                      </a:r>
                      <a:endParaRPr lang="en-IN" sz="1600" b="1"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IN" sz="1600" u="none" strike="noStrike">
                          <a:effectLst/>
                        </a:rPr>
                        <a:t>Number_of_Landing_outcomes</a:t>
                      </a:r>
                      <a:endParaRPr lang="en-IN" sz="1600" b="1"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773109229"/>
                  </a:ext>
                </a:extLst>
              </a:tr>
              <a:tr h="289560">
                <a:tc>
                  <a:txBody>
                    <a:bodyPr/>
                    <a:lstStyle/>
                    <a:p>
                      <a:pPr algn="l" fontAlgn="ctr"/>
                      <a:r>
                        <a:rPr lang="en-IN" sz="1600" u="none" strike="noStrike">
                          <a:effectLst/>
                        </a:rPr>
                        <a:t>Uncontrolled (ocean)</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IN" sz="1600" u="none" strike="noStrike">
                          <a:effectLst/>
                        </a:rPr>
                        <a:t>2</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944435635"/>
                  </a:ext>
                </a:extLst>
              </a:tr>
              <a:tr h="434340">
                <a:tc>
                  <a:txBody>
                    <a:bodyPr/>
                    <a:lstStyle/>
                    <a:p>
                      <a:pPr algn="l" fontAlgn="ctr"/>
                      <a:r>
                        <a:rPr lang="en-IN" sz="1600" u="none" strike="noStrike">
                          <a:effectLst/>
                        </a:rPr>
                        <a:t>Success (ground pad)</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IN" sz="1600" u="none" strike="noStrike">
                          <a:effectLst/>
                        </a:rPr>
                        <a:t>3</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634141552"/>
                  </a:ext>
                </a:extLst>
              </a:tr>
              <a:tr h="289560">
                <a:tc>
                  <a:txBody>
                    <a:bodyPr/>
                    <a:lstStyle/>
                    <a:p>
                      <a:pPr algn="l" fontAlgn="ctr"/>
                      <a:r>
                        <a:rPr lang="en-IN" sz="1600" u="none" strike="noStrike">
                          <a:effectLst/>
                        </a:rPr>
                        <a:t>Success (drone ship)</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IN" sz="1600" u="none" strike="noStrike">
                          <a:effectLst/>
                        </a:rPr>
                        <a:t>5</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114086869"/>
                  </a:ext>
                </a:extLst>
              </a:tr>
              <a:tr h="289560">
                <a:tc>
                  <a:txBody>
                    <a:bodyPr/>
                    <a:lstStyle/>
                    <a:p>
                      <a:pPr algn="l" fontAlgn="ctr"/>
                      <a:r>
                        <a:rPr lang="en-IN" sz="1600" u="none" strike="noStrike">
                          <a:effectLst/>
                        </a:rPr>
                        <a:t>Precluded (drone ship)</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IN" sz="1600" u="none" strike="noStrike">
                          <a:effectLst/>
                        </a:rPr>
                        <a:t>1</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856638985"/>
                  </a:ext>
                </a:extLst>
              </a:tr>
              <a:tr h="182880">
                <a:tc>
                  <a:txBody>
                    <a:bodyPr/>
                    <a:lstStyle/>
                    <a:p>
                      <a:pPr algn="l" fontAlgn="ctr"/>
                      <a:r>
                        <a:rPr lang="en-IN" sz="1600" u="none" strike="noStrike">
                          <a:effectLst/>
                        </a:rPr>
                        <a:t>No attempt</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IN" sz="1600" u="none" strike="noStrike">
                          <a:effectLst/>
                        </a:rPr>
                        <a:t>10</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838517993"/>
                  </a:ext>
                </a:extLst>
              </a:tr>
              <a:tr h="289560">
                <a:tc>
                  <a:txBody>
                    <a:bodyPr/>
                    <a:lstStyle/>
                    <a:p>
                      <a:pPr algn="l" fontAlgn="ctr"/>
                      <a:r>
                        <a:rPr lang="en-IN" sz="1600" u="none" strike="noStrike">
                          <a:effectLst/>
                        </a:rPr>
                        <a:t>Failure (parachute)</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IN" sz="1600" u="none" strike="noStrike">
                          <a:effectLst/>
                        </a:rPr>
                        <a:t>1</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4256655437"/>
                  </a:ext>
                </a:extLst>
              </a:tr>
              <a:tr h="289560">
                <a:tc>
                  <a:txBody>
                    <a:bodyPr/>
                    <a:lstStyle/>
                    <a:p>
                      <a:pPr algn="l" fontAlgn="ctr"/>
                      <a:r>
                        <a:rPr lang="en-IN" sz="1600" u="none" strike="noStrike">
                          <a:effectLst/>
                        </a:rPr>
                        <a:t>Failure (drone ship)</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IN" sz="1600" u="none" strike="noStrike">
                          <a:effectLst/>
                        </a:rPr>
                        <a:t>5</a:t>
                      </a:r>
                      <a:endParaRPr lang="en-IN" sz="1600" b="0" i="0" u="none" strike="noStrike">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668582699"/>
                  </a:ext>
                </a:extLst>
              </a:tr>
              <a:tr h="289560">
                <a:tc>
                  <a:txBody>
                    <a:bodyPr/>
                    <a:lstStyle/>
                    <a:p>
                      <a:pPr algn="l" fontAlgn="ctr"/>
                      <a:r>
                        <a:rPr lang="en-IN" sz="1600" u="none" strike="noStrike">
                          <a:effectLst/>
                        </a:rPr>
                        <a:t>Controlled (ocean)</a:t>
                      </a:r>
                      <a:endParaRPr lang="en-IN" sz="1600" b="0" i="0" u="none" strike="noStrike">
                        <a:solidFill>
                          <a:srgbClr val="000000"/>
                        </a:solidFill>
                        <a:effectLst/>
                        <a:latin typeface="Segoe UI" panose="020B0502040204020203" pitchFamily="34" charset="0"/>
                      </a:endParaRPr>
                    </a:p>
                  </a:txBody>
                  <a:tcPr marL="7620" marR="7620" marT="7620" marB="0" anchor="ctr"/>
                </a:tc>
                <a:tc>
                  <a:txBody>
                    <a:bodyPr/>
                    <a:lstStyle/>
                    <a:p>
                      <a:pPr algn="l" fontAlgn="ctr"/>
                      <a:r>
                        <a:rPr lang="en-IN" sz="1600" u="none" strike="noStrike" dirty="0">
                          <a:effectLst/>
                        </a:rPr>
                        <a:t>3</a:t>
                      </a:r>
                      <a:endParaRPr lang="en-IN" sz="1600" b="0" i="0" u="none" strike="noStrike" dirty="0">
                        <a:solidFill>
                          <a:srgbClr val="000000"/>
                        </a:solidFill>
                        <a:effectLst/>
                        <a:latin typeface="Segoe UI" panose="020B0502040204020203" pitchFamily="34" charset="0"/>
                      </a:endParaRPr>
                    </a:p>
                  </a:txBody>
                  <a:tcPr marL="7620" marR="7620" marT="7620" marB="0" anchor="ctr"/>
                </a:tc>
                <a:extLst>
                  <a:ext uri="{0D108BD9-81ED-4DB2-BD59-A6C34878D82A}">
                    <a16:rowId xmlns:a16="http://schemas.microsoft.com/office/drawing/2014/main" val="291850465"/>
                  </a:ext>
                </a:extLst>
              </a:tr>
            </a:tbl>
          </a:graphicData>
        </a:graphic>
      </p:graphicFrame>
    </p:spTree>
    <p:extLst>
      <p:ext uri="{BB962C8B-B14F-4D97-AF65-F5344CB8AC3E}">
        <p14:creationId xmlns:p14="http://schemas.microsoft.com/office/powerpoint/2010/main" val="3955925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A451-609E-EE3F-7FE7-714256F153D5}"/>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Folium results slides</a:t>
            </a:r>
          </a:p>
        </p:txBody>
      </p:sp>
      <p:sp>
        <p:nvSpPr>
          <p:cNvPr id="3" name="Content Placeholder 2">
            <a:extLst>
              <a:ext uri="{FF2B5EF4-FFF2-40B4-BE49-F238E27FC236}">
                <a16:creationId xmlns:a16="http://schemas.microsoft.com/office/drawing/2014/main" id="{43FDF62B-7F6E-7347-4280-D65593097ECD}"/>
              </a:ext>
            </a:extLst>
          </p:cNvPr>
          <p:cNvSpPr>
            <a:spLocks noGrp="1"/>
          </p:cNvSpPr>
          <p:nvPr>
            <p:ph idx="1"/>
          </p:nvPr>
        </p:nvSpPr>
        <p:spPr/>
        <p:txBody>
          <a:bodyPr/>
          <a:lstStyle/>
          <a:p>
            <a:pPr marL="0" indent="0">
              <a:buNone/>
            </a:pPr>
            <a:r>
              <a:rPr lang="en-US" sz="1600" i="0" dirty="0">
                <a:solidFill>
                  <a:srgbClr val="000000"/>
                </a:solidFill>
                <a:effectLst/>
                <a:latin typeface="Times New Roman" panose="02020603050405020304" pitchFamily="18" charset="0"/>
                <a:cs typeface="Times New Roman" panose="02020603050405020304" pitchFamily="18" charset="0"/>
              </a:rPr>
              <a:t>Mark all launch sites on a map</a:t>
            </a:r>
          </a:p>
          <a:p>
            <a:pPr marL="0" indent="0">
              <a:buNone/>
            </a:pPr>
            <a:endParaRPr lang="en-IN" dirty="0"/>
          </a:p>
        </p:txBody>
      </p:sp>
      <p:sp>
        <p:nvSpPr>
          <p:cNvPr id="4" name="Slide Number Placeholder 3">
            <a:extLst>
              <a:ext uri="{FF2B5EF4-FFF2-40B4-BE49-F238E27FC236}">
                <a16:creationId xmlns:a16="http://schemas.microsoft.com/office/drawing/2014/main" id="{3E528549-CDE5-8666-681F-7C6BC55FD643}"/>
              </a:ext>
            </a:extLst>
          </p:cNvPr>
          <p:cNvSpPr>
            <a:spLocks noGrp="1"/>
          </p:cNvSpPr>
          <p:nvPr>
            <p:ph type="sldNum" sz="quarter" idx="12"/>
          </p:nvPr>
        </p:nvSpPr>
        <p:spPr/>
        <p:txBody>
          <a:bodyPr/>
          <a:lstStyle/>
          <a:p>
            <a:fld id="{A15A13CF-AB93-4764-9A9E-0C9099AC8862}" type="slidenum">
              <a:rPr lang="en-IN" smtClean="0"/>
              <a:t>26</a:t>
            </a:fld>
            <a:endParaRPr lang="en-IN"/>
          </a:p>
        </p:txBody>
      </p:sp>
      <p:pic>
        <p:nvPicPr>
          <p:cNvPr id="6" name="Picture 5">
            <a:extLst>
              <a:ext uri="{FF2B5EF4-FFF2-40B4-BE49-F238E27FC236}">
                <a16:creationId xmlns:a16="http://schemas.microsoft.com/office/drawing/2014/main" id="{2A6D7695-33E5-E38E-4881-EC319ECC2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632" y="2526384"/>
            <a:ext cx="9653046" cy="3996798"/>
          </a:xfrm>
          <a:prstGeom prst="rect">
            <a:avLst/>
          </a:prstGeom>
        </p:spPr>
      </p:pic>
    </p:spTree>
    <p:extLst>
      <p:ext uri="{BB962C8B-B14F-4D97-AF65-F5344CB8AC3E}">
        <p14:creationId xmlns:p14="http://schemas.microsoft.com/office/powerpoint/2010/main" val="2593176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92DD-7A7F-43E5-F2CF-7578038B574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Folium results slides</a:t>
            </a:r>
          </a:p>
        </p:txBody>
      </p:sp>
      <p:sp>
        <p:nvSpPr>
          <p:cNvPr id="3" name="Content Placeholder 2">
            <a:extLst>
              <a:ext uri="{FF2B5EF4-FFF2-40B4-BE49-F238E27FC236}">
                <a16:creationId xmlns:a16="http://schemas.microsoft.com/office/drawing/2014/main" id="{8BD90E28-B9A8-2002-C2DD-4E9FE34F4F28}"/>
              </a:ext>
            </a:extLst>
          </p:cNvPr>
          <p:cNvSpPr>
            <a:spLocks noGrp="1"/>
          </p:cNvSpPr>
          <p:nvPr>
            <p:ph idx="1"/>
          </p:nvPr>
        </p:nvSpPr>
        <p:spPr/>
        <p:txBody>
          <a:bodyPr/>
          <a:lstStyle/>
          <a:p>
            <a:pPr marL="0" indent="0">
              <a:buNone/>
            </a:pPr>
            <a:r>
              <a:rPr lang="en-US" sz="1600" i="0" dirty="0">
                <a:solidFill>
                  <a:srgbClr val="000000"/>
                </a:solidFill>
                <a:effectLst/>
                <a:latin typeface="Times New Roman" panose="02020603050405020304" pitchFamily="18" charset="0"/>
                <a:cs typeface="Times New Roman" panose="02020603050405020304" pitchFamily="18" charset="0"/>
              </a:rPr>
              <a:t>Mark the success/failed launches for each site on the map</a:t>
            </a:r>
          </a:p>
          <a:p>
            <a:pPr marL="0" indent="0">
              <a:buNone/>
            </a:pPr>
            <a:endParaRPr lang="en-IN" dirty="0"/>
          </a:p>
        </p:txBody>
      </p:sp>
      <p:sp>
        <p:nvSpPr>
          <p:cNvPr id="4" name="Slide Number Placeholder 3">
            <a:extLst>
              <a:ext uri="{FF2B5EF4-FFF2-40B4-BE49-F238E27FC236}">
                <a16:creationId xmlns:a16="http://schemas.microsoft.com/office/drawing/2014/main" id="{3CC22375-1BC0-9762-8E93-D3A95AF750CA}"/>
              </a:ext>
            </a:extLst>
          </p:cNvPr>
          <p:cNvSpPr>
            <a:spLocks noGrp="1"/>
          </p:cNvSpPr>
          <p:nvPr>
            <p:ph type="sldNum" sz="quarter" idx="12"/>
          </p:nvPr>
        </p:nvSpPr>
        <p:spPr/>
        <p:txBody>
          <a:bodyPr/>
          <a:lstStyle/>
          <a:p>
            <a:fld id="{A15A13CF-AB93-4764-9A9E-0C9099AC8862}" type="slidenum">
              <a:rPr lang="en-IN" smtClean="0"/>
              <a:t>27</a:t>
            </a:fld>
            <a:endParaRPr lang="en-IN"/>
          </a:p>
        </p:txBody>
      </p:sp>
      <p:pic>
        <p:nvPicPr>
          <p:cNvPr id="6" name="Picture 5">
            <a:extLst>
              <a:ext uri="{FF2B5EF4-FFF2-40B4-BE49-F238E27FC236}">
                <a16:creationId xmlns:a16="http://schemas.microsoft.com/office/drawing/2014/main" id="{9D484FEA-7D24-1022-8913-6B64494CA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432" y="2370667"/>
            <a:ext cx="9419136" cy="3763667"/>
          </a:xfrm>
          <a:prstGeom prst="rect">
            <a:avLst/>
          </a:prstGeom>
        </p:spPr>
      </p:pic>
    </p:spTree>
    <p:extLst>
      <p:ext uri="{BB962C8B-B14F-4D97-AF65-F5344CB8AC3E}">
        <p14:creationId xmlns:p14="http://schemas.microsoft.com/office/powerpoint/2010/main" val="286966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0C575-971C-EEB9-6995-CF5E1B5EA86B}"/>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Folium results slides</a:t>
            </a:r>
            <a:endParaRPr lang="en-IN" sz="2800" dirty="0"/>
          </a:p>
        </p:txBody>
      </p:sp>
      <p:sp>
        <p:nvSpPr>
          <p:cNvPr id="3" name="Content Placeholder 2">
            <a:extLst>
              <a:ext uri="{FF2B5EF4-FFF2-40B4-BE49-F238E27FC236}">
                <a16:creationId xmlns:a16="http://schemas.microsoft.com/office/drawing/2014/main" id="{8E665401-7A12-AEC2-80ED-940AF153FF26}"/>
              </a:ext>
            </a:extLst>
          </p:cNvPr>
          <p:cNvSpPr>
            <a:spLocks noGrp="1"/>
          </p:cNvSpPr>
          <p:nvPr>
            <p:ph idx="1"/>
          </p:nvPr>
        </p:nvSpPr>
        <p:spPr/>
        <p:txBody>
          <a:bodyPr/>
          <a:lstStyle/>
          <a:p>
            <a:pPr marL="0" indent="0">
              <a:buNone/>
            </a:pPr>
            <a:r>
              <a:rPr lang="en-US" sz="1600" i="0" dirty="0">
                <a:solidFill>
                  <a:srgbClr val="000000"/>
                </a:solidFill>
                <a:effectLst/>
                <a:latin typeface="Times New Roman" panose="02020603050405020304" pitchFamily="18" charset="0"/>
                <a:cs typeface="Times New Roman" panose="02020603050405020304" pitchFamily="18" charset="0"/>
              </a:rPr>
              <a:t>Calculate the distances between a launch site to its proximities</a:t>
            </a:r>
          </a:p>
          <a:p>
            <a:pPr marL="0" indent="0">
              <a:buNone/>
            </a:pPr>
            <a:endParaRPr lang="en-IN" dirty="0"/>
          </a:p>
        </p:txBody>
      </p:sp>
      <p:sp>
        <p:nvSpPr>
          <p:cNvPr id="4" name="Slide Number Placeholder 3">
            <a:extLst>
              <a:ext uri="{FF2B5EF4-FFF2-40B4-BE49-F238E27FC236}">
                <a16:creationId xmlns:a16="http://schemas.microsoft.com/office/drawing/2014/main" id="{A7B42D33-8A8C-DFC2-13D3-7F69B8A0F8C0}"/>
              </a:ext>
            </a:extLst>
          </p:cNvPr>
          <p:cNvSpPr>
            <a:spLocks noGrp="1"/>
          </p:cNvSpPr>
          <p:nvPr>
            <p:ph type="sldNum" sz="quarter" idx="12"/>
          </p:nvPr>
        </p:nvSpPr>
        <p:spPr/>
        <p:txBody>
          <a:bodyPr/>
          <a:lstStyle/>
          <a:p>
            <a:fld id="{A15A13CF-AB93-4764-9A9E-0C9099AC8862}" type="slidenum">
              <a:rPr lang="en-IN" smtClean="0"/>
              <a:t>28</a:t>
            </a:fld>
            <a:endParaRPr lang="en-IN"/>
          </a:p>
        </p:txBody>
      </p:sp>
      <p:pic>
        <p:nvPicPr>
          <p:cNvPr id="6" name="Picture 5">
            <a:extLst>
              <a:ext uri="{FF2B5EF4-FFF2-40B4-BE49-F238E27FC236}">
                <a16:creationId xmlns:a16="http://schemas.microsoft.com/office/drawing/2014/main" id="{0329CE80-97DD-1864-181D-B71F50E4D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691" y="2720001"/>
            <a:ext cx="2690093" cy="3284505"/>
          </a:xfrm>
          <a:prstGeom prst="rect">
            <a:avLst/>
          </a:prstGeom>
        </p:spPr>
      </p:pic>
    </p:spTree>
    <p:extLst>
      <p:ext uri="{BB962C8B-B14F-4D97-AF65-F5344CB8AC3E}">
        <p14:creationId xmlns:p14="http://schemas.microsoft.com/office/powerpoint/2010/main" val="4254869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DC77-731F-A217-8EC6-F035E9EDBB9F}"/>
              </a:ext>
            </a:extLst>
          </p:cNvPr>
          <p:cNvSpPr>
            <a:spLocks noGrp="1"/>
          </p:cNvSpPr>
          <p:nvPr>
            <p:ph type="title"/>
          </p:nvPr>
        </p:nvSpPr>
        <p:spPr>
          <a:xfrm>
            <a:off x="989814" y="365125"/>
            <a:ext cx="10363986" cy="1325563"/>
          </a:xfrm>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sp>
        <p:nvSpPr>
          <p:cNvPr id="3" name="Content Placeholder 2">
            <a:extLst>
              <a:ext uri="{FF2B5EF4-FFF2-40B4-BE49-F238E27FC236}">
                <a16:creationId xmlns:a16="http://schemas.microsoft.com/office/drawing/2014/main" id="{147000AC-09B3-0135-F0F8-829EC48E67BF}"/>
              </a:ext>
            </a:extLst>
          </p:cNvPr>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A Dash application was developed to visualize the success rates of each site  The pie chart for all success of all launch sites is shown below</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a:t>
            </a:r>
          </a:p>
        </p:txBody>
      </p:sp>
      <p:sp>
        <p:nvSpPr>
          <p:cNvPr id="6" name="Slide Number Placeholder 5">
            <a:extLst>
              <a:ext uri="{FF2B5EF4-FFF2-40B4-BE49-F238E27FC236}">
                <a16:creationId xmlns:a16="http://schemas.microsoft.com/office/drawing/2014/main" id="{AC1F6C1E-FA7D-B6B2-D385-2822F6C7E824}"/>
              </a:ext>
            </a:extLst>
          </p:cNvPr>
          <p:cNvSpPr>
            <a:spLocks noGrp="1"/>
          </p:cNvSpPr>
          <p:nvPr>
            <p:ph type="sldNum" sz="quarter" idx="12"/>
          </p:nvPr>
        </p:nvSpPr>
        <p:spPr/>
        <p:txBody>
          <a:bodyPr/>
          <a:lstStyle/>
          <a:p>
            <a:fld id="{A15A13CF-AB93-4764-9A9E-0C9099AC8862}" type="slidenum">
              <a:rPr lang="en-IN" smtClean="0"/>
              <a:t>29</a:t>
            </a:fld>
            <a:endParaRPr lang="en-IN"/>
          </a:p>
        </p:txBody>
      </p:sp>
      <p:pic>
        <p:nvPicPr>
          <p:cNvPr id="5" name="Picture 4">
            <a:extLst>
              <a:ext uri="{FF2B5EF4-FFF2-40B4-BE49-F238E27FC236}">
                <a16:creationId xmlns:a16="http://schemas.microsoft.com/office/drawing/2014/main" id="{97B06E1C-E217-C51F-827D-8FC26C1A7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881" y="2300139"/>
            <a:ext cx="8543434" cy="3780149"/>
          </a:xfrm>
          <a:prstGeom prst="rect">
            <a:avLst/>
          </a:prstGeom>
        </p:spPr>
      </p:pic>
    </p:spTree>
    <p:extLst>
      <p:ext uri="{BB962C8B-B14F-4D97-AF65-F5344CB8AC3E}">
        <p14:creationId xmlns:p14="http://schemas.microsoft.com/office/powerpoint/2010/main" val="99628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E921-C2E2-A0C0-51D8-D3315A244F19}"/>
              </a:ext>
            </a:extLst>
          </p:cNvPr>
          <p:cNvSpPr>
            <a:spLocks noGrp="1"/>
          </p:cNvSpPr>
          <p:nvPr>
            <p:ph type="title"/>
          </p:nvPr>
        </p:nvSpPr>
        <p:spPr>
          <a:xfrm>
            <a:off x="838200" y="365126"/>
            <a:ext cx="10515600" cy="794372"/>
          </a:xfrm>
        </p:spPr>
        <p:txBody>
          <a:bodyPr>
            <a:normAutofit/>
          </a:bodyPr>
          <a:lstStyle/>
          <a:p>
            <a:pPr algn="ctr"/>
            <a:r>
              <a:rPr lang="en-IN" sz="2800" b="1" dirty="0">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2C2588F7-1617-3750-5938-ACFCD3693CE9}"/>
              </a:ext>
            </a:extLst>
          </p:cNvPr>
          <p:cNvSpPr>
            <a:spLocks noGrp="1"/>
          </p:cNvSpPr>
          <p:nvPr>
            <p:ph idx="1"/>
          </p:nvPr>
        </p:nvSpPr>
        <p:spPr>
          <a:xfrm>
            <a:off x="772212" y="992334"/>
            <a:ext cx="10935878" cy="5500540"/>
          </a:xfrm>
        </p:spPr>
        <p:txBody>
          <a:bodyPr>
            <a:normAutofit fontScale="25000" lnSpcReduction="20000"/>
          </a:bodyPr>
          <a:lstStyle/>
          <a:p>
            <a:pPr marL="0" indent="0" algn="just">
              <a:lnSpc>
                <a:spcPct val="120000"/>
              </a:lnSpc>
              <a:buNone/>
            </a:pPr>
            <a:r>
              <a:rPr lang="en-IN" sz="6400" dirty="0">
                <a:latin typeface="Times New Roman" panose="02020603050405020304" pitchFamily="18" charset="0"/>
                <a:cs typeface="Times New Roman" panose="02020603050405020304" pitchFamily="18" charset="0"/>
              </a:rPr>
              <a:t>SpaceX advertises Falcon 9 launches with a cost of 69 million dollars with a view to reuse the first stage thereby saving much of the cost.  If probability of success of first time launch is determined then the cost of launch can be determined.  The aim of this project is to predict whether Falcon 9 first stage will launch successfully.</a:t>
            </a:r>
          </a:p>
          <a:p>
            <a:pPr marL="0" indent="0" algn="just">
              <a:lnSpc>
                <a:spcPct val="120000"/>
              </a:lnSpc>
              <a:buNone/>
            </a:pPr>
            <a:r>
              <a:rPr lang="en-IN" sz="6400" dirty="0">
                <a:latin typeface="Times New Roman" panose="02020603050405020304" pitchFamily="18" charset="0"/>
                <a:cs typeface="Times New Roman" panose="02020603050405020304" pitchFamily="18" charset="0"/>
              </a:rPr>
              <a:t>The dataset for this project is collected from "https://api.spacexdata.com/v4/launches/past" and filtered the data to include only Falcon 9 launches during data collection phase. There are different cases in the dataset where the booster landing was successful and unsuccessful.  These cases are True Ocean, where booster was successfully landed in the ocean; False Ocean, where the landing mission outcome unsuccessfully landed to a specific region of the ocean; True RTLS, the mission outcome was successfully landed to a ground pad False RTLS means the mission outcome was unsuccessfully landed to a ground pad; True ASDS, means the mission outcome was successfully landed on a drone ship; False ASDS, means the mission outcome was unsuccessfully landed on a drone ship.  Exploratory Data Analysis was performed in which missing values are replaced with mean of the given values.  The landing outcome for each launch is determined. The data set was subjected to SQL queries for better understanding of the data.  From this, the success rate of landing outcome was found to be 67%.  The landing outcomes are converted into training labels.</a:t>
            </a:r>
          </a:p>
          <a:p>
            <a:pPr marL="0" indent="0" algn="just">
              <a:lnSpc>
                <a:spcPct val="120000"/>
              </a:lnSpc>
              <a:buNone/>
            </a:pPr>
            <a:r>
              <a:rPr lang="en-IN" sz="6400" dirty="0">
                <a:latin typeface="Times New Roman" panose="02020603050405020304" pitchFamily="18" charset="0"/>
                <a:cs typeface="Times New Roman" panose="02020603050405020304" pitchFamily="18" charset="0"/>
              </a:rPr>
              <a:t>Each launch aims to a dedicated orbit such as Low Earth Orbit(LEO), Very Low Earth Orbit(VLEO), Geosynchronous Orbit(GTO), Sun Synchronous Orbit(SSO), ELS-1, Highly Elliptical Orbit(HEO), ISS, MEO(Intermediate Circular Orbit), HEO (Geo Centric Orbits), GEO(Circular Geosynchronous Orbit), PO(Polar).  The launch success rate may depend on many factors such as payload mass, orbit type etc. Data visualisation is performed to find success rate of each orbit type. The success rate  may also depend on location and proximities of a launch site i.e. the initial position of rocket trajectories. Finding an optimal location for building a launch site certainly involves many factors. The success/failed launches for each site is marked on the map.  A Dash application is created to visualize the success rates of each site.  Then machine learning is implemented to predict the success rate of the launches.  The accuracy score  is determined to identify how much the predicted value deviates from the actual values.    </a:t>
            </a:r>
          </a:p>
          <a:p>
            <a:pPr marL="0" indent="0">
              <a:lnSpc>
                <a:spcPct val="120000"/>
              </a:lnSpc>
              <a:buNone/>
            </a:pP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FC8749-74DE-100B-6B4D-C9847C6AD5CD}"/>
              </a:ext>
            </a:extLst>
          </p:cNvPr>
          <p:cNvSpPr>
            <a:spLocks noGrp="1"/>
          </p:cNvSpPr>
          <p:nvPr>
            <p:ph type="sldNum" sz="quarter" idx="12"/>
          </p:nvPr>
        </p:nvSpPr>
        <p:spPr/>
        <p:txBody>
          <a:bodyPr/>
          <a:lstStyle/>
          <a:p>
            <a:fld id="{A15A13CF-AB93-4764-9A9E-0C9099AC8862}" type="slidenum">
              <a:rPr lang="en-IN" smtClean="0"/>
              <a:t>3</a:t>
            </a:fld>
            <a:endParaRPr lang="en-IN"/>
          </a:p>
        </p:txBody>
      </p:sp>
    </p:spTree>
    <p:extLst>
      <p:ext uri="{BB962C8B-B14F-4D97-AF65-F5344CB8AC3E}">
        <p14:creationId xmlns:p14="http://schemas.microsoft.com/office/powerpoint/2010/main" val="2580994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D3A7-92C4-52A0-8FD3-372AA4080DF6}"/>
              </a:ext>
            </a:extLst>
          </p:cNvPr>
          <p:cNvSpPr>
            <a:spLocks noGrp="1"/>
          </p:cNvSpPr>
          <p:nvPr>
            <p:ph type="title"/>
          </p:nvPr>
        </p:nvSpPr>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sp>
        <p:nvSpPr>
          <p:cNvPr id="3" name="Content Placeholder 2">
            <a:extLst>
              <a:ext uri="{FF2B5EF4-FFF2-40B4-BE49-F238E27FC236}">
                <a16:creationId xmlns:a16="http://schemas.microsoft.com/office/drawing/2014/main" id="{7989B4FA-DDBA-2535-A178-457223AFAAC7}"/>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CCAFS LC-40</a:t>
            </a:r>
          </a:p>
          <a:p>
            <a:pPr marL="0" indent="0">
              <a:buNone/>
            </a:pPr>
            <a:endParaRPr lang="en-IN" dirty="0"/>
          </a:p>
        </p:txBody>
      </p:sp>
      <p:sp>
        <p:nvSpPr>
          <p:cNvPr id="6" name="Slide Number Placeholder 5">
            <a:extLst>
              <a:ext uri="{FF2B5EF4-FFF2-40B4-BE49-F238E27FC236}">
                <a16:creationId xmlns:a16="http://schemas.microsoft.com/office/drawing/2014/main" id="{54BF186B-03C5-E4B0-9350-9772FA2B6AB2}"/>
              </a:ext>
            </a:extLst>
          </p:cNvPr>
          <p:cNvSpPr>
            <a:spLocks noGrp="1"/>
          </p:cNvSpPr>
          <p:nvPr>
            <p:ph type="sldNum" sz="quarter" idx="12"/>
          </p:nvPr>
        </p:nvSpPr>
        <p:spPr/>
        <p:txBody>
          <a:bodyPr/>
          <a:lstStyle/>
          <a:p>
            <a:fld id="{A15A13CF-AB93-4764-9A9E-0C9099AC8862}" type="slidenum">
              <a:rPr lang="en-IN" smtClean="0"/>
              <a:t>30</a:t>
            </a:fld>
            <a:endParaRPr lang="en-IN"/>
          </a:p>
        </p:txBody>
      </p:sp>
      <p:pic>
        <p:nvPicPr>
          <p:cNvPr id="5" name="Picture 4">
            <a:extLst>
              <a:ext uri="{FF2B5EF4-FFF2-40B4-BE49-F238E27FC236}">
                <a16:creationId xmlns:a16="http://schemas.microsoft.com/office/drawing/2014/main" id="{38BD86BF-28C5-A462-757A-ABE7C2A60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83" y="2469822"/>
            <a:ext cx="9067800" cy="3506772"/>
          </a:xfrm>
          <a:prstGeom prst="rect">
            <a:avLst/>
          </a:prstGeom>
        </p:spPr>
      </p:pic>
    </p:spTree>
    <p:extLst>
      <p:ext uri="{BB962C8B-B14F-4D97-AF65-F5344CB8AC3E}">
        <p14:creationId xmlns:p14="http://schemas.microsoft.com/office/powerpoint/2010/main" val="4021012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4BD0-F439-4366-6DC4-9E701FD82BFA}"/>
              </a:ext>
            </a:extLst>
          </p:cNvPr>
          <p:cNvSpPr>
            <a:spLocks noGrp="1"/>
          </p:cNvSpPr>
          <p:nvPr>
            <p:ph type="title"/>
          </p:nvPr>
        </p:nvSpPr>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sp>
        <p:nvSpPr>
          <p:cNvPr id="3" name="Content Placeholder 2">
            <a:extLst>
              <a:ext uri="{FF2B5EF4-FFF2-40B4-BE49-F238E27FC236}">
                <a16:creationId xmlns:a16="http://schemas.microsoft.com/office/drawing/2014/main" id="{ECD61361-0C11-F424-C118-93CEFC6F48B0}"/>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CCAFS SLC-40</a:t>
            </a:r>
          </a:p>
          <a:p>
            <a:pPr marL="0" indent="0">
              <a:buNone/>
            </a:pPr>
            <a:endParaRPr lang="en-IN" dirty="0"/>
          </a:p>
        </p:txBody>
      </p:sp>
      <p:sp>
        <p:nvSpPr>
          <p:cNvPr id="6" name="Slide Number Placeholder 5">
            <a:extLst>
              <a:ext uri="{FF2B5EF4-FFF2-40B4-BE49-F238E27FC236}">
                <a16:creationId xmlns:a16="http://schemas.microsoft.com/office/drawing/2014/main" id="{EA944D52-9F61-97E5-588E-60067057EB69}"/>
              </a:ext>
            </a:extLst>
          </p:cNvPr>
          <p:cNvSpPr>
            <a:spLocks noGrp="1"/>
          </p:cNvSpPr>
          <p:nvPr>
            <p:ph type="sldNum" sz="quarter" idx="12"/>
          </p:nvPr>
        </p:nvSpPr>
        <p:spPr/>
        <p:txBody>
          <a:bodyPr/>
          <a:lstStyle/>
          <a:p>
            <a:fld id="{A15A13CF-AB93-4764-9A9E-0C9099AC8862}" type="slidenum">
              <a:rPr lang="en-IN" smtClean="0"/>
              <a:t>31</a:t>
            </a:fld>
            <a:endParaRPr lang="en-IN"/>
          </a:p>
        </p:txBody>
      </p:sp>
      <p:pic>
        <p:nvPicPr>
          <p:cNvPr id="5" name="Picture 4">
            <a:extLst>
              <a:ext uri="{FF2B5EF4-FFF2-40B4-BE49-F238E27FC236}">
                <a16:creationId xmlns:a16="http://schemas.microsoft.com/office/drawing/2014/main" id="{283B0E8C-9BA4-CA6F-E0AD-3AF4F131F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564090"/>
            <a:ext cx="9067800" cy="3346515"/>
          </a:xfrm>
          <a:prstGeom prst="rect">
            <a:avLst/>
          </a:prstGeom>
        </p:spPr>
      </p:pic>
    </p:spTree>
    <p:extLst>
      <p:ext uri="{BB962C8B-B14F-4D97-AF65-F5344CB8AC3E}">
        <p14:creationId xmlns:p14="http://schemas.microsoft.com/office/powerpoint/2010/main" val="993470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84A2-10C1-4811-389E-208DE78FBDC9}"/>
              </a:ext>
            </a:extLst>
          </p:cNvPr>
          <p:cNvSpPr>
            <a:spLocks noGrp="1"/>
          </p:cNvSpPr>
          <p:nvPr>
            <p:ph type="title"/>
          </p:nvPr>
        </p:nvSpPr>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sp>
        <p:nvSpPr>
          <p:cNvPr id="3" name="Content Placeholder 2">
            <a:extLst>
              <a:ext uri="{FF2B5EF4-FFF2-40B4-BE49-F238E27FC236}">
                <a16:creationId xmlns:a16="http://schemas.microsoft.com/office/drawing/2014/main" id="{627D6823-518C-9286-DF48-4BB79497A99C}"/>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KSC-LC 39A</a:t>
            </a:r>
          </a:p>
          <a:p>
            <a:pPr marL="0" indent="0">
              <a:buNone/>
            </a:pPr>
            <a:endParaRPr lang="en-IN" dirty="0"/>
          </a:p>
        </p:txBody>
      </p:sp>
      <p:sp>
        <p:nvSpPr>
          <p:cNvPr id="6" name="Slide Number Placeholder 5">
            <a:extLst>
              <a:ext uri="{FF2B5EF4-FFF2-40B4-BE49-F238E27FC236}">
                <a16:creationId xmlns:a16="http://schemas.microsoft.com/office/drawing/2014/main" id="{3D1F9CCB-583B-D592-6A61-F03FA63A77F5}"/>
              </a:ext>
            </a:extLst>
          </p:cNvPr>
          <p:cNvSpPr>
            <a:spLocks noGrp="1"/>
          </p:cNvSpPr>
          <p:nvPr>
            <p:ph type="sldNum" sz="quarter" idx="12"/>
          </p:nvPr>
        </p:nvSpPr>
        <p:spPr/>
        <p:txBody>
          <a:bodyPr/>
          <a:lstStyle/>
          <a:p>
            <a:fld id="{A15A13CF-AB93-4764-9A9E-0C9099AC8862}" type="slidenum">
              <a:rPr lang="en-IN" smtClean="0"/>
              <a:t>32</a:t>
            </a:fld>
            <a:endParaRPr lang="en-IN"/>
          </a:p>
        </p:txBody>
      </p:sp>
      <p:pic>
        <p:nvPicPr>
          <p:cNvPr id="5" name="Picture 4">
            <a:extLst>
              <a:ext uri="{FF2B5EF4-FFF2-40B4-BE49-F238E27FC236}">
                <a16:creationId xmlns:a16="http://schemas.microsoft.com/office/drawing/2014/main" id="{97F7DEAA-3342-088B-E407-E5509622C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87" y="2374728"/>
            <a:ext cx="9067800" cy="3451037"/>
          </a:xfrm>
          <a:prstGeom prst="rect">
            <a:avLst/>
          </a:prstGeom>
        </p:spPr>
      </p:pic>
    </p:spTree>
    <p:extLst>
      <p:ext uri="{BB962C8B-B14F-4D97-AF65-F5344CB8AC3E}">
        <p14:creationId xmlns:p14="http://schemas.microsoft.com/office/powerpoint/2010/main" val="2769243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ED10-387A-734A-EB70-C72DF1FC124A}"/>
              </a:ext>
            </a:extLst>
          </p:cNvPr>
          <p:cNvSpPr>
            <a:spLocks noGrp="1"/>
          </p:cNvSpPr>
          <p:nvPr>
            <p:ph type="title"/>
          </p:nvPr>
        </p:nvSpPr>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sp>
        <p:nvSpPr>
          <p:cNvPr id="3" name="Content Placeholder 2">
            <a:extLst>
              <a:ext uri="{FF2B5EF4-FFF2-40B4-BE49-F238E27FC236}">
                <a16:creationId xmlns:a16="http://schemas.microsoft.com/office/drawing/2014/main" id="{742214EA-1186-EED2-30BA-51F1E48AE035}"/>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VAFB SLC-4E</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6" name="Slide Number Placeholder 5">
            <a:extLst>
              <a:ext uri="{FF2B5EF4-FFF2-40B4-BE49-F238E27FC236}">
                <a16:creationId xmlns:a16="http://schemas.microsoft.com/office/drawing/2014/main" id="{9761C877-E021-0250-4A7F-5CEB9EE20207}"/>
              </a:ext>
            </a:extLst>
          </p:cNvPr>
          <p:cNvSpPr>
            <a:spLocks noGrp="1"/>
          </p:cNvSpPr>
          <p:nvPr>
            <p:ph type="sldNum" sz="quarter" idx="12"/>
          </p:nvPr>
        </p:nvSpPr>
        <p:spPr/>
        <p:txBody>
          <a:bodyPr/>
          <a:lstStyle/>
          <a:p>
            <a:fld id="{A15A13CF-AB93-4764-9A9E-0C9099AC8862}" type="slidenum">
              <a:rPr lang="en-IN" smtClean="0"/>
              <a:t>33</a:t>
            </a:fld>
            <a:endParaRPr lang="en-IN"/>
          </a:p>
        </p:txBody>
      </p:sp>
      <p:pic>
        <p:nvPicPr>
          <p:cNvPr id="5" name="Picture 4">
            <a:extLst>
              <a:ext uri="{FF2B5EF4-FFF2-40B4-BE49-F238E27FC236}">
                <a16:creationId xmlns:a16="http://schemas.microsoft.com/office/drawing/2014/main" id="{CF545FF0-6C2A-56FC-6F15-A5141C4D1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91" y="2479249"/>
            <a:ext cx="9589810" cy="3697714"/>
          </a:xfrm>
          <a:prstGeom prst="rect">
            <a:avLst/>
          </a:prstGeom>
        </p:spPr>
      </p:pic>
    </p:spTree>
    <p:extLst>
      <p:ext uri="{BB962C8B-B14F-4D97-AF65-F5344CB8AC3E}">
        <p14:creationId xmlns:p14="http://schemas.microsoft.com/office/powerpoint/2010/main" val="1140981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943A-2C6A-EEC8-7690-7E39198D6C24}"/>
              </a:ext>
            </a:extLst>
          </p:cNvPr>
          <p:cNvSpPr>
            <a:spLocks noGrp="1"/>
          </p:cNvSpPr>
          <p:nvPr>
            <p:ph type="title"/>
          </p:nvPr>
        </p:nvSpPr>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sp>
        <p:nvSpPr>
          <p:cNvPr id="3" name="Content Placeholder 2">
            <a:extLst>
              <a:ext uri="{FF2B5EF4-FFF2-40B4-BE49-F238E27FC236}">
                <a16:creationId xmlns:a16="http://schemas.microsoft.com/office/drawing/2014/main" id="{30711CD2-25D9-CC89-2439-D2D84204673E}"/>
              </a:ext>
            </a:extLst>
          </p:cNvPr>
          <p:cNvSpPr>
            <a:spLocks noGrp="1"/>
          </p:cNvSpPr>
          <p:nvPr>
            <p:ph idx="1"/>
          </p:nvPr>
        </p:nvSpPr>
        <p:spPr/>
        <p:txBody>
          <a:bodyPr>
            <a:normAutofit/>
          </a:bodyPr>
          <a:lstStyle/>
          <a:p>
            <a:pPr marL="0" indent="0" algn="ctr">
              <a:buNone/>
            </a:pPr>
            <a:r>
              <a:rPr lang="en-IN" sz="1600" dirty="0">
                <a:latin typeface="Times New Roman" panose="02020603050405020304" pitchFamily="18" charset="0"/>
                <a:cs typeface="Times New Roman" panose="02020603050405020304" pitchFamily="18" charset="0"/>
              </a:rPr>
              <a:t>The scatter plot for all launch sites  </a:t>
            </a:r>
          </a:p>
        </p:txBody>
      </p:sp>
      <p:sp>
        <p:nvSpPr>
          <p:cNvPr id="6" name="Slide Number Placeholder 5">
            <a:extLst>
              <a:ext uri="{FF2B5EF4-FFF2-40B4-BE49-F238E27FC236}">
                <a16:creationId xmlns:a16="http://schemas.microsoft.com/office/drawing/2014/main" id="{D4287670-92E0-873F-A8D6-3B62D3D312A0}"/>
              </a:ext>
            </a:extLst>
          </p:cNvPr>
          <p:cNvSpPr>
            <a:spLocks noGrp="1"/>
          </p:cNvSpPr>
          <p:nvPr>
            <p:ph type="sldNum" sz="quarter" idx="12"/>
          </p:nvPr>
        </p:nvSpPr>
        <p:spPr/>
        <p:txBody>
          <a:bodyPr/>
          <a:lstStyle/>
          <a:p>
            <a:fld id="{A15A13CF-AB93-4764-9A9E-0C9099AC8862}" type="slidenum">
              <a:rPr lang="en-IN" smtClean="0"/>
              <a:t>34</a:t>
            </a:fld>
            <a:endParaRPr lang="en-IN"/>
          </a:p>
        </p:txBody>
      </p:sp>
      <p:pic>
        <p:nvPicPr>
          <p:cNvPr id="5" name="Picture 4">
            <a:extLst>
              <a:ext uri="{FF2B5EF4-FFF2-40B4-BE49-F238E27FC236}">
                <a16:creationId xmlns:a16="http://schemas.microsoft.com/office/drawing/2014/main" id="{6FF1D288-84FE-EB07-EFF3-C16E50BC9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545237"/>
            <a:ext cx="9067800" cy="3233394"/>
          </a:xfrm>
          <a:prstGeom prst="rect">
            <a:avLst/>
          </a:prstGeom>
        </p:spPr>
      </p:pic>
    </p:spTree>
    <p:extLst>
      <p:ext uri="{BB962C8B-B14F-4D97-AF65-F5344CB8AC3E}">
        <p14:creationId xmlns:p14="http://schemas.microsoft.com/office/powerpoint/2010/main" val="40114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EA99-A65F-3EED-F6D5-FAF191FD8E51}"/>
              </a:ext>
            </a:extLst>
          </p:cNvPr>
          <p:cNvSpPr>
            <a:spLocks noGrp="1"/>
          </p:cNvSpPr>
          <p:nvPr>
            <p:ph type="title"/>
          </p:nvPr>
        </p:nvSpPr>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sp>
        <p:nvSpPr>
          <p:cNvPr id="3" name="Content Placeholder 2">
            <a:extLst>
              <a:ext uri="{FF2B5EF4-FFF2-40B4-BE49-F238E27FC236}">
                <a16:creationId xmlns:a16="http://schemas.microsoft.com/office/drawing/2014/main" id="{9AE84D3C-5F89-2A76-18B4-E154F24E6099}"/>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CCAFS LC-40</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8" name="Slide Number Placeholder 7">
            <a:extLst>
              <a:ext uri="{FF2B5EF4-FFF2-40B4-BE49-F238E27FC236}">
                <a16:creationId xmlns:a16="http://schemas.microsoft.com/office/drawing/2014/main" id="{5CD44C8F-ACA1-89EA-B965-D295605EEE81}"/>
              </a:ext>
            </a:extLst>
          </p:cNvPr>
          <p:cNvSpPr>
            <a:spLocks noGrp="1"/>
          </p:cNvSpPr>
          <p:nvPr>
            <p:ph type="sldNum" sz="quarter" idx="12"/>
          </p:nvPr>
        </p:nvSpPr>
        <p:spPr/>
        <p:txBody>
          <a:bodyPr/>
          <a:lstStyle/>
          <a:p>
            <a:fld id="{A15A13CF-AB93-4764-9A9E-0C9099AC8862}" type="slidenum">
              <a:rPr lang="en-IN" smtClean="0"/>
              <a:t>35</a:t>
            </a:fld>
            <a:endParaRPr lang="en-IN"/>
          </a:p>
        </p:txBody>
      </p:sp>
      <p:pic>
        <p:nvPicPr>
          <p:cNvPr id="7" name="Picture 6">
            <a:extLst>
              <a:ext uri="{FF2B5EF4-FFF2-40B4-BE49-F238E27FC236}">
                <a16:creationId xmlns:a16="http://schemas.microsoft.com/office/drawing/2014/main" id="{DDA061E0-6F58-6B1E-6902-E849AB751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94" y="2249831"/>
            <a:ext cx="9067800" cy="3746500"/>
          </a:xfrm>
          <a:prstGeom prst="rect">
            <a:avLst/>
          </a:prstGeom>
        </p:spPr>
      </p:pic>
    </p:spTree>
    <p:extLst>
      <p:ext uri="{BB962C8B-B14F-4D97-AF65-F5344CB8AC3E}">
        <p14:creationId xmlns:p14="http://schemas.microsoft.com/office/powerpoint/2010/main" val="1488651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F15-62C3-5108-65CC-6A8084246CFD}"/>
              </a:ext>
            </a:extLst>
          </p:cNvPr>
          <p:cNvSpPr>
            <a:spLocks noGrp="1"/>
          </p:cNvSpPr>
          <p:nvPr>
            <p:ph type="title"/>
          </p:nvPr>
        </p:nvSpPr>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sp>
        <p:nvSpPr>
          <p:cNvPr id="3" name="Content Placeholder 2">
            <a:extLst>
              <a:ext uri="{FF2B5EF4-FFF2-40B4-BE49-F238E27FC236}">
                <a16:creationId xmlns:a16="http://schemas.microsoft.com/office/drawing/2014/main" id="{AE4508B6-A734-C0A0-304C-2F32188934CC}"/>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CCAFS SLC-40</a:t>
            </a:r>
          </a:p>
          <a:p>
            <a:pPr marL="0" indent="0">
              <a:buNone/>
            </a:pPr>
            <a:endParaRPr lang="en-IN" dirty="0"/>
          </a:p>
        </p:txBody>
      </p:sp>
      <p:sp>
        <p:nvSpPr>
          <p:cNvPr id="6" name="Slide Number Placeholder 5">
            <a:extLst>
              <a:ext uri="{FF2B5EF4-FFF2-40B4-BE49-F238E27FC236}">
                <a16:creationId xmlns:a16="http://schemas.microsoft.com/office/drawing/2014/main" id="{1BB81550-FB9F-057C-64CB-EB3B2BA63614}"/>
              </a:ext>
            </a:extLst>
          </p:cNvPr>
          <p:cNvSpPr>
            <a:spLocks noGrp="1"/>
          </p:cNvSpPr>
          <p:nvPr>
            <p:ph type="sldNum" sz="quarter" idx="12"/>
          </p:nvPr>
        </p:nvSpPr>
        <p:spPr/>
        <p:txBody>
          <a:bodyPr/>
          <a:lstStyle/>
          <a:p>
            <a:fld id="{A15A13CF-AB93-4764-9A9E-0C9099AC8862}" type="slidenum">
              <a:rPr lang="en-IN" smtClean="0"/>
              <a:t>36</a:t>
            </a:fld>
            <a:endParaRPr lang="en-IN"/>
          </a:p>
        </p:txBody>
      </p:sp>
      <p:pic>
        <p:nvPicPr>
          <p:cNvPr id="5" name="Picture 4">
            <a:extLst>
              <a:ext uri="{FF2B5EF4-FFF2-40B4-BE49-F238E27FC236}">
                <a16:creationId xmlns:a16="http://schemas.microsoft.com/office/drawing/2014/main" id="{A7D4B0CD-0FFB-A582-08FA-7CB84DC9C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697" y="2206625"/>
            <a:ext cx="9067800" cy="4286250"/>
          </a:xfrm>
          <a:prstGeom prst="rect">
            <a:avLst/>
          </a:prstGeom>
        </p:spPr>
      </p:pic>
    </p:spTree>
    <p:extLst>
      <p:ext uri="{BB962C8B-B14F-4D97-AF65-F5344CB8AC3E}">
        <p14:creationId xmlns:p14="http://schemas.microsoft.com/office/powerpoint/2010/main" val="2343754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88EC-F9FE-0FEB-9B6F-EBF3ADF921D7}"/>
              </a:ext>
            </a:extLst>
          </p:cNvPr>
          <p:cNvSpPr>
            <a:spLocks noGrp="1"/>
          </p:cNvSpPr>
          <p:nvPr>
            <p:ph type="title"/>
          </p:nvPr>
        </p:nvSpPr>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pic>
        <p:nvPicPr>
          <p:cNvPr id="5" name="Content Placeholder 4">
            <a:extLst>
              <a:ext uri="{FF2B5EF4-FFF2-40B4-BE49-F238E27FC236}">
                <a16:creationId xmlns:a16="http://schemas.microsoft.com/office/drawing/2014/main" id="{A187C004-818F-09A4-02E7-1334EA6C9D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321" y="2160588"/>
            <a:ext cx="8211395" cy="3881437"/>
          </a:xfrm>
        </p:spPr>
      </p:pic>
      <p:sp>
        <p:nvSpPr>
          <p:cNvPr id="8" name="Slide Number Placeholder 7">
            <a:extLst>
              <a:ext uri="{FF2B5EF4-FFF2-40B4-BE49-F238E27FC236}">
                <a16:creationId xmlns:a16="http://schemas.microsoft.com/office/drawing/2014/main" id="{026F72DA-16EA-609B-8746-1DDC503E6499}"/>
              </a:ext>
            </a:extLst>
          </p:cNvPr>
          <p:cNvSpPr>
            <a:spLocks noGrp="1"/>
          </p:cNvSpPr>
          <p:nvPr>
            <p:ph type="sldNum" sz="quarter" idx="12"/>
          </p:nvPr>
        </p:nvSpPr>
        <p:spPr/>
        <p:txBody>
          <a:bodyPr/>
          <a:lstStyle/>
          <a:p>
            <a:fld id="{A15A13CF-AB93-4764-9A9E-0C9099AC8862}" type="slidenum">
              <a:rPr lang="en-IN" smtClean="0"/>
              <a:t>37</a:t>
            </a:fld>
            <a:endParaRPr lang="en-IN"/>
          </a:p>
        </p:txBody>
      </p:sp>
      <p:sp>
        <p:nvSpPr>
          <p:cNvPr id="7" name="TextBox 6">
            <a:extLst>
              <a:ext uri="{FF2B5EF4-FFF2-40B4-BE49-F238E27FC236}">
                <a16:creationId xmlns:a16="http://schemas.microsoft.com/office/drawing/2014/main" id="{2C22D27B-1F5C-3AD0-22B6-378CCA9EB37C}"/>
              </a:ext>
            </a:extLst>
          </p:cNvPr>
          <p:cNvSpPr txBox="1"/>
          <p:nvPr/>
        </p:nvSpPr>
        <p:spPr>
          <a:xfrm>
            <a:off x="1461155" y="1611984"/>
            <a:ext cx="4860626" cy="615553"/>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The scatter chart for success launch of site KSC LC-39A</a:t>
            </a:r>
          </a:p>
          <a:p>
            <a:endParaRPr lang="en-IN" dirty="0"/>
          </a:p>
        </p:txBody>
      </p:sp>
    </p:spTree>
    <p:extLst>
      <p:ext uri="{BB962C8B-B14F-4D97-AF65-F5344CB8AC3E}">
        <p14:creationId xmlns:p14="http://schemas.microsoft.com/office/powerpoint/2010/main" val="978420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EF8E-2149-BEF1-3FED-E50E865EA05C}"/>
              </a:ext>
            </a:extLst>
          </p:cNvPr>
          <p:cNvSpPr>
            <a:spLocks noGrp="1"/>
          </p:cNvSpPr>
          <p:nvPr>
            <p:ph type="title"/>
          </p:nvPr>
        </p:nvSpPr>
        <p:spPr/>
        <p:txBody>
          <a:bodyPr>
            <a:normAutofit/>
          </a:bodyPr>
          <a:lstStyle/>
          <a:p>
            <a:pPr algn="ctr"/>
            <a:r>
              <a:rPr lang="en-IN" sz="2800" b="1" dirty="0" err="1">
                <a:latin typeface="Times New Roman" panose="02020603050405020304" pitchFamily="18" charset="0"/>
                <a:cs typeface="Times New Roman" panose="02020603050405020304" pitchFamily="18" charset="0"/>
              </a:rPr>
              <a:t>Plotly</a:t>
            </a:r>
            <a:r>
              <a:rPr lang="en-IN" sz="2800" b="1" dirty="0">
                <a:latin typeface="Times New Roman" panose="02020603050405020304" pitchFamily="18" charset="0"/>
                <a:cs typeface="Times New Roman" panose="02020603050405020304" pitchFamily="18" charset="0"/>
              </a:rPr>
              <a:t> Dashboard Results</a:t>
            </a:r>
          </a:p>
        </p:txBody>
      </p:sp>
      <p:sp>
        <p:nvSpPr>
          <p:cNvPr id="3" name="Content Placeholder 2">
            <a:extLst>
              <a:ext uri="{FF2B5EF4-FFF2-40B4-BE49-F238E27FC236}">
                <a16:creationId xmlns:a16="http://schemas.microsoft.com/office/drawing/2014/main" id="{6A49B254-39F3-B536-6E7A-1DADAD43A378}"/>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VAFB SLC-4E</a:t>
            </a:r>
          </a:p>
          <a:p>
            <a:pPr marL="0" indent="0">
              <a:buNone/>
            </a:pPr>
            <a:endParaRPr lang="en-IN" dirty="0"/>
          </a:p>
          <a:p>
            <a:pPr marL="0" indent="0">
              <a:buNone/>
            </a:pPr>
            <a:endParaRPr lang="en-IN" dirty="0"/>
          </a:p>
        </p:txBody>
      </p:sp>
      <p:sp>
        <p:nvSpPr>
          <p:cNvPr id="6" name="Slide Number Placeholder 5">
            <a:extLst>
              <a:ext uri="{FF2B5EF4-FFF2-40B4-BE49-F238E27FC236}">
                <a16:creationId xmlns:a16="http://schemas.microsoft.com/office/drawing/2014/main" id="{19911260-6DA2-8E91-B7A1-BD48E7D51310}"/>
              </a:ext>
            </a:extLst>
          </p:cNvPr>
          <p:cNvSpPr>
            <a:spLocks noGrp="1"/>
          </p:cNvSpPr>
          <p:nvPr>
            <p:ph type="sldNum" sz="quarter" idx="12"/>
          </p:nvPr>
        </p:nvSpPr>
        <p:spPr/>
        <p:txBody>
          <a:bodyPr/>
          <a:lstStyle/>
          <a:p>
            <a:fld id="{A15A13CF-AB93-4764-9A9E-0C9099AC8862}" type="slidenum">
              <a:rPr lang="en-IN" smtClean="0"/>
              <a:t>38</a:t>
            </a:fld>
            <a:endParaRPr lang="en-IN"/>
          </a:p>
        </p:txBody>
      </p:sp>
      <p:pic>
        <p:nvPicPr>
          <p:cNvPr id="5" name="Picture 4">
            <a:extLst>
              <a:ext uri="{FF2B5EF4-FFF2-40B4-BE49-F238E27FC236}">
                <a16:creationId xmlns:a16="http://schemas.microsoft.com/office/drawing/2014/main" id="{4B0CD4E9-54B7-9BE7-85B9-244FCDE9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124" y="2313454"/>
            <a:ext cx="9067800" cy="3375680"/>
          </a:xfrm>
          <a:prstGeom prst="rect">
            <a:avLst/>
          </a:prstGeom>
        </p:spPr>
      </p:pic>
    </p:spTree>
    <p:extLst>
      <p:ext uri="{BB962C8B-B14F-4D97-AF65-F5344CB8AC3E}">
        <p14:creationId xmlns:p14="http://schemas.microsoft.com/office/powerpoint/2010/main" val="2443526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CD7F-EB6F-6443-2BC6-98CBF98B56A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Predictive Analysis Classification Results</a:t>
            </a:r>
          </a:p>
        </p:txBody>
      </p:sp>
      <p:sp>
        <p:nvSpPr>
          <p:cNvPr id="3" name="Content Placeholder 2">
            <a:extLst>
              <a:ext uri="{FF2B5EF4-FFF2-40B4-BE49-F238E27FC236}">
                <a16:creationId xmlns:a16="http://schemas.microsoft.com/office/drawing/2014/main" id="{561706AD-BCDA-4012-F675-A860CDD77E8E}"/>
              </a:ext>
            </a:extLst>
          </p:cNvPr>
          <p:cNvSpPr>
            <a:spLocks noGrp="1"/>
          </p:cNvSpPr>
          <p:nvPr>
            <p:ph idx="1"/>
          </p:nvPr>
        </p:nvSpPr>
        <p:spPr>
          <a:xfrm>
            <a:off x="649664" y="1486260"/>
            <a:ext cx="10515600" cy="4351338"/>
          </a:xfrm>
        </p:spPr>
        <p:txBody>
          <a:bodyPr>
            <a:normAutofit/>
          </a:bodyPr>
          <a:lstStyle/>
          <a:p>
            <a:pPr marL="0" indent="0">
              <a:buNone/>
            </a:pPr>
            <a:r>
              <a:rPr lang="en-IN" sz="2200" b="1" u="sng" dirty="0">
                <a:latin typeface="Times New Roman" panose="02020603050405020304" pitchFamily="18" charset="0"/>
                <a:cs typeface="Times New Roman" panose="02020603050405020304" pitchFamily="18" charset="0"/>
              </a:rPr>
              <a:t>Data Modelling</a:t>
            </a:r>
          </a:p>
          <a:p>
            <a:pPr marL="0" indent="0">
              <a:lnSpc>
                <a:spcPct val="150000"/>
              </a:lnSpc>
              <a:buNone/>
            </a:pPr>
            <a:r>
              <a:rPr lang="en-IN" sz="1600" dirty="0">
                <a:latin typeface="Times New Roman" panose="02020603050405020304" pitchFamily="18" charset="0"/>
                <a:cs typeface="Times New Roman" panose="02020603050405020304" pitchFamily="18" charset="0"/>
              </a:rPr>
              <a:t>The data set is subjected to machine learning pipeline after feature engineering.  The machine learning models of Logistic Regression, Support Vector Machine and Decision Tree Classifier and KNearestNeighbors are created and fitted on the training data. The results are predicted for each model.  </a:t>
            </a:r>
          </a:p>
          <a:p>
            <a:pPr marL="0" indent="0">
              <a:buNone/>
            </a:pPr>
            <a:endParaRPr lang="en-IN" dirty="0"/>
          </a:p>
        </p:txBody>
      </p:sp>
      <p:sp>
        <p:nvSpPr>
          <p:cNvPr id="6" name="Slide Number Placeholder 5">
            <a:extLst>
              <a:ext uri="{FF2B5EF4-FFF2-40B4-BE49-F238E27FC236}">
                <a16:creationId xmlns:a16="http://schemas.microsoft.com/office/drawing/2014/main" id="{A2B4AF46-5A70-1FC2-68D5-D102451FF0AD}"/>
              </a:ext>
            </a:extLst>
          </p:cNvPr>
          <p:cNvSpPr>
            <a:spLocks noGrp="1"/>
          </p:cNvSpPr>
          <p:nvPr>
            <p:ph type="sldNum" sz="quarter" idx="12"/>
          </p:nvPr>
        </p:nvSpPr>
        <p:spPr/>
        <p:txBody>
          <a:bodyPr/>
          <a:lstStyle/>
          <a:p>
            <a:fld id="{A15A13CF-AB93-4764-9A9E-0C9099AC8862}" type="slidenum">
              <a:rPr lang="en-IN" smtClean="0"/>
              <a:t>39</a:t>
            </a:fld>
            <a:endParaRPr lang="en-IN"/>
          </a:p>
        </p:txBody>
      </p:sp>
    </p:spTree>
    <p:extLst>
      <p:ext uri="{BB962C8B-B14F-4D97-AF65-F5344CB8AC3E}">
        <p14:creationId xmlns:p14="http://schemas.microsoft.com/office/powerpoint/2010/main" val="157438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EDAA-965D-41D0-EC00-E638BC17A66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A6CC8E9-2391-1F26-BD55-873DF2EA6E1D}"/>
              </a:ext>
            </a:extLst>
          </p:cNvPr>
          <p:cNvSpPr>
            <a:spLocks noGrp="1"/>
          </p:cNvSpPr>
          <p:nvPr>
            <p:ph idx="1"/>
          </p:nvPr>
        </p:nvSpPr>
        <p:spPr/>
        <p:txBody>
          <a:bodyPr/>
          <a:lstStyle/>
          <a:p>
            <a:r>
              <a:rPr lang="en-IN" sz="1600" dirty="0">
                <a:latin typeface="Times New Roman" panose="02020603050405020304" pitchFamily="18" charset="0"/>
                <a:cs typeface="Times New Roman" panose="02020603050405020304" pitchFamily="18" charset="0"/>
              </a:rPr>
              <a:t>This project is for SpaceX which bids for 69 million dollars for a project in which first launch can be reused.  The aim of this project is to predict the probability of success of first launch.</a:t>
            </a:r>
          </a:p>
          <a:p>
            <a:pPr marL="0" indent="0">
              <a:buNone/>
            </a:pPr>
            <a:r>
              <a:rPr lang="en-IN" sz="1600" dirty="0">
                <a:latin typeface="Times New Roman" panose="02020603050405020304" pitchFamily="18" charset="0"/>
                <a:cs typeface="Times New Roman" panose="02020603050405020304" pitchFamily="18" charset="0"/>
              </a:rPr>
              <a:t>The key questions are:  </a:t>
            </a:r>
          </a:p>
          <a:p>
            <a:r>
              <a:rPr lang="en-IN" sz="1600" dirty="0">
                <a:latin typeface="Times New Roman" panose="02020603050405020304" pitchFamily="18" charset="0"/>
                <a:cs typeface="Times New Roman" panose="02020603050405020304" pitchFamily="18" charset="0"/>
              </a:rPr>
              <a:t>What is the success rate of first launch?</a:t>
            </a:r>
          </a:p>
          <a:p>
            <a:r>
              <a:rPr lang="en-IN" sz="1600" dirty="0">
                <a:latin typeface="Times New Roman" panose="02020603050405020304" pitchFamily="18" charset="0"/>
                <a:cs typeface="Times New Roman" panose="02020603050405020304" pitchFamily="18" charset="0"/>
              </a:rPr>
              <a:t>What are the success rates of each Launch Site?</a:t>
            </a:r>
          </a:p>
          <a:p>
            <a:r>
              <a:rPr lang="en-IN" sz="1600" dirty="0">
                <a:latin typeface="Times New Roman" panose="02020603050405020304" pitchFamily="18" charset="0"/>
                <a:cs typeface="Times New Roman" panose="02020603050405020304" pitchFamily="18" charset="0"/>
              </a:rPr>
              <a:t>Which Booster Version has highest launch success rate?</a:t>
            </a:r>
          </a:p>
          <a:p>
            <a:r>
              <a:rPr lang="en-IN" sz="1600" dirty="0">
                <a:latin typeface="Times New Roman" panose="02020603050405020304" pitchFamily="18" charset="0"/>
                <a:cs typeface="Times New Roman" panose="02020603050405020304" pitchFamily="18" charset="0"/>
              </a:rPr>
              <a:t>Which orbits have more positive landing rate for different payloads?</a:t>
            </a:r>
          </a:p>
          <a:p>
            <a:pPr marL="0" indent="0">
              <a:buNone/>
            </a:pPr>
            <a:endParaRPr lang="en-IN" dirty="0"/>
          </a:p>
        </p:txBody>
      </p:sp>
      <p:sp>
        <p:nvSpPr>
          <p:cNvPr id="4" name="Slide Number Placeholder 3">
            <a:extLst>
              <a:ext uri="{FF2B5EF4-FFF2-40B4-BE49-F238E27FC236}">
                <a16:creationId xmlns:a16="http://schemas.microsoft.com/office/drawing/2014/main" id="{3C38AA1D-5667-C2DB-A800-566A0A91112B}"/>
              </a:ext>
            </a:extLst>
          </p:cNvPr>
          <p:cNvSpPr>
            <a:spLocks noGrp="1"/>
          </p:cNvSpPr>
          <p:nvPr>
            <p:ph type="sldNum" sz="quarter" idx="12"/>
          </p:nvPr>
        </p:nvSpPr>
        <p:spPr/>
        <p:txBody>
          <a:bodyPr/>
          <a:lstStyle/>
          <a:p>
            <a:fld id="{A15A13CF-AB93-4764-9A9E-0C9099AC8862}" type="slidenum">
              <a:rPr lang="en-IN" smtClean="0"/>
              <a:t>4</a:t>
            </a:fld>
            <a:endParaRPr lang="en-IN"/>
          </a:p>
        </p:txBody>
      </p:sp>
    </p:spTree>
    <p:extLst>
      <p:ext uri="{BB962C8B-B14F-4D97-AF65-F5344CB8AC3E}">
        <p14:creationId xmlns:p14="http://schemas.microsoft.com/office/powerpoint/2010/main" val="3741767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D8E3-0649-2D11-2574-68639336A3F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Predictive Analysis Classification Results</a:t>
            </a:r>
            <a:endParaRPr lang="en-IN" sz="2800" dirty="0"/>
          </a:p>
        </p:txBody>
      </p:sp>
      <p:sp>
        <p:nvSpPr>
          <p:cNvPr id="3" name="Content Placeholder 2">
            <a:extLst>
              <a:ext uri="{FF2B5EF4-FFF2-40B4-BE49-F238E27FC236}">
                <a16:creationId xmlns:a16="http://schemas.microsoft.com/office/drawing/2014/main" id="{E93FA59E-D23A-61F1-EFCE-2E33EC75637E}"/>
              </a:ext>
            </a:extLst>
          </p:cNvPr>
          <p:cNvSpPr>
            <a:spLocks noGrp="1"/>
          </p:cNvSpPr>
          <p:nvPr>
            <p:ph idx="1"/>
          </p:nvPr>
        </p:nvSpPr>
        <p:spPr>
          <a:xfrm>
            <a:off x="1111577" y="1966700"/>
            <a:ext cx="10515600" cy="4351338"/>
          </a:xfrm>
        </p:spPr>
        <p:txBody>
          <a:bodyPr/>
          <a:lstStyle/>
          <a:p>
            <a:pPr marL="0" indent="0">
              <a:buNone/>
            </a:pPr>
            <a:r>
              <a:rPr lang="en-IN" dirty="0"/>
              <a:t>Logistic Regression</a:t>
            </a:r>
          </a:p>
          <a:p>
            <a:pPr marL="0" indent="0">
              <a:buNone/>
            </a:pPr>
            <a:endParaRPr lang="en-IN" dirty="0"/>
          </a:p>
        </p:txBody>
      </p:sp>
      <p:sp>
        <p:nvSpPr>
          <p:cNvPr id="4" name="Slide Number Placeholder 3">
            <a:extLst>
              <a:ext uri="{FF2B5EF4-FFF2-40B4-BE49-F238E27FC236}">
                <a16:creationId xmlns:a16="http://schemas.microsoft.com/office/drawing/2014/main" id="{CE2FC24E-94AF-FAC7-67D1-5EF0D74B3F8A}"/>
              </a:ext>
            </a:extLst>
          </p:cNvPr>
          <p:cNvSpPr>
            <a:spLocks noGrp="1"/>
          </p:cNvSpPr>
          <p:nvPr>
            <p:ph type="sldNum" sz="quarter" idx="12"/>
          </p:nvPr>
        </p:nvSpPr>
        <p:spPr/>
        <p:txBody>
          <a:bodyPr/>
          <a:lstStyle/>
          <a:p>
            <a:fld id="{A15A13CF-AB93-4764-9A9E-0C9099AC8862}" type="slidenum">
              <a:rPr lang="en-IN" smtClean="0"/>
              <a:t>40</a:t>
            </a:fld>
            <a:endParaRPr lang="en-IN"/>
          </a:p>
        </p:txBody>
      </p:sp>
      <p:sp>
        <p:nvSpPr>
          <p:cNvPr id="5" name="Rectangle 1">
            <a:extLst>
              <a:ext uri="{FF2B5EF4-FFF2-40B4-BE49-F238E27FC236}">
                <a16:creationId xmlns:a16="http://schemas.microsoft.com/office/drawing/2014/main" id="{36BDAEE9-D7AF-B450-CBAE-596581B861F8}"/>
              </a:ext>
            </a:extLst>
          </p:cNvPr>
          <p:cNvSpPr>
            <a:spLocks noChangeArrowheads="1"/>
          </p:cNvSpPr>
          <p:nvPr/>
        </p:nvSpPr>
        <p:spPr bwMode="auto">
          <a:xfrm>
            <a:off x="404136" y="2468471"/>
            <a:ext cx="10824302"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tuned </a:t>
            </a:r>
            <a:r>
              <a:rPr kumimoji="0" lang="en-US" altLang="en-US" sz="1400" b="0" i="0" u="none" strike="noStrike" cap="none" normalizeH="0" baseline="0" dirty="0" err="1">
                <a:ln>
                  <a:noFill/>
                </a:ln>
                <a:solidFill>
                  <a:srgbClr val="000000"/>
                </a:solidFill>
                <a:effectLst/>
                <a:latin typeface="Courier New" panose="02070309020205020404" pitchFamily="49" charset="0"/>
              </a:rPr>
              <a:t>hpyerparameters</a:t>
            </a:r>
            <a:r>
              <a:rPr kumimoji="0" lang="en-US" altLang="en-US" sz="1400" b="0" i="0" u="none" strike="noStrike" cap="none" normalizeH="0" baseline="0" dirty="0">
                <a:ln>
                  <a:noFill/>
                </a:ln>
                <a:solidFill>
                  <a:srgbClr val="000000"/>
                </a:solidFill>
                <a:effectLst/>
                <a:latin typeface="Courier New" panose="02070309020205020404" pitchFamily="49" charset="0"/>
              </a:rPr>
              <a:t> :(best parameters) {'C': 0.01, 'penalty': 'l2', 'solver': '</a:t>
            </a:r>
            <a:r>
              <a:rPr kumimoji="0" lang="en-US" altLang="en-US" sz="1400" b="0" i="0" u="none" strike="noStrike" cap="none" normalizeH="0" baseline="0" dirty="0" err="1">
                <a:ln>
                  <a:noFill/>
                </a:ln>
                <a:solidFill>
                  <a:srgbClr val="000000"/>
                </a:solidFill>
                <a:effectLst/>
                <a:latin typeface="Courier New" panose="02070309020205020404" pitchFamily="49" charset="0"/>
              </a:rPr>
              <a:t>lbfgs</a:t>
            </a:r>
            <a:r>
              <a:rPr kumimoji="0" lang="en-US" altLang="en-US" sz="1400" b="0" i="0" u="none" strike="noStrike" cap="none" normalizeH="0" baseline="0" dirty="0">
                <a:ln>
                  <a:noFill/>
                </a:ln>
                <a:solidFill>
                  <a:srgbClr val="000000"/>
                </a:solidFill>
                <a:effectLst/>
                <a:latin typeface="Courier New" panose="02070309020205020404" pitchFamily="49" charset="0"/>
              </a:rPr>
              <a:t>'} accuracy : 0.8464285714285713</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A0335E5-009A-B526-5741-BA46E06B8C1E}"/>
              </a:ext>
            </a:extLst>
          </p:cNvPr>
          <p:cNvSpPr>
            <a:spLocks noChangeArrowheads="1"/>
          </p:cNvSpPr>
          <p:nvPr/>
        </p:nvSpPr>
        <p:spPr bwMode="auto">
          <a:xfrm>
            <a:off x="672978" y="2986696"/>
            <a:ext cx="637674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Accuracy Score of logistic regression is 0.8333333333333334</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1268" name="Picture 4">
            <a:extLst>
              <a:ext uri="{FF2B5EF4-FFF2-40B4-BE49-F238E27FC236}">
                <a16:creationId xmlns:a16="http://schemas.microsoft.com/office/drawing/2014/main" id="{F7D45C9F-8223-21CF-B23D-A10BD2C89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932" y="3401129"/>
            <a:ext cx="8688951" cy="2812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251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88DA-11B5-F520-03BE-D7BB2AA10CA0}"/>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Predictive Analysis Classification Results</a:t>
            </a:r>
            <a:endParaRPr lang="en-IN" sz="2800" dirty="0"/>
          </a:p>
        </p:txBody>
      </p:sp>
      <p:sp>
        <p:nvSpPr>
          <p:cNvPr id="3" name="Content Placeholder 2">
            <a:extLst>
              <a:ext uri="{FF2B5EF4-FFF2-40B4-BE49-F238E27FC236}">
                <a16:creationId xmlns:a16="http://schemas.microsoft.com/office/drawing/2014/main" id="{9FEF5627-5006-09E5-5515-5825EFCAF4BF}"/>
              </a:ext>
            </a:extLst>
          </p:cNvPr>
          <p:cNvSpPr>
            <a:spLocks noGrp="1"/>
          </p:cNvSpPr>
          <p:nvPr>
            <p:ph idx="1"/>
          </p:nvPr>
        </p:nvSpPr>
        <p:spPr/>
        <p:txBody>
          <a:bodyPr/>
          <a:lstStyle/>
          <a:p>
            <a:pPr marL="0" indent="0">
              <a:buNone/>
            </a:pPr>
            <a:r>
              <a:rPr lang="en-IN" dirty="0"/>
              <a:t>Support vector machine</a:t>
            </a:r>
          </a:p>
          <a:p>
            <a:pPr marL="0" indent="0">
              <a:buNone/>
            </a:pPr>
            <a:endParaRPr lang="en-IN" dirty="0"/>
          </a:p>
        </p:txBody>
      </p:sp>
      <p:sp>
        <p:nvSpPr>
          <p:cNvPr id="4" name="Slide Number Placeholder 3">
            <a:extLst>
              <a:ext uri="{FF2B5EF4-FFF2-40B4-BE49-F238E27FC236}">
                <a16:creationId xmlns:a16="http://schemas.microsoft.com/office/drawing/2014/main" id="{1F364B85-066D-DBCD-92E1-29A317D4027A}"/>
              </a:ext>
            </a:extLst>
          </p:cNvPr>
          <p:cNvSpPr>
            <a:spLocks noGrp="1"/>
          </p:cNvSpPr>
          <p:nvPr>
            <p:ph type="sldNum" sz="quarter" idx="12"/>
          </p:nvPr>
        </p:nvSpPr>
        <p:spPr/>
        <p:txBody>
          <a:bodyPr/>
          <a:lstStyle/>
          <a:p>
            <a:fld id="{A15A13CF-AB93-4764-9A9E-0C9099AC8862}" type="slidenum">
              <a:rPr lang="en-IN" smtClean="0"/>
              <a:t>41</a:t>
            </a:fld>
            <a:endParaRPr lang="en-IN"/>
          </a:p>
        </p:txBody>
      </p:sp>
      <p:sp>
        <p:nvSpPr>
          <p:cNvPr id="5" name="Rectangle 1">
            <a:extLst>
              <a:ext uri="{FF2B5EF4-FFF2-40B4-BE49-F238E27FC236}">
                <a16:creationId xmlns:a16="http://schemas.microsoft.com/office/drawing/2014/main" id="{85AEE1BB-28E1-9437-B186-7A189E2BC0AF}"/>
              </a:ext>
            </a:extLst>
          </p:cNvPr>
          <p:cNvSpPr>
            <a:spLocks noChangeArrowheads="1"/>
          </p:cNvSpPr>
          <p:nvPr/>
        </p:nvSpPr>
        <p:spPr bwMode="auto">
          <a:xfrm>
            <a:off x="537328" y="2614955"/>
            <a:ext cx="1051560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tuned </a:t>
            </a:r>
            <a:r>
              <a:rPr kumimoji="0" lang="en-US" altLang="en-US" sz="1400" b="0" i="0" u="none" strike="noStrike" cap="none" normalizeH="0" baseline="0" dirty="0" err="1">
                <a:ln>
                  <a:noFill/>
                </a:ln>
                <a:solidFill>
                  <a:srgbClr val="000000"/>
                </a:solidFill>
                <a:effectLst/>
                <a:latin typeface="Courier New" panose="02070309020205020404" pitchFamily="49" charset="0"/>
              </a:rPr>
              <a:t>hpyerparameters</a:t>
            </a:r>
            <a:r>
              <a:rPr kumimoji="0" lang="en-US" altLang="en-US" sz="1400" b="0" i="0" u="none" strike="noStrike" cap="none" normalizeH="0" baseline="0" dirty="0">
                <a:ln>
                  <a:noFill/>
                </a:ln>
                <a:solidFill>
                  <a:srgbClr val="000000"/>
                </a:solidFill>
                <a:effectLst/>
                <a:latin typeface="Courier New" panose="02070309020205020404" pitchFamily="49" charset="0"/>
              </a:rPr>
              <a:t> :(best parameters) {'C': 1.0, 'gamma': 0.03162277660168379, 'kernel': 'sigmoid'} accuracy : 0.8482142857142856</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AC7EB43-B4F3-6A9A-4CA7-8BDB602FFCB2}"/>
              </a:ext>
            </a:extLst>
          </p:cNvPr>
          <p:cNvSpPr>
            <a:spLocks noChangeArrowheads="1"/>
          </p:cNvSpPr>
          <p:nvPr/>
        </p:nvSpPr>
        <p:spPr bwMode="auto">
          <a:xfrm>
            <a:off x="723435" y="3117507"/>
            <a:ext cx="11048214"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rPr>
              <a:t>Accuracy score 0.8333333333333334</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12292" name="Picture 4">
            <a:extLst>
              <a:ext uri="{FF2B5EF4-FFF2-40B4-BE49-F238E27FC236}">
                <a16:creationId xmlns:a16="http://schemas.microsoft.com/office/drawing/2014/main" id="{0FE67384-3CED-5F29-0801-901550907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692" y="3457123"/>
            <a:ext cx="8977744" cy="315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890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5360-F0B7-C0FB-841D-646E05E10C13}"/>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Predictive Analysis Classification Results</a:t>
            </a:r>
            <a:endParaRPr lang="en-IN" sz="2800" dirty="0"/>
          </a:p>
        </p:txBody>
      </p:sp>
      <p:sp>
        <p:nvSpPr>
          <p:cNvPr id="3" name="Content Placeholder 2">
            <a:extLst>
              <a:ext uri="{FF2B5EF4-FFF2-40B4-BE49-F238E27FC236}">
                <a16:creationId xmlns:a16="http://schemas.microsoft.com/office/drawing/2014/main" id="{4ADE9D9B-E51D-CD31-7AD1-DC2CC926F39E}"/>
              </a:ext>
            </a:extLst>
          </p:cNvPr>
          <p:cNvSpPr>
            <a:spLocks noGrp="1"/>
          </p:cNvSpPr>
          <p:nvPr>
            <p:ph idx="1"/>
          </p:nvPr>
        </p:nvSpPr>
        <p:spPr>
          <a:xfrm>
            <a:off x="608898" y="1690052"/>
            <a:ext cx="10379816" cy="4554248"/>
          </a:xfrm>
        </p:spPr>
        <p:txBody>
          <a:bodyPr/>
          <a:lstStyle/>
          <a:p>
            <a:pPr marL="0" indent="0">
              <a:buNone/>
            </a:pPr>
            <a:r>
              <a:rPr lang="en-IN" dirty="0"/>
              <a:t>Decision Tree Classifier</a:t>
            </a:r>
          </a:p>
          <a:p>
            <a:pPr marL="0" indent="0">
              <a:buNone/>
            </a:pPr>
            <a:endParaRPr lang="en-IN" dirty="0"/>
          </a:p>
          <a:p>
            <a:pPr marL="0" indent="0">
              <a:buNone/>
            </a:pPr>
            <a:r>
              <a:rPr lang="en-IN" dirty="0"/>
              <a:t>Accuracy score of decision tree is 0.87 on test data.</a:t>
            </a:r>
          </a:p>
          <a:p>
            <a:pPr marL="0" indent="0">
              <a:buNone/>
            </a:pPr>
            <a:endParaRPr lang="en-IN" dirty="0"/>
          </a:p>
        </p:txBody>
      </p:sp>
      <p:sp>
        <p:nvSpPr>
          <p:cNvPr id="4" name="Slide Number Placeholder 3">
            <a:extLst>
              <a:ext uri="{FF2B5EF4-FFF2-40B4-BE49-F238E27FC236}">
                <a16:creationId xmlns:a16="http://schemas.microsoft.com/office/drawing/2014/main" id="{B320D2FC-447A-A9C1-88B1-25096368D165}"/>
              </a:ext>
            </a:extLst>
          </p:cNvPr>
          <p:cNvSpPr>
            <a:spLocks noGrp="1"/>
          </p:cNvSpPr>
          <p:nvPr>
            <p:ph type="sldNum" sz="quarter" idx="12"/>
          </p:nvPr>
        </p:nvSpPr>
        <p:spPr/>
        <p:txBody>
          <a:bodyPr/>
          <a:lstStyle/>
          <a:p>
            <a:fld id="{A15A13CF-AB93-4764-9A9E-0C9099AC8862}" type="slidenum">
              <a:rPr lang="en-IN" smtClean="0"/>
              <a:t>42</a:t>
            </a:fld>
            <a:endParaRPr lang="en-IN"/>
          </a:p>
        </p:txBody>
      </p:sp>
      <p:sp>
        <p:nvSpPr>
          <p:cNvPr id="5" name="Rectangle 1">
            <a:extLst>
              <a:ext uri="{FF2B5EF4-FFF2-40B4-BE49-F238E27FC236}">
                <a16:creationId xmlns:a16="http://schemas.microsoft.com/office/drawing/2014/main" id="{C0F9D27E-FDC6-5FE2-239B-E14C715ED8A4}"/>
              </a:ext>
            </a:extLst>
          </p:cNvPr>
          <p:cNvSpPr>
            <a:spLocks noChangeArrowheads="1"/>
          </p:cNvSpPr>
          <p:nvPr/>
        </p:nvSpPr>
        <p:spPr bwMode="auto">
          <a:xfrm>
            <a:off x="743979" y="2091929"/>
            <a:ext cx="1112379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tuned </a:t>
            </a:r>
            <a:r>
              <a:rPr kumimoji="0" lang="en-US" altLang="en-US" sz="1200" b="0" i="0" u="none" strike="noStrike" cap="none" normalizeH="0" baseline="0" dirty="0" err="1">
                <a:ln>
                  <a:noFill/>
                </a:ln>
                <a:solidFill>
                  <a:srgbClr val="000000"/>
                </a:solidFill>
                <a:effectLst/>
                <a:latin typeface="Courier New" panose="02070309020205020404" pitchFamily="49" charset="0"/>
              </a:rPr>
              <a:t>hpyerparameters</a:t>
            </a:r>
            <a:r>
              <a:rPr kumimoji="0" lang="en-US" altLang="en-US" sz="1200" b="0" i="0" u="none" strike="noStrike" cap="none" normalizeH="0" baseline="0" dirty="0">
                <a:ln>
                  <a:noFill/>
                </a:ln>
                <a:solidFill>
                  <a:srgbClr val="000000"/>
                </a:solidFill>
                <a:effectLst/>
                <a:latin typeface="Courier New" panose="02070309020205020404" pitchFamily="49" charset="0"/>
              </a:rPr>
              <a:t> :(best parameters) {'criterion': 'entropy', '</a:t>
            </a:r>
            <a:r>
              <a:rPr kumimoji="0" lang="en-US" altLang="en-US" sz="1200" b="0" i="0" u="none" strike="noStrike" cap="none" normalizeH="0" baseline="0" dirty="0" err="1">
                <a:ln>
                  <a:noFill/>
                </a:ln>
                <a:solidFill>
                  <a:srgbClr val="000000"/>
                </a:solidFill>
                <a:effectLst/>
                <a:latin typeface="Courier New" panose="02070309020205020404" pitchFamily="49" charset="0"/>
              </a:rPr>
              <a:t>max_depth</a:t>
            </a:r>
            <a:r>
              <a:rPr kumimoji="0" lang="en-US" altLang="en-US" sz="1200" b="0" i="0" u="none" strike="noStrike" cap="none" normalizeH="0" baseline="0" dirty="0">
                <a:ln>
                  <a:noFill/>
                </a:ln>
                <a:solidFill>
                  <a:srgbClr val="000000"/>
                </a:solidFill>
                <a:effectLst/>
                <a:latin typeface="Courier New" panose="02070309020205020404" pitchFamily="49" charset="0"/>
              </a:rPr>
              <a:t>': 4, '</a:t>
            </a:r>
            <a:r>
              <a:rPr kumimoji="0" lang="en-US" altLang="en-US" sz="1200" b="0" i="0" u="none" strike="noStrike" cap="none" normalizeH="0" baseline="0" dirty="0" err="1">
                <a:ln>
                  <a:noFill/>
                </a:ln>
                <a:solidFill>
                  <a:srgbClr val="000000"/>
                </a:solidFill>
                <a:effectLst/>
                <a:latin typeface="Courier New" panose="02070309020205020404" pitchFamily="49" charset="0"/>
              </a:rPr>
              <a:t>max_features</a:t>
            </a:r>
            <a:r>
              <a:rPr kumimoji="0" lang="en-US" altLang="en-US" sz="1200" b="0" i="0" u="none" strike="noStrike" cap="none" normalizeH="0" baseline="0" dirty="0">
                <a:ln>
                  <a:noFill/>
                </a:ln>
                <a:solidFill>
                  <a:srgbClr val="000000"/>
                </a:solidFill>
                <a:effectLst/>
                <a:latin typeface="Courier New" panose="02070309020205020404" pitchFamily="49" charset="0"/>
              </a:rPr>
              <a:t>': 'auto', '</a:t>
            </a:r>
            <a:r>
              <a:rPr kumimoji="0" lang="en-US" altLang="en-US" sz="1200" b="0" i="0" u="none" strike="noStrike" cap="none" normalizeH="0" baseline="0" dirty="0" err="1">
                <a:ln>
                  <a:noFill/>
                </a:ln>
                <a:solidFill>
                  <a:srgbClr val="000000"/>
                </a:solidFill>
                <a:effectLst/>
                <a:latin typeface="Courier New" panose="02070309020205020404" pitchFamily="49" charset="0"/>
              </a:rPr>
              <a:t>min_samples_leaf</a:t>
            </a:r>
            <a:r>
              <a:rPr kumimoji="0" lang="en-US" altLang="en-US" sz="1200" b="0" i="0" u="none" strike="noStrike" cap="none" normalizeH="0" baseline="0" dirty="0">
                <a:ln>
                  <a:noFill/>
                </a:ln>
                <a:solidFill>
                  <a:srgbClr val="000000"/>
                </a:solidFill>
                <a:effectLst/>
                <a:latin typeface="Courier New" panose="02070309020205020404" pitchFamily="49" charset="0"/>
              </a:rPr>
              <a:t>': 4, '</a:t>
            </a:r>
            <a:r>
              <a:rPr kumimoji="0" lang="en-US" altLang="en-US" sz="1200" b="0" i="0" u="none" strike="noStrike" cap="none" normalizeH="0" baseline="0" dirty="0" err="1">
                <a:ln>
                  <a:noFill/>
                </a:ln>
                <a:solidFill>
                  <a:srgbClr val="000000"/>
                </a:solidFill>
                <a:effectLst/>
                <a:latin typeface="Courier New" panose="02070309020205020404" pitchFamily="49" charset="0"/>
              </a:rPr>
              <a:t>min_samples_split</a:t>
            </a:r>
            <a:r>
              <a:rPr kumimoji="0" lang="en-US" altLang="en-US" sz="1200" b="0" i="0" u="none" strike="noStrike" cap="none" normalizeH="0" baseline="0" dirty="0">
                <a:ln>
                  <a:noFill/>
                </a:ln>
                <a:solidFill>
                  <a:srgbClr val="000000"/>
                </a:solidFill>
                <a:effectLst/>
                <a:latin typeface="Courier New" panose="02070309020205020404" pitchFamily="49" charset="0"/>
              </a:rPr>
              <a:t>': 2, 'splitter': 'random'} accuracy : 0.8875000000000002</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3315" name="Picture 3">
            <a:extLst>
              <a:ext uri="{FF2B5EF4-FFF2-40B4-BE49-F238E27FC236}">
                <a16:creationId xmlns:a16="http://schemas.microsoft.com/office/drawing/2014/main" id="{171ADEE6-12B5-E533-907A-7A9BB9D12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04806"/>
            <a:ext cx="9006508" cy="3340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179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1076-0E18-2023-0961-2DDCAC40B0C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Predictive Analysis Classification Results</a:t>
            </a:r>
            <a:endParaRPr lang="en-IN" sz="2800" dirty="0"/>
          </a:p>
        </p:txBody>
      </p:sp>
      <p:sp>
        <p:nvSpPr>
          <p:cNvPr id="3" name="Content Placeholder 2">
            <a:extLst>
              <a:ext uri="{FF2B5EF4-FFF2-40B4-BE49-F238E27FC236}">
                <a16:creationId xmlns:a16="http://schemas.microsoft.com/office/drawing/2014/main" id="{8576510C-2CE3-9066-0D82-EF6CB9F82758}"/>
              </a:ext>
            </a:extLst>
          </p:cNvPr>
          <p:cNvSpPr>
            <a:spLocks noGrp="1"/>
          </p:cNvSpPr>
          <p:nvPr>
            <p:ph idx="1"/>
          </p:nvPr>
        </p:nvSpPr>
        <p:spPr/>
        <p:txBody>
          <a:bodyPr/>
          <a:lstStyle/>
          <a:p>
            <a:pPr marL="0" indent="0">
              <a:buNone/>
            </a:pPr>
            <a:r>
              <a:rPr lang="en-IN" dirty="0"/>
              <a:t>K Nearest neighbours</a:t>
            </a:r>
          </a:p>
          <a:p>
            <a:pPr marL="0" indent="0">
              <a:buNone/>
            </a:pPr>
            <a:endParaRPr lang="en-IN" dirty="0"/>
          </a:p>
        </p:txBody>
      </p:sp>
      <p:sp>
        <p:nvSpPr>
          <p:cNvPr id="4" name="Slide Number Placeholder 3">
            <a:extLst>
              <a:ext uri="{FF2B5EF4-FFF2-40B4-BE49-F238E27FC236}">
                <a16:creationId xmlns:a16="http://schemas.microsoft.com/office/drawing/2014/main" id="{AD8D6F03-30C2-A166-93E1-EC63F3DFAC71}"/>
              </a:ext>
            </a:extLst>
          </p:cNvPr>
          <p:cNvSpPr>
            <a:spLocks noGrp="1"/>
          </p:cNvSpPr>
          <p:nvPr>
            <p:ph type="sldNum" sz="quarter" idx="12"/>
          </p:nvPr>
        </p:nvSpPr>
        <p:spPr/>
        <p:txBody>
          <a:bodyPr/>
          <a:lstStyle/>
          <a:p>
            <a:fld id="{A15A13CF-AB93-4764-9A9E-0C9099AC8862}" type="slidenum">
              <a:rPr lang="en-IN" smtClean="0"/>
              <a:t>43</a:t>
            </a:fld>
            <a:endParaRPr lang="en-IN"/>
          </a:p>
        </p:txBody>
      </p:sp>
      <p:sp>
        <p:nvSpPr>
          <p:cNvPr id="5" name="Rectangle 1">
            <a:extLst>
              <a:ext uri="{FF2B5EF4-FFF2-40B4-BE49-F238E27FC236}">
                <a16:creationId xmlns:a16="http://schemas.microsoft.com/office/drawing/2014/main" id="{DC05E2FE-0608-795B-5640-59FE50580790}"/>
              </a:ext>
            </a:extLst>
          </p:cNvPr>
          <p:cNvSpPr>
            <a:spLocks noChangeArrowheads="1"/>
          </p:cNvSpPr>
          <p:nvPr/>
        </p:nvSpPr>
        <p:spPr bwMode="auto">
          <a:xfrm>
            <a:off x="838200" y="2493623"/>
            <a:ext cx="898595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rPr>
              <a:t>tuned </a:t>
            </a:r>
            <a:r>
              <a:rPr kumimoji="0" lang="en-US" altLang="en-US" sz="1200" b="0" i="0" u="none" strike="noStrike" cap="none" normalizeH="0" baseline="0" dirty="0" err="1">
                <a:ln>
                  <a:noFill/>
                </a:ln>
                <a:solidFill>
                  <a:srgbClr val="000000"/>
                </a:solidFill>
                <a:effectLst/>
                <a:latin typeface="Courier New" panose="02070309020205020404" pitchFamily="49" charset="0"/>
              </a:rPr>
              <a:t>hpyerparameters</a:t>
            </a:r>
            <a:r>
              <a:rPr kumimoji="0" lang="en-US" altLang="en-US" sz="1200" b="0" i="0" u="none" strike="noStrike" cap="none" normalizeH="0" baseline="0" dirty="0">
                <a:ln>
                  <a:noFill/>
                </a:ln>
                <a:solidFill>
                  <a:srgbClr val="000000"/>
                </a:solidFill>
                <a:effectLst/>
                <a:latin typeface="Courier New" panose="02070309020205020404" pitchFamily="49" charset="0"/>
              </a:rPr>
              <a:t> :(best parameters) {'algorithm': 'auto', '</a:t>
            </a:r>
            <a:r>
              <a:rPr kumimoji="0" lang="en-US" altLang="en-US" sz="1200" b="0" i="0" u="none" strike="noStrike" cap="none" normalizeH="0" baseline="0" dirty="0" err="1">
                <a:ln>
                  <a:noFill/>
                </a:ln>
                <a:solidFill>
                  <a:srgbClr val="000000"/>
                </a:solidFill>
                <a:effectLst/>
                <a:latin typeface="Courier New" panose="02070309020205020404" pitchFamily="49" charset="0"/>
              </a:rPr>
              <a:t>n_neighbors</a:t>
            </a:r>
            <a:r>
              <a:rPr kumimoji="0" lang="en-US" altLang="en-US" sz="1200" b="0" i="0" u="none" strike="noStrike" cap="none" normalizeH="0" baseline="0" dirty="0">
                <a:ln>
                  <a:noFill/>
                </a:ln>
                <a:solidFill>
                  <a:srgbClr val="000000"/>
                </a:solidFill>
                <a:effectLst/>
                <a:latin typeface="Courier New" panose="02070309020205020404" pitchFamily="49" charset="0"/>
              </a:rPr>
              <a:t>': 10, 'p': 1} accuracy : 0.8482142857142858</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1B569A5E-74A8-4CAD-9368-E55710880CB4}"/>
              </a:ext>
            </a:extLst>
          </p:cNvPr>
          <p:cNvSpPr>
            <a:spLocks noChangeArrowheads="1"/>
          </p:cNvSpPr>
          <p:nvPr/>
        </p:nvSpPr>
        <p:spPr bwMode="auto">
          <a:xfrm>
            <a:off x="838200" y="3101471"/>
            <a:ext cx="10182578"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ourier New" panose="02070309020205020404" pitchFamily="49" charset="0"/>
              </a:rPr>
              <a:t>Accuracy score of KNearestNeighbors is 0.8333333333333334</a:t>
            </a:r>
            <a:r>
              <a:rPr kumimoji="0" lang="en-US" altLang="en-US" sz="1200" b="0" i="0" u="none" strike="noStrike" cap="none" normalizeH="0" baseline="0">
                <a:ln>
                  <a:noFill/>
                </a:ln>
                <a:solidFill>
                  <a:schemeClr val="tx1"/>
                </a:solidFill>
                <a:effectLst/>
              </a:rPr>
              <a:t>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pic>
        <p:nvPicPr>
          <p:cNvPr id="14340" name="Picture 4">
            <a:extLst>
              <a:ext uri="{FF2B5EF4-FFF2-40B4-BE49-F238E27FC236}">
                <a16:creationId xmlns:a16="http://schemas.microsoft.com/office/drawing/2014/main" id="{4920A89D-CA36-47E2-9BB6-E72A5D371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239" y="3409964"/>
            <a:ext cx="9594850" cy="276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482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56A8-C29C-D878-2D3D-2086D7BBC74D}"/>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Discussion Findings and Implications</a:t>
            </a:r>
          </a:p>
        </p:txBody>
      </p:sp>
      <p:sp>
        <p:nvSpPr>
          <p:cNvPr id="3" name="Content Placeholder 2">
            <a:extLst>
              <a:ext uri="{FF2B5EF4-FFF2-40B4-BE49-F238E27FC236}">
                <a16:creationId xmlns:a16="http://schemas.microsoft.com/office/drawing/2014/main" id="{FC3A88AF-686C-A6BA-1EE7-8028D9F0AFE1}"/>
              </a:ext>
            </a:extLst>
          </p:cNvPr>
          <p:cNvSpPr>
            <a:spLocks noGrp="1"/>
          </p:cNvSpPr>
          <p:nvPr>
            <p:ph idx="1"/>
          </p:nvPr>
        </p:nvSpPr>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The success rates of launch site KSC LC-39 A is 47.1%.</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CCAFS LC-40 is 29.2%.</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VAFB SLC-4E  is 16.7%.</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CCAFS SLC-40 is 12.5%.</a:t>
            </a:r>
          </a:p>
          <a:p>
            <a:pPr>
              <a:lnSpc>
                <a:spcPct val="150000"/>
              </a:lnSpc>
            </a:pPr>
            <a:r>
              <a:rPr lang="en-IN" sz="1600" dirty="0">
                <a:latin typeface="Times New Roman" panose="02020603050405020304" pitchFamily="18" charset="0"/>
                <a:cs typeface="Times New Roman" panose="02020603050405020304" pitchFamily="18" charset="0"/>
              </a:rPr>
              <a:t>From this it is evident that KSC LC-39A has highest success rate and CCAFS SLC-40 has least success rate.</a:t>
            </a:r>
          </a:p>
          <a:p>
            <a:pPr>
              <a:lnSpc>
                <a:spcPct val="150000"/>
              </a:lnSpc>
            </a:pPr>
            <a:r>
              <a:rPr lang="en-IN" sz="1600" dirty="0">
                <a:latin typeface="Times New Roman" panose="02020603050405020304" pitchFamily="18" charset="0"/>
                <a:cs typeface="Times New Roman" panose="02020603050405020304" pitchFamily="18" charset="0"/>
              </a:rPr>
              <a:t>The successful launches of KSC LC-39A when compared to unsuccessful launches is 76.9%.</a:t>
            </a:r>
          </a:p>
          <a:p>
            <a:pPr>
              <a:lnSpc>
                <a:spcPct val="150000"/>
              </a:lnSpc>
            </a:pPr>
            <a:r>
              <a:rPr lang="en-IN" sz="1600" dirty="0">
                <a:latin typeface="Times New Roman" panose="02020603050405020304" pitchFamily="18" charset="0"/>
                <a:cs typeface="Times New Roman" panose="02020603050405020304" pitchFamily="18" charset="0"/>
              </a:rPr>
              <a:t>FT booster version has highest launch success rate followed by B4.</a:t>
            </a:r>
          </a:p>
          <a:p>
            <a:pPr marL="0" indent="0">
              <a:buNone/>
            </a:pPr>
            <a:endParaRPr lang="en-IN" dirty="0"/>
          </a:p>
        </p:txBody>
      </p:sp>
      <p:sp>
        <p:nvSpPr>
          <p:cNvPr id="4" name="Slide Number Placeholder 3">
            <a:extLst>
              <a:ext uri="{FF2B5EF4-FFF2-40B4-BE49-F238E27FC236}">
                <a16:creationId xmlns:a16="http://schemas.microsoft.com/office/drawing/2014/main" id="{CD2FC1B0-CE15-2F90-A4BE-8416D3C131E0}"/>
              </a:ext>
            </a:extLst>
          </p:cNvPr>
          <p:cNvSpPr>
            <a:spLocks noGrp="1"/>
          </p:cNvSpPr>
          <p:nvPr>
            <p:ph type="sldNum" sz="quarter" idx="12"/>
          </p:nvPr>
        </p:nvSpPr>
        <p:spPr/>
        <p:txBody>
          <a:bodyPr/>
          <a:lstStyle/>
          <a:p>
            <a:fld id="{A15A13CF-AB93-4764-9A9E-0C9099AC8862}" type="slidenum">
              <a:rPr lang="en-IN" smtClean="0"/>
              <a:t>44</a:t>
            </a:fld>
            <a:endParaRPr lang="en-IN"/>
          </a:p>
        </p:txBody>
      </p:sp>
    </p:spTree>
    <p:extLst>
      <p:ext uri="{BB962C8B-B14F-4D97-AF65-F5344CB8AC3E}">
        <p14:creationId xmlns:p14="http://schemas.microsoft.com/office/powerpoint/2010/main" val="3005753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3932-B6C2-4D42-D47C-5A96858556A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Discussion Findings and Implications</a:t>
            </a:r>
          </a:p>
        </p:txBody>
      </p:sp>
      <p:sp>
        <p:nvSpPr>
          <p:cNvPr id="3" name="Content Placeholder 2">
            <a:extLst>
              <a:ext uri="{FF2B5EF4-FFF2-40B4-BE49-F238E27FC236}">
                <a16:creationId xmlns:a16="http://schemas.microsoft.com/office/drawing/2014/main" id="{D9DD160F-CCD3-F421-3E4F-153810FCFDD3}"/>
              </a:ext>
            </a:extLst>
          </p:cNvPr>
          <p:cNvSpPr>
            <a:spLocks noGrp="1"/>
          </p:cNvSpPr>
          <p:nvPr>
            <p:ph idx="1"/>
          </p:nvPr>
        </p:nvSpPr>
        <p:spPr/>
        <p:txBody>
          <a:bodyPr/>
          <a:lstStyle/>
          <a:p>
            <a:pPr>
              <a:lnSpc>
                <a:spcPct val="150000"/>
              </a:lnSpc>
            </a:pPr>
            <a:r>
              <a:rPr lang="en-IN" sz="1600" dirty="0">
                <a:latin typeface="Times New Roman" panose="02020603050405020304" pitchFamily="18" charset="0"/>
                <a:cs typeface="Times New Roman" panose="02020603050405020304" pitchFamily="18" charset="0"/>
              </a:rPr>
              <a:t>The success rates are high for payload of 2000 to 6000.</a:t>
            </a:r>
          </a:p>
          <a:p>
            <a:pPr>
              <a:lnSpc>
                <a:spcPct val="150000"/>
              </a:lnSpc>
            </a:pPr>
            <a:r>
              <a:rPr lang="en-IN" sz="1600" dirty="0">
                <a:latin typeface="Times New Roman" panose="02020603050405020304" pitchFamily="18" charset="0"/>
                <a:cs typeface="Times New Roman" panose="02020603050405020304" pitchFamily="18" charset="0"/>
              </a:rPr>
              <a:t>The logistic regression, Support Vector machine and KNearestNeighbors showed an accuracy score of 83% on the test data.  </a:t>
            </a:r>
          </a:p>
          <a:p>
            <a:pPr>
              <a:lnSpc>
                <a:spcPct val="150000"/>
              </a:lnSpc>
            </a:pPr>
            <a:r>
              <a:rPr lang="en-IN" sz="1600" dirty="0">
                <a:latin typeface="Times New Roman" panose="02020603050405020304" pitchFamily="18" charset="0"/>
                <a:cs typeface="Times New Roman" panose="02020603050405020304" pitchFamily="18" charset="0"/>
              </a:rPr>
              <a:t>The decision tree showed an accuracy score of 87% on test data.</a:t>
            </a:r>
          </a:p>
          <a:p>
            <a:pPr>
              <a:lnSpc>
                <a:spcPct val="150000"/>
              </a:lnSpc>
            </a:pPr>
            <a:r>
              <a:rPr lang="en-IN" sz="1600" dirty="0">
                <a:latin typeface="Times New Roman" panose="02020603050405020304" pitchFamily="18" charset="0"/>
                <a:cs typeface="Times New Roman" panose="02020603050405020304" pitchFamily="18" charset="0"/>
              </a:rPr>
              <a:t>This means that the probability of successful first launch is 83% to 87%.</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F6FD795-73EF-AB0D-B401-40DA8D61DB70}"/>
              </a:ext>
            </a:extLst>
          </p:cNvPr>
          <p:cNvSpPr>
            <a:spLocks noGrp="1"/>
          </p:cNvSpPr>
          <p:nvPr>
            <p:ph type="sldNum" sz="quarter" idx="12"/>
          </p:nvPr>
        </p:nvSpPr>
        <p:spPr/>
        <p:txBody>
          <a:bodyPr/>
          <a:lstStyle/>
          <a:p>
            <a:fld id="{A15A13CF-AB93-4764-9A9E-0C9099AC8862}" type="slidenum">
              <a:rPr lang="en-IN" smtClean="0"/>
              <a:t>45</a:t>
            </a:fld>
            <a:endParaRPr lang="en-IN"/>
          </a:p>
        </p:txBody>
      </p:sp>
    </p:spTree>
    <p:extLst>
      <p:ext uri="{BB962C8B-B14F-4D97-AF65-F5344CB8AC3E}">
        <p14:creationId xmlns:p14="http://schemas.microsoft.com/office/powerpoint/2010/main" val="1490486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A492-185B-AC01-53AD-561876CDF74C}"/>
              </a:ext>
            </a:extLst>
          </p:cNvPr>
          <p:cNvSpPr>
            <a:spLocks noGrp="1"/>
          </p:cNvSpPr>
          <p:nvPr>
            <p:ph type="title"/>
          </p:nvPr>
        </p:nvSpPr>
        <p:spPr>
          <a:xfrm>
            <a:off x="951322" y="393405"/>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9D4A6A-BD6C-E37B-D040-61BC548E9F77}"/>
              </a:ext>
            </a:extLst>
          </p:cNvPr>
          <p:cNvSpPr>
            <a:spLocks noGrp="1"/>
          </p:cNvSpPr>
          <p:nvPr>
            <p:ph idx="1"/>
          </p:nvPr>
        </p:nvSpPr>
        <p:spPr/>
        <p:txBody>
          <a:bodyPr>
            <a:norm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The total number of success outcomes is found to be high. The success rate is increasing since 2015. </a:t>
            </a:r>
            <a:r>
              <a:rPr lang="en-US" sz="1600" b="0" i="0" dirty="0">
                <a:solidFill>
                  <a:srgbClr val="000000"/>
                </a:solidFill>
                <a:effectLst/>
                <a:latin typeface="Times New Roman" panose="02020603050405020304" pitchFamily="18" charset="0"/>
                <a:cs typeface="Times New Roman" panose="02020603050405020304" pitchFamily="18" charset="0"/>
              </a:rPr>
              <a:t>With heavy payloads the successful landing or positive landing rate are more for Polar, LEO and ISS. The success rate of </a:t>
            </a:r>
            <a:r>
              <a:rPr lang="en-IN" sz="1600" dirty="0">
                <a:latin typeface="Times New Roman" panose="02020603050405020304" pitchFamily="18" charset="0"/>
                <a:cs typeface="Times New Roman" panose="02020603050405020304" pitchFamily="18" charset="0"/>
              </a:rPr>
              <a:t>KSC LC-39A is the highest. FT booster version has the highest success launch rate.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From the above findings the probability of successful launch is very high. All the unsuccessful launches are preplanned.  Thus, we can conclude that first launch will be successful.</a:t>
            </a:r>
          </a:p>
        </p:txBody>
      </p:sp>
      <p:sp>
        <p:nvSpPr>
          <p:cNvPr id="4" name="Slide Number Placeholder 3">
            <a:extLst>
              <a:ext uri="{FF2B5EF4-FFF2-40B4-BE49-F238E27FC236}">
                <a16:creationId xmlns:a16="http://schemas.microsoft.com/office/drawing/2014/main" id="{AA8DE184-3148-7EF9-0B5C-8694A6EAACE3}"/>
              </a:ext>
            </a:extLst>
          </p:cNvPr>
          <p:cNvSpPr>
            <a:spLocks noGrp="1"/>
          </p:cNvSpPr>
          <p:nvPr>
            <p:ph type="sldNum" sz="quarter" idx="12"/>
          </p:nvPr>
        </p:nvSpPr>
        <p:spPr/>
        <p:txBody>
          <a:bodyPr/>
          <a:lstStyle/>
          <a:p>
            <a:fld id="{A15A13CF-AB93-4764-9A9E-0C9099AC8862}" type="slidenum">
              <a:rPr lang="en-IN" smtClean="0"/>
              <a:t>46</a:t>
            </a:fld>
            <a:endParaRPr lang="en-IN"/>
          </a:p>
        </p:txBody>
      </p:sp>
    </p:spTree>
    <p:extLst>
      <p:ext uri="{BB962C8B-B14F-4D97-AF65-F5344CB8AC3E}">
        <p14:creationId xmlns:p14="http://schemas.microsoft.com/office/powerpoint/2010/main" val="2265693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79B5-3148-29E9-450E-6D1DFE75971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67B5A812-6BB6-C5E1-D8CE-AC4E05F37643}"/>
              </a:ext>
            </a:extLst>
          </p:cNvPr>
          <p:cNvSpPr>
            <a:spLocks noGrp="1"/>
          </p:cNvSpPr>
          <p:nvPr>
            <p:ph idx="1"/>
          </p:nvPr>
        </p:nvSpPr>
        <p:spPr/>
        <p:txBody>
          <a:bodyPr>
            <a:norm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I here by acknowledge my sincere gratitude towards the entire IBM Skills Network team and Course era to complete my project successfully in due time.  I thank every one who provided all resources in completion of this project.  I thank the authors of the project especially Prof. Joseph Santarcangelo to provide guidance and resources for the project. </a:t>
            </a:r>
          </a:p>
        </p:txBody>
      </p:sp>
      <p:sp>
        <p:nvSpPr>
          <p:cNvPr id="4" name="Slide Number Placeholder 3">
            <a:extLst>
              <a:ext uri="{FF2B5EF4-FFF2-40B4-BE49-F238E27FC236}">
                <a16:creationId xmlns:a16="http://schemas.microsoft.com/office/drawing/2014/main" id="{81CE6F1D-93AC-738F-3342-EB08771D38D7}"/>
              </a:ext>
            </a:extLst>
          </p:cNvPr>
          <p:cNvSpPr>
            <a:spLocks noGrp="1"/>
          </p:cNvSpPr>
          <p:nvPr>
            <p:ph type="sldNum" sz="quarter" idx="12"/>
          </p:nvPr>
        </p:nvSpPr>
        <p:spPr/>
        <p:txBody>
          <a:bodyPr/>
          <a:lstStyle/>
          <a:p>
            <a:fld id="{A15A13CF-AB93-4764-9A9E-0C9099AC8862}" type="slidenum">
              <a:rPr lang="en-IN" smtClean="0"/>
              <a:t>47</a:t>
            </a:fld>
            <a:endParaRPr lang="en-IN"/>
          </a:p>
        </p:txBody>
      </p:sp>
    </p:spTree>
    <p:extLst>
      <p:ext uri="{BB962C8B-B14F-4D97-AF65-F5344CB8AC3E}">
        <p14:creationId xmlns:p14="http://schemas.microsoft.com/office/powerpoint/2010/main" val="2894539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BF4E-F0F2-F1AC-11CD-36B215B22375}"/>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Appendix and References</a:t>
            </a:r>
          </a:p>
        </p:txBody>
      </p:sp>
      <p:sp>
        <p:nvSpPr>
          <p:cNvPr id="3" name="Content Placeholder 2">
            <a:extLst>
              <a:ext uri="{FF2B5EF4-FFF2-40B4-BE49-F238E27FC236}">
                <a16:creationId xmlns:a16="http://schemas.microsoft.com/office/drawing/2014/main" id="{F11C7235-8183-F5AD-52B7-E15CD9E2B1EB}"/>
              </a:ext>
            </a:extLst>
          </p:cNvPr>
          <p:cNvSpPr>
            <a:spLocks noGrp="1"/>
          </p:cNvSpPr>
          <p:nvPr>
            <p:ph idx="1"/>
          </p:nvPr>
        </p:nvSpPr>
        <p:spPr/>
        <p:txBody>
          <a:bodyPr>
            <a:normAutofit/>
          </a:bodyPr>
          <a:lstStyle/>
          <a:p>
            <a:r>
              <a:rPr lang="en-IN" sz="1600" dirty="0">
                <a:latin typeface="Times New Roman" panose="02020603050405020304" pitchFamily="18" charset="0"/>
                <a:cs typeface="Times New Roman" panose="02020603050405020304" pitchFamily="18" charset="0"/>
                <a:hlinkClick r:id="rId2"/>
              </a:rPr>
              <a:t>https://api.spacexdata.com/v4/launches/past</a:t>
            </a:r>
            <a:endParaRPr lang="en-IN" sz="1600" dirty="0">
              <a:latin typeface="Times New Roman" panose="02020603050405020304" pitchFamily="18" charset="0"/>
              <a:cs typeface="Times New Roman" panose="02020603050405020304" pitchFamily="18" charset="0"/>
            </a:endParaRPr>
          </a:p>
          <a:p>
            <a:r>
              <a:rPr lang="en-US" sz="1100" dirty="0">
                <a:hlinkClick r:id="rId3"/>
              </a:rPr>
              <a:t>Reading: Structure Of A Report | Coursera</a:t>
            </a:r>
            <a:endParaRPr lang="en-IN" sz="1600" dirty="0">
              <a:latin typeface="Times New Roman" panose="02020603050405020304" pitchFamily="18" charset="0"/>
              <a:cs typeface="Times New Roman" panose="02020603050405020304" pitchFamily="18" charset="0"/>
            </a:endParaRPr>
          </a:p>
          <a:p>
            <a:r>
              <a:rPr lang="en-IN" sz="1100" dirty="0">
                <a:hlinkClick r:id="rId4"/>
              </a:rPr>
              <a:t>Data Collection Overview | Coursera</a:t>
            </a:r>
            <a:endParaRPr lang="en-IN" sz="1600" dirty="0">
              <a:latin typeface="Times New Roman" panose="02020603050405020304" pitchFamily="18" charset="0"/>
              <a:cs typeface="Times New Roman" panose="02020603050405020304" pitchFamily="18" charset="0"/>
            </a:endParaRPr>
          </a:p>
          <a:p>
            <a:pPr algn="l">
              <a:lnSpc>
                <a:spcPts val="1500"/>
              </a:lnSpc>
            </a:pPr>
            <a:r>
              <a:rPr lang="en-IN" sz="1600" dirty="0">
                <a:solidFill>
                  <a:srgbClr val="0F1114"/>
                </a:solidFill>
                <a:effectLst/>
                <a:latin typeface="Times New Roman" panose="02020603050405020304" pitchFamily="18" charset="0"/>
                <a:cs typeface="Times New Roman" panose="02020603050405020304" pitchFamily="18" charset="0"/>
              </a:rPr>
              <a:t>Applied Data Science Capstone-</a:t>
            </a:r>
            <a:r>
              <a:rPr lang="en-IN" sz="1600" dirty="0">
                <a:solidFill>
                  <a:srgbClr val="5B6780"/>
                </a:solidFill>
                <a:effectLst/>
                <a:latin typeface="Times New Roman" panose="02020603050405020304" pitchFamily="18" charset="0"/>
                <a:cs typeface="Times New Roman" panose="02020603050405020304" pitchFamily="18" charset="0"/>
              </a:rPr>
              <a:t>IBM</a:t>
            </a: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7AD76C-4554-4AF3-E3C9-404B246DEB6E}"/>
              </a:ext>
            </a:extLst>
          </p:cNvPr>
          <p:cNvSpPr>
            <a:spLocks noGrp="1"/>
          </p:cNvSpPr>
          <p:nvPr>
            <p:ph type="sldNum" sz="quarter" idx="12"/>
          </p:nvPr>
        </p:nvSpPr>
        <p:spPr/>
        <p:txBody>
          <a:bodyPr/>
          <a:lstStyle/>
          <a:p>
            <a:fld id="{A15A13CF-AB93-4764-9A9E-0C9099AC8862}" type="slidenum">
              <a:rPr lang="en-IN" smtClean="0"/>
              <a:t>48</a:t>
            </a:fld>
            <a:endParaRPr lang="en-IN"/>
          </a:p>
        </p:txBody>
      </p:sp>
    </p:spTree>
    <p:extLst>
      <p:ext uri="{BB962C8B-B14F-4D97-AF65-F5344CB8AC3E}">
        <p14:creationId xmlns:p14="http://schemas.microsoft.com/office/powerpoint/2010/main" val="166777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2CE0-5495-ADD8-9446-3639DB06F0B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9972130-39F0-2190-811B-25B5A3BD189F}"/>
              </a:ext>
            </a:extLst>
          </p:cNvPr>
          <p:cNvSpPr>
            <a:spLocks noGrp="1"/>
          </p:cNvSpPr>
          <p:nvPr>
            <p:ph idx="1"/>
          </p:nvPr>
        </p:nvSpPr>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The dataset for this project is collected from api.spacex.com.</a:t>
            </a:r>
          </a:p>
          <a:p>
            <a:pPr algn="just">
              <a:lnSpc>
                <a:spcPct val="150000"/>
              </a:lnSpc>
            </a:pPr>
            <a:r>
              <a:rPr lang="en-IN" sz="1600" dirty="0">
                <a:latin typeface="Times New Roman" panose="02020603050405020304" pitchFamily="18" charset="0"/>
                <a:cs typeface="Times New Roman" panose="02020603050405020304" pitchFamily="18" charset="0"/>
              </a:rPr>
              <a:t>The methodology includes the following steps such as Data Collection; Exploratory Data Analysis-Data Wrangling, Data Visualisation; Data Modelling</a:t>
            </a:r>
          </a:p>
          <a:p>
            <a:pPr algn="just">
              <a:lnSpc>
                <a:spcPct val="150000"/>
              </a:lnSpc>
            </a:pPr>
            <a:r>
              <a:rPr lang="en-IN" sz="1600" dirty="0">
                <a:latin typeface="Times New Roman" panose="02020603050405020304" pitchFamily="18" charset="0"/>
                <a:cs typeface="Times New Roman" panose="02020603050405020304" pitchFamily="18" charset="0"/>
              </a:rPr>
              <a:t> The collected data is cleaned, analysed, generated labels for classification.  The data is subjected to classification algorithms such as Logistic Regression, Support Vector Machine, Decision Tree Classifier, KNearestNeighbors.   </a:t>
            </a:r>
            <a:endParaRPr lang="en-IN" sz="1600" dirty="0"/>
          </a:p>
        </p:txBody>
      </p:sp>
      <p:sp>
        <p:nvSpPr>
          <p:cNvPr id="4" name="Slide Number Placeholder 3">
            <a:extLst>
              <a:ext uri="{FF2B5EF4-FFF2-40B4-BE49-F238E27FC236}">
                <a16:creationId xmlns:a16="http://schemas.microsoft.com/office/drawing/2014/main" id="{DE89E3A0-44C7-613C-FE66-92CCEA234A6D}"/>
              </a:ext>
            </a:extLst>
          </p:cNvPr>
          <p:cNvSpPr>
            <a:spLocks noGrp="1"/>
          </p:cNvSpPr>
          <p:nvPr>
            <p:ph type="sldNum" sz="quarter" idx="12"/>
          </p:nvPr>
        </p:nvSpPr>
        <p:spPr/>
        <p:txBody>
          <a:bodyPr/>
          <a:lstStyle/>
          <a:p>
            <a:fld id="{A15A13CF-AB93-4764-9A9E-0C9099AC8862}" type="slidenum">
              <a:rPr lang="en-IN" smtClean="0"/>
              <a:t>5</a:t>
            </a:fld>
            <a:endParaRPr lang="en-IN"/>
          </a:p>
        </p:txBody>
      </p:sp>
    </p:spTree>
    <p:extLst>
      <p:ext uri="{BB962C8B-B14F-4D97-AF65-F5344CB8AC3E}">
        <p14:creationId xmlns:p14="http://schemas.microsoft.com/office/powerpoint/2010/main" val="157732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B313-9EA9-B3C9-01C2-B17C2987233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Methodology (Data Collection and Data Wrangling)</a:t>
            </a:r>
          </a:p>
        </p:txBody>
      </p:sp>
      <p:sp>
        <p:nvSpPr>
          <p:cNvPr id="3" name="Content Placeholder 2">
            <a:extLst>
              <a:ext uri="{FF2B5EF4-FFF2-40B4-BE49-F238E27FC236}">
                <a16:creationId xmlns:a16="http://schemas.microsoft.com/office/drawing/2014/main" id="{F69AD42D-EAD0-A09E-2197-AF675B1CD5FF}"/>
              </a:ext>
            </a:extLst>
          </p:cNvPr>
          <p:cNvSpPr>
            <a:spLocks noGrp="1"/>
          </p:cNvSpPr>
          <p:nvPr>
            <p:ph idx="1"/>
          </p:nvPr>
        </p:nvSpPr>
        <p:spPr/>
        <p:txBody>
          <a:bodyPr>
            <a:normAutofit/>
          </a:bodyPr>
          <a:lstStyle/>
          <a:p>
            <a:pPr marL="0" indent="0">
              <a:buNone/>
            </a:pPr>
            <a:r>
              <a:rPr lang="en-IN" sz="2200" b="1" u="sng" dirty="0">
                <a:latin typeface="Times New Roman" panose="02020603050405020304" pitchFamily="18" charset="0"/>
                <a:cs typeface="Times New Roman" panose="02020603050405020304" pitchFamily="18" charset="0"/>
              </a:rPr>
              <a:t>Data Collection</a:t>
            </a:r>
          </a:p>
          <a:p>
            <a:pPr algn="just">
              <a:lnSpc>
                <a:spcPct val="100000"/>
              </a:lnSpc>
            </a:pPr>
            <a:r>
              <a:rPr lang="en-IN" sz="1600" dirty="0">
                <a:latin typeface="Times New Roman" panose="02020603050405020304" pitchFamily="18" charset="0"/>
                <a:cs typeface="Times New Roman" panose="02020603050405020304" pitchFamily="18" charset="0"/>
              </a:rPr>
              <a:t>The data is collected from </a:t>
            </a:r>
            <a:r>
              <a:rPr lang="en-IN" sz="1600" dirty="0">
                <a:latin typeface="Times New Roman" panose="02020603050405020304" pitchFamily="18" charset="0"/>
                <a:cs typeface="Times New Roman" panose="02020603050405020304" pitchFamily="18" charset="0"/>
                <a:hlinkClick r:id="rId2"/>
              </a:rPr>
              <a:t>https://api.spacexdata.com/v4/launches/past</a:t>
            </a:r>
            <a:r>
              <a:rPr lang="en-IN" sz="1600" dirty="0">
                <a:latin typeface="Times New Roman" panose="02020603050405020304" pitchFamily="18" charset="0"/>
                <a:cs typeface="Times New Roman" panose="02020603050405020304" pitchFamily="18" charset="0"/>
              </a:rPr>
              <a:t> using a request- response API and converted into JSON format and then to a pandas dataframe.  The columns of the dataframe are FlightNumber, Date, BoosterVersion, PayloadMass, Orbit, </a:t>
            </a:r>
            <a:r>
              <a:rPr lang="en-IN" sz="1600" dirty="0" err="1">
                <a:latin typeface="Times New Roman" panose="02020603050405020304" pitchFamily="18" charset="0"/>
                <a:cs typeface="Times New Roman" panose="02020603050405020304" pitchFamily="18" charset="0"/>
              </a:rPr>
              <a:t>LaunchSite</a:t>
            </a:r>
            <a:r>
              <a:rPr lang="en-IN" sz="1600" dirty="0">
                <a:latin typeface="Times New Roman" panose="02020603050405020304" pitchFamily="18" charset="0"/>
                <a:cs typeface="Times New Roman" panose="02020603050405020304" pitchFamily="18" charset="0"/>
              </a:rPr>
              <a:t>, Outcome, Flights, GridFins, Reused, Legs, LandingPad, Block, ReusedCount, Serial, Longitude, Latitude. Then the dataframe is filtered to obtain only Falcon 9 launches. </a:t>
            </a:r>
          </a:p>
          <a:p>
            <a:pPr marL="0" indent="0">
              <a:lnSpc>
                <a:spcPct val="100000"/>
              </a:lnSpc>
              <a:buNone/>
            </a:pPr>
            <a:r>
              <a:rPr lang="en-IN" sz="2200" b="1" u="sng" dirty="0">
                <a:latin typeface="Times New Roman" panose="02020603050405020304" pitchFamily="18" charset="0"/>
                <a:cs typeface="Times New Roman" panose="02020603050405020304" pitchFamily="18" charset="0"/>
              </a:rPr>
              <a:t>Data Wrangling</a:t>
            </a:r>
          </a:p>
          <a:p>
            <a:pPr algn="just">
              <a:lnSpc>
                <a:spcPct val="100000"/>
              </a:lnSpc>
            </a:pPr>
            <a:r>
              <a:rPr lang="en-IN" sz="1600" dirty="0">
                <a:latin typeface="Times New Roman" panose="02020603050405020304" pitchFamily="18" charset="0"/>
                <a:cs typeface="Times New Roman" panose="02020603050405020304" pitchFamily="18" charset="0"/>
              </a:rPr>
              <a:t>As a part of analysis missing values are replaced with mean.  Then the number of launches of each site is determined.  The number and occurrence of mission outcomes is calculated. The different landing outcomes are determined.  Finally landing outcome label is created for each landing outcome.   </a:t>
            </a:r>
          </a:p>
        </p:txBody>
      </p:sp>
      <p:sp>
        <p:nvSpPr>
          <p:cNvPr id="4" name="Slide Number Placeholder 3">
            <a:extLst>
              <a:ext uri="{FF2B5EF4-FFF2-40B4-BE49-F238E27FC236}">
                <a16:creationId xmlns:a16="http://schemas.microsoft.com/office/drawing/2014/main" id="{09FDDB3D-7B25-DEEF-BB28-9A88A0398F5A}"/>
              </a:ext>
            </a:extLst>
          </p:cNvPr>
          <p:cNvSpPr>
            <a:spLocks noGrp="1"/>
          </p:cNvSpPr>
          <p:nvPr>
            <p:ph type="sldNum" sz="quarter" idx="12"/>
          </p:nvPr>
        </p:nvSpPr>
        <p:spPr/>
        <p:txBody>
          <a:bodyPr/>
          <a:lstStyle/>
          <a:p>
            <a:fld id="{A15A13CF-AB93-4764-9A9E-0C9099AC8862}" type="slidenum">
              <a:rPr lang="en-IN" smtClean="0"/>
              <a:t>6</a:t>
            </a:fld>
            <a:endParaRPr lang="en-IN"/>
          </a:p>
        </p:txBody>
      </p:sp>
    </p:spTree>
    <p:extLst>
      <p:ext uri="{BB962C8B-B14F-4D97-AF65-F5344CB8AC3E}">
        <p14:creationId xmlns:p14="http://schemas.microsoft.com/office/powerpoint/2010/main" val="236627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71B0-828C-FDC6-87D0-B9A001412884}"/>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Methodology (Data Collection and Data Wrangling)</a:t>
            </a:r>
          </a:p>
        </p:txBody>
      </p:sp>
      <p:graphicFrame>
        <p:nvGraphicFramePr>
          <p:cNvPr id="4" name="Content Placeholder 3">
            <a:extLst>
              <a:ext uri="{FF2B5EF4-FFF2-40B4-BE49-F238E27FC236}">
                <a16:creationId xmlns:a16="http://schemas.microsoft.com/office/drawing/2014/main" id="{BC49AD13-3072-175C-55C3-B5085138171D}"/>
              </a:ext>
            </a:extLst>
          </p:cNvPr>
          <p:cNvGraphicFramePr>
            <a:graphicFrameLocks noGrp="1"/>
          </p:cNvGraphicFramePr>
          <p:nvPr>
            <p:ph idx="1"/>
            <p:extLst>
              <p:ext uri="{D42A27DB-BD31-4B8C-83A1-F6EECF244321}">
                <p14:modId xmlns:p14="http://schemas.microsoft.com/office/powerpoint/2010/main" val="3972519117"/>
              </p:ext>
            </p:extLst>
          </p:nvPr>
        </p:nvGraphicFramePr>
        <p:xfrm>
          <a:off x="611954" y="2403835"/>
          <a:ext cx="10822761" cy="4117656"/>
        </p:xfrm>
        <a:graphic>
          <a:graphicData uri="http://schemas.openxmlformats.org/drawingml/2006/table">
            <a:tbl>
              <a:tblPr>
                <a:tableStyleId>{5C22544A-7EE6-4342-B048-85BDC9FD1C3A}</a:tableStyleId>
              </a:tblPr>
              <a:tblGrid>
                <a:gridCol w="569619">
                  <a:extLst>
                    <a:ext uri="{9D8B030D-6E8A-4147-A177-3AD203B41FA5}">
                      <a16:colId xmlns:a16="http://schemas.microsoft.com/office/drawing/2014/main" val="1327246240"/>
                    </a:ext>
                  </a:extLst>
                </a:gridCol>
                <a:gridCol w="569619">
                  <a:extLst>
                    <a:ext uri="{9D8B030D-6E8A-4147-A177-3AD203B41FA5}">
                      <a16:colId xmlns:a16="http://schemas.microsoft.com/office/drawing/2014/main" val="1422249162"/>
                    </a:ext>
                  </a:extLst>
                </a:gridCol>
                <a:gridCol w="569619">
                  <a:extLst>
                    <a:ext uri="{9D8B030D-6E8A-4147-A177-3AD203B41FA5}">
                      <a16:colId xmlns:a16="http://schemas.microsoft.com/office/drawing/2014/main" val="1060911141"/>
                    </a:ext>
                  </a:extLst>
                </a:gridCol>
                <a:gridCol w="569619">
                  <a:extLst>
                    <a:ext uri="{9D8B030D-6E8A-4147-A177-3AD203B41FA5}">
                      <a16:colId xmlns:a16="http://schemas.microsoft.com/office/drawing/2014/main" val="2450739699"/>
                    </a:ext>
                  </a:extLst>
                </a:gridCol>
                <a:gridCol w="569619">
                  <a:extLst>
                    <a:ext uri="{9D8B030D-6E8A-4147-A177-3AD203B41FA5}">
                      <a16:colId xmlns:a16="http://schemas.microsoft.com/office/drawing/2014/main" val="3522739876"/>
                    </a:ext>
                  </a:extLst>
                </a:gridCol>
                <a:gridCol w="569619">
                  <a:extLst>
                    <a:ext uri="{9D8B030D-6E8A-4147-A177-3AD203B41FA5}">
                      <a16:colId xmlns:a16="http://schemas.microsoft.com/office/drawing/2014/main" val="1158942933"/>
                    </a:ext>
                  </a:extLst>
                </a:gridCol>
                <a:gridCol w="569619">
                  <a:extLst>
                    <a:ext uri="{9D8B030D-6E8A-4147-A177-3AD203B41FA5}">
                      <a16:colId xmlns:a16="http://schemas.microsoft.com/office/drawing/2014/main" val="35443126"/>
                    </a:ext>
                  </a:extLst>
                </a:gridCol>
                <a:gridCol w="569619">
                  <a:extLst>
                    <a:ext uri="{9D8B030D-6E8A-4147-A177-3AD203B41FA5}">
                      <a16:colId xmlns:a16="http://schemas.microsoft.com/office/drawing/2014/main" val="1156448880"/>
                    </a:ext>
                  </a:extLst>
                </a:gridCol>
                <a:gridCol w="569619">
                  <a:extLst>
                    <a:ext uri="{9D8B030D-6E8A-4147-A177-3AD203B41FA5}">
                      <a16:colId xmlns:a16="http://schemas.microsoft.com/office/drawing/2014/main" val="584092397"/>
                    </a:ext>
                  </a:extLst>
                </a:gridCol>
                <a:gridCol w="569619">
                  <a:extLst>
                    <a:ext uri="{9D8B030D-6E8A-4147-A177-3AD203B41FA5}">
                      <a16:colId xmlns:a16="http://schemas.microsoft.com/office/drawing/2014/main" val="2338376536"/>
                    </a:ext>
                  </a:extLst>
                </a:gridCol>
                <a:gridCol w="569619">
                  <a:extLst>
                    <a:ext uri="{9D8B030D-6E8A-4147-A177-3AD203B41FA5}">
                      <a16:colId xmlns:a16="http://schemas.microsoft.com/office/drawing/2014/main" val="1785712370"/>
                    </a:ext>
                  </a:extLst>
                </a:gridCol>
                <a:gridCol w="569619">
                  <a:extLst>
                    <a:ext uri="{9D8B030D-6E8A-4147-A177-3AD203B41FA5}">
                      <a16:colId xmlns:a16="http://schemas.microsoft.com/office/drawing/2014/main" val="1905875485"/>
                    </a:ext>
                  </a:extLst>
                </a:gridCol>
                <a:gridCol w="569619">
                  <a:extLst>
                    <a:ext uri="{9D8B030D-6E8A-4147-A177-3AD203B41FA5}">
                      <a16:colId xmlns:a16="http://schemas.microsoft.com/office/drawing/2014/main" val="4147662019"/>
                    </a:ext>
                  </a:extLst>
                </a:gridCol>
                <a:gridCol w="569619">
                  <a:extLst>
                    <a:ext uri="{9D8B030D-6E8A-4147-A177-3AD203B41FA5}">
                      <a16:colId xmlns:a16="http://schemas.microsoft.com/office/drawing/2014/main" val="2328115917"/>
                    </a:ext>
                  </a:extLst>
                </a:gridCol>
                <a:gridCol w="569619">
                  <a:extLst>
                    <a:ext uri="{9D8B030D-6E8A-4147-A177-3AD203B41FA5}">
                      <a16:colId xmlns:a16="http://schemas.microsoft.com/office/drawing/2014/main" val="1530541231"/>
                    </a:ext>
                  </a:extLst>
                </a:gridCol>
                <a:gridCol w="569619">
                  <a:extLst>
                    <a:ext uri="{9D8B030D-6E8A-4147-A177-3AD203B41FA5}">
                      <a16:colId xmlns:a16="http://schemas.microsoft.com/office/drawing/2014/main" val="1382684032"/>
                    </a:ext>
                  </a:extLst>
                </a:gridCol>
                <a:gridCol w="569619">
                  <a:extLst>
                    <a:ext uri="{9D8B030D-6E8A-4147-A177-3AD203B41FA5}">
                      <a16:colId xmlns:a16="http://schemas.microsoft.com/office/drawing/2014/main" val="360339835"/>
                    </a:ext>
                  </a:extLst>
                </a:gridCol>
                <a:gridCol w="569619">
                  <a:extLst>
                    <a:ext uri="{9D8B030D-6E8A-4147-A177-3AD203B41FA5}">
                      <a16:colId xmlns:a16="http://schemas.microsoft.com/office/drawing/2014/main" val="428792445"/>
                    </a:ext>
                  </a:extLst>
                </a:gridCol>
                <a:gridCol w="569619">
                  <a:extLst>
                    <a:ext uri="{9D8B030D-6E8A-4147-A177-3AD203B41FA5}">
                      <a16:colId xmlns:a16="http://schemas.microsoft.com/office/drawing/2014/main" val="1796281543"/>
                    </a:ext>
                  </a:extLst>
                </a:gridCol>
              </a:tblGrid>
              <a:tr h="686276">
                <a:tc>
                  <a:txBody>
                    <a:bodyPr/>
                    <a:lstStyle/>
                    <a:p>
                      <a:pPr algn="l" fontAlgn="b"/>
                      <a:r>
                        <a:rPr lang="en-IN" sz="1400" b="1" u="none" strike="noStrike" dirty="0">
                          <a:effectLst/>
                        </a:rPr>
                        <a:t> </a:t>
                      </a:r>
                      <a:endParaRPr lang="en-IN" sz="1400" b="1" i="0" u="none" strike="noStrike" dirty="0">
                        <a:solidFill>
                          <a:srgbClr val="000000"/>
                        </a:solidFill>
                        <a:effectLst/>
                        <a:latin typeface="Calibri" panose="020F0502020204030204" pitchFamily="34" charset="0"/>
                      </a:endParaRPr>
                    </a:p>
                  </a:txBody>
                  <a:tcPr marL="6918" marR="6918" marT="6918" marB="0" anchor="b"/>
                </a:tc>
                <a:tc>
                  <a:txBody>
                    <a:bodyPr/>
                    <a:lstStyle/>
                    <a:p>
                      <a:pPr algn="r" fontAlgn="ctr"/>
                      <a:r>
                        <a:rPr lang="en-IN" sz="1400" b="1" u="none" strike="noStrike" dirty="0">
                          <a:effectLst/>
                        </a:rPr>
                        <a:t>FlightNumber</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a:effectLst/>
                        </a:rPr>
                        <a:t>Date</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BoosterVersion</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PayloadMass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Orbit</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err="1">
                          <a:effectLst/>
                        </a:rPr>
                        <a:t>LaunchSite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Outcome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Flights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GridFins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Reused</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Legs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LandingPad</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Block</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ReusedCount</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Serial</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Longitude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Latitude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Class</a:t>
                      </a:r>
                      <a:endParaRPr lang="en-IN" sz="1400" b="1" i="0" u="none" strike="noStrike" dirty="0">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127414454"/>
                  </a:ext>
                </a:extLst>
              </a:tr>
              <a:tr h="686276">
                <a:tc>
                  <a:txBody>
                    <a:bodyPr/>
                    <a:lstStyle/>
                    <a:p>
                      <a:pPr algn="r" fontAlgn="ctr"/>
                      <a:r>
                        <a:rPr lang="en-IN" sz="1400" u="none" strike="noStrike">
                          <a:effectLst/>
                        </a:rPr>
                        <a:t>0</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04-06-2010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6104.95941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LEO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1147433982"/>
                  </a:ext>
                </a:extLst>
              </a:tr>
              <a:tr h="686276">
                <a:tc>
                  <a:txBody>
                    <a:bodyPr/>
                    <a:lstStyle/>
                    <a:p>
                      <a:pPr algn="r" fontAlgn="ctr"/>
                      <a:r>
                        <a:rPr lang="en-IN" sz="1400" u="none" strike="noStrike">
                          <a:effectLst/>
                        </a:rPr>
                        <a:t>1</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22-05-2012</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525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LEO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CCAFS SLC 40</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2406636677"/>
                  </a:ext>
                </a:extLst>
              </a:tr>
              <a:tr h="686276">
                <a:tc>
                  <a:txBody>
                    <a:bodyPr/>
                    <a:lstStyle/>
                    <a:p>
                      <a:pPr algn="r" fontAlgn="ctr"/>
                      <a:r>
                        <a:rPr lang="en-IN" sz="1400" u="none" strike="noStrike">
                          <a:effectLst/>
                        </a:rPr>
                        <a:t>2</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01-03-2013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Falcon 9</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677</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ISS</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2568461626"/>
                  </a:ext>
                </a:extLst>
              </a:tr>
              <a:tr h="686276">
                <a:tc>
                  <a:txBody>
                    <a:bodyPr/>
                    <a:lstStyle/>
                    <a:p>
                      <a:pPr algn="r" fontAlgn="ctr"/>
                      <a:r>
                        <a:rPr lang="en-IN" sz="1400" u="none" strike="noStrike">
                          <a:effectLst/>
                        </a:rPr>
                        <a:t>3</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4</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29-09-2013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500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PO</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VAFB SLC 4E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 Ocean</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B1003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-120.610829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34.632093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3012467726"/>
                  </a:ext>
                </a:extLst>
              </a:tr>
              <a:tr h="686276">
                <a:tc>
                  <a:txBody>
                    <a:bodyPr/>
                    <a:lstStyle/>
                    <a:p>
                      <a:pPr algn="r" fontAlgn="ctr"/>
                      <a:r>
                        <a:rPr lang="en-IN" sz="1400" u="none" strike="noStrike">
                          <a:effectLst/>
                        </a:rPr>
                        <a:t>4</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03-12-2013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3170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GTO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B1004</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-80.577366</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28.561857</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0</a:t>
                      </a:r>
                      <a:endParaRPr lang="en-IN" sz="1400" b="0" i="0" u="none" strike="noStrike" dirty="0">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57724351"/>
                  </a:ext>
                </a:extLst>
              </a:tr>
            </a:tbl>
          </a:graphicData>
        </a:graphic>
      </p:graphicFrame>
      <p:sp>
        <p:nvSpPr>
          <p:cNvPr id="6" name="Slide Number Placeholder 5">
            <a:extLst>
              <a:ext uri="{FF2B5EF4-FFF2-40B4-BE49-F238E27FC236}">
                <a16:creationId xmlns:a16="http://schemas.microsoft.com/office/drawing/2014/main" id="{7E49F9ED-5BE5-E248-09A4-48319AD4ECA5}"/>
              </a:ext>
            </a:extLst>
          </p:cNvPr>
          <p:cNvSpPr>
            <a:spLocks noGrp="1"/>
          </p:cNvSpPr>
          <p:nvPr>
            <p:ph type="sldNum" sz="quarter" idx="12"/>
          </p:nvPr>
        </p:nvSpPr>
        <p:spPr/>
        <p:txBody>
          <a:bodyPr/>
          <a:lstStyle/>
          <a:p>
            <a:fld id="{A15A13CF-AB93-4764-9A9E-0C9099AC8862}" type="slidenum">
              <a:rPr lang="en-IN" smtClean="0"/>
              <a:t>7</a:t>
            </a:fld>
            <a:endParaRPr lang="en-IN"/>
          </a:p>
        </p:txBody>
      </p:sp>
      <p:sp>
        <p:nvSpPr>
          <p:cNvPr id="5" name="TextBox 4">
            <a:extLst>
              <a:ext uri="{FF2B5EF4-FFF2-40B4-BE49-F238E27FC236}">
                <a16:creationId xmlns:a16="http://schemas.microsoft.com/office/drawing/2014/main" id="{B9D6A172-CA33-A687-DB6F-C5406E9786DB}"/>
              </a:ext>
            </a:extLst>
          </p:cNvPr>
          <p:cNvSpPr txBox="1"/>
          <p:nvPr/>
        </p:nvSpPr>
        <p:spPr>
          <a:xfrm>
            <a:off x="923827" y="1800520"/>
            <a:ext cx="8254183"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The dataframe thus formed is the following.  Here only first 5 rows of the dataframe is displayed. </a:t>
            </a:r>
          </a:p>
        </p:txBody>
      </p:sp>
    </p:spTree>
    <p:extLst>
      <p:ext uri="{BB962C8B-B14F-4D97-AF65-F5344CB8AC3E}">
        <p14:creationId xmlns:p14="http://schemas.microsoft.com/office/powerpoint/2010/main" val="301279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3A4D-F71A-DB6B-21FA-38AE96618A3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and interactive visual analytics methodology</a:t>
            </a:r>
          </a:p>
        </p:txBody>
      </p:sp>
      <p:sp>
        <p:nvSpPr>
          <p:cNvPr id="3" name="Content Placeholder 2">
            <a:extLst>
              <a:ext uri="{FF2B5EF4-FFF2-40B4-BE49-F238E27FC236}">
                <a16:creationId xmlns:a16="http://schemas.microsoft.com/office/drawing/2014/main" id="{ECAFB192-AE58-526F-0F2A-13CB37FA647A}"/>
              </a:ext>
            </a:extLst>
          </p:cNvPr>
          <p:cNvSpPr>
            <a:spLocks noGrp="1"/>
          </p:cNvSpPr>
          <p:nvPr>
            <p:ph idx="1"/>
          </p:nvPr>
        </p:nvSpPr>
        <p:spPr/>
        <p:txBody>
          <a:bodyPr/>
          <a:lstStyle/>
          <a:p>
            <a:pPr marL="0" indent="0">
              <a:lnSpc>
                <a:spcPct val="150000"/>
              </a:lnSpc>
              <a:buNone/>
            </a:pPr>
            <a:r>
              <a:rPr lang="en-IN" sz="1600" b="1" u="sng" dirty="0">
                <a:latin typeface="Times New Roman" panose="02020603050405020304" pitchFamily="18" charset="0"/>
                <a:cs typeface="Times New Roman" panose="02020603050405020304" pitchFamily="18" charset="0"/>
              </a:rPr>
              <a:t>Data Analysis</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As a part of analysis missing values are replaced with mean.  Then the number of launches of each site is determined.  The number and occurrence of mission outcomes is calculated. The different landing outcomes are determined.  Finally landing outcome label is created for each landing outcome. </a:t>
            </a:r>
          </a:p>
          <a:p>
            <a:pPr marL="0" indent="0" algn="just">
              <a:lnSpc>
                <a:spcPct val="100000"/>
              </a:lnSpc>
              <a:buNone/>
            </a:pPr>
            <a:r>
              <a:rPr lang="en-IN" sz="2800" dirty="0">
                <a:latin typeface="Times New Roman" panose="02020603050405020304" pitchFamily="18" charset="0"/>
                <a:cs typeface="Times New Roman" panose="02020603050405020304" pitchFamily="18" charset="0"/>
              </a:rPr>
              <a:t>  </a:t>
            </a:r>
          </a:p>
          <a:p>
            <a:pPr marL="0" indent="0">
              <a:buNone/>
            </a:pPr>
            <a:endParaRPr lang="en-IN" dirty="0"/>
          </a:p>
        </p:txBody>
      </p:sp>
      <p:sp>
        <p:nvSpPr>
          <p:cNvPr id="4" name="Slide Number Placeholder 3">
            <a:extLst>
              <a:ext uri="{FF2B5EF4-FFF2-40B4-BE49-F238E27FC236}">
                <a16:creationId xmlns:a16="http://schemas.microsoft.com/office/drawing/2014/main" id="{97733727-AAFC-88D0-D9AE-42FC6992E74A}"/>
              </a:ext>
            </a:extLst>
          </p:cNvPr>
          <p:cNvSpPr>
            <a:spLocks noGrp="1"/>
          </p:cNvSpPr>
          <p:nvPr>
            <p:ph type="sldNum" sz="quarter" idx="12"/>
          </p:nvPr>
        </p:nvSpPr>
        <p:spPr/>
        <p:txBody>
          <a:bodyPr/>
          <a:lstStyle/>
          <a:p>
            <a:fld id="{A15A13CF-AB93-4764-9A9E-0C9099AC8862}" type="slidenum">
              <a:rPr lang="en-IN" smtClean="0"/>
              <a:t>8</a:t>
            </a:fld>
            <a:endParaRPr lang="en-IN"/>
          </a:p>
        </p:txBody>
      </p:sp>
    </p:spTree>
    <p:extLst>
      <p:ext uri="{BB962C8B-B14F-4D97-AF65-F5344CB8AC3E}">
        <p14:creationId xmlns:p14="http://schemas.microsoft.com/office/powerpoint/2010/main" val="318324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0323-E4EF-7C1D-1610-9FBB8E69CAC4}"/>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EDA and interactive visual analytics methodology</a:t>
            </a:r>
          </a:p>
        </p:txBody>
      </p:sp>
      <p:sp>
        <p:nvSpPr>
          <p:cNvPr id="3" name="Content Placeholder 2">
            <a:extLst>
              <a:ext uri="{FF2B5EF4-FFF2-40B4-BE49-F238E27FC236}">
                <a16:creationId xmlns:a16="http://schemas.microsoft.com/office/drawing/2014/main" id="{0080243C-674E-00B9-E42A-F186865FEF49}"/>
              </a:ext>
            </a:extLst>
          </p:cNvPr>
          <p:cNvSpPr>
            <a:spLocks noGrp="1"/>
          </p:cNvSpPr>
          <p:nvPr>
            <p:ph idx="1"/>
          </p:nvPr>
        </p:nvSpPr>
        <p:spPr/>
        <p:txBody>
          <a:bodyPr>
            <a:normAutofit/>
          </a:bodyPr>
          <a:lstStyle/>
          <a:p>
            <a:pPr marL="0" indent="0">
              <a:lnSpc>
                <a:spcPct val="150000"/>
              </a:lnSpc>
              <a:buNone/>
            </a:pPr>
            <a:r>
              <a:rPr lang="en-IN" sz="1600" dirty="0">
                <a:latin typeface="Times New Roman" panose="02020603050405020304" pitchFamily="18" charset="0"/>
                <a:cs typeface="Times New Roman" panose="02020603050405020304" pitchFamily="18" charset="0"/>
              </a:rPr>
              <a:t>Data Visualization methodology</a:t>
            </a:r>
          </a:p>
          <a:p>
            <a:pPr>
              <a:lnSpc>
                <a:spcPct val="150000"/>
              </a:lnSpc>
            </a:pPr>
            <a:r>
              <a:rPr lang="en-IN" sz="1600" dirty="0">
                <a:latin typeface="Times New Roman" panose="02020603050405020304" pitchFamily="18" charset="0"/>
                <a:cs typeface="Times New Roman" panose="02020603050405020304" pitchFamily="18" charset="0"/>
              </a:rPr>
              <a:t>A cat plot is drawn showing relation ship between flight number and launch site.  </a:t>
            </a:r>
          </a:p>
          <a:p>
            <a:pPr>
              <a:lnSpc>
                <a:spcPct val="150000"/>
              </a:lnSpc>
            </a:pPr>
            <a:r>
              <a:rPr lang="en-IN" sz="1600" dirty="0">
                <a:latin typeface="Times New Roman" panose="02020603050405020304" pitchFamily="18" charset="0"/>
                <a:cs typeface="Times New Roman" panose="02020603050405020304" pitchFamily="18" charset="0"/>
              </a:rPr>
              <a:t>A scatter  plot is drawn to show relationship between payload and launch site. From this the finding is that </a:t>
            </a:r>
            <a:r>
              <a:rPr lang="en-US" sz="1600" b="0" i="0" dirty="0">
                <a:solidFill>
                  <a:srgbClr val="000000"/>
                </a:solidFill>
                <a:effectLst/>
                <a:latin typeface="Times New Roman" panose="02020603050405020304" pitchFamily="18" charset="0"/>
                <a:cs typeface="Times New Roman" panose="02020603050405020304" pitchFamily="18" charset="0"/>
              </a:rPr>
              <a:t>or the VAFB-SLC launch site there are no rockets launched for heavy payload mass(greater than 10000).</a:t>
            </a:r>
          </a:p>
          <a:p>
            <a:pPr>
              <a:lnSpc>
                <a:spcPct val="150000"/>
              </a:lnSpc>
            </a:pPr>
            <a:r>
              <a:rPr lang="en-US" sz="1600" dirty="0">
                <a:solidFill>
                  <a:srgbClr val="000000"/>
                </a:solidFill>
                <a:latin typeface="Times New Roman" panose="02020603050405020304" pitchFamily="18" charset="0"/>
                <a:cs typeface="Times New Roman" panose="02020603050405020304" pitchFamily="18" charset="0"/>
              </a:rPr>
              <a:t>A bar chart is created to show relationship between success rate and orbit type.</a:t>
            </a:r>
          </a:p>
          <a:p>
            <a:pPr>
              <a:lnSpc>
                <a:spcPct val="150000"/>
              </a:lnSpc>
            </a:pPr>
            <a:r>
              <a:rPr lang="en-US" sz="1600" b="0" i="0" dirty="0">
                <a:solidFill>
                  <a:srgbClr val="000000"/>
                </a:solidFill>
                <a:effectLst/>
                <a:latin typeface="Times New Roman" panose="02020603050405020304" pitchFamily="18" charset="0"/>
                <a:cs typeface="Times New Roman" panose="02020603050405020304" pitchFamily="18" charset="0"/>
              </a:rPr>
              <a:t>A sc</a:t>
            </a:r>
            <a:r>
              <a:rPr lang="en-US" sz="1600" dirty="0">
                <a:solidFill>
                  <a:srgbClr val="000000"/>
                </a:solidFill>
                <a:latin typeface="Times New Roman" panose="02020603050405020304" pitchFamily="18" charset="0"/>
                <a:cs typeface="Times New Roman" panose="02020603050405020304" pitchFamily="18" charset="0"/>
              </a:rPr>
              <a:t>atter plot is created to show relationship between Flight Number and orbit type.</a:t>
            </a:r>
            <a:endParaRPr lang="en-US" sz="1600" b="0" i="0" dirty="0">
              <a:solidFill>
                <a:srgbClr val="000000"/>
              </a:solidFill>
              <a:effectLst/>
              <a:latin typeface="Times New Roman" panose="02020603050405020304" pitchFamily="18" charset="0"/>
              <a:cs typeface="Times New Roman" panose="02020603050405020304" pitchFamily="18" charset="0"/>
            </a:endParaRP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1B0DDE2B-9187-D98A-C81C-5DF17EDE7979}"/>
              </a:ext>
            </a:extLst>
          </p:cNvPr>
          <p:cNvSpPr>
            <a:spLocks noGrp="1"/>
          </p:cNvSpPr>
          <p:nvPr>
            <p:ph type="sldNum" sz="quarter" idx="12"/>
          </p:nvPr>
        </p:nvSpPr>
        <p:spPr/>
        <p:txBody>
          <a:bodyPr/>
          <a:lstStyle/>
          <a:p>
            <a:fld id="{A15A13CF-AB93-4764-9A9E-0C9099AC8862}" type="slidenum">
              <a:rPr lang="en-IN" smtClean="0"/>
              <a:t>9</a:t>
            </a:fld>
            <a:endParaRPr lang="en-IN"/>
          </a:p>
        </p:txBody>
      </p:sp>
    </p:spTree>
    <p:extLst>
      <p:ext uri="{BB962C8B-B14F-4D97-AF65-F5344CB8AC3E}">
        <p14:creationId xmlns:p14="http://schemas.microsoft.com/office/powerpoint/2010/main" val="1051254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830</TotalTime>
  <Words>2809</Words>
  <Application>Microsoft Office PowerPoint</Application>
  <PresentationFormat>Widescreen</PresentationFormat>
  <Paragraphs>503</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Courier New</vt:lpstr>
      <vt:lpstr>Segoe UI</vt:lpstr>
      <vt:lpstr>system-ui</vt:lpstr>
      <vt:lpstr>Times New Roman</vt:lpstr>
      <vt:lpstr>Trebuchet MS</vt:lpstr>
      <vt:lpstr>Wingdings 3</vt:lpstr>
      <vt:lpstr>Facet</vt:lpstr>
      <vt:lpstr>Applied Data Science Project- SpaceX Falcon 9 launch</vt:lpstr>
      <vt:lpstr>Table of Contents</vt:lpstr>
      <vt:lpstr>Executive Summary</vt:lpstr>
      <vt:lpstr>Introduction</vt:lpstr>
      <vt:lpstr>Methodology</vt:lpstr>
      <vt:lpstr>Methodology (Data Collection and Data Wrangling)</vt:lpstr>
      <vt:lpstr>Methodology (Data Collection and Data Wrangling)</vt:lpstr>
      <vt:lpstr>EDA and interactive visual analytics methodology</vt:lpstr>
      <vt:lpstr>EDA and interactive visual analytics methodology</vt:lpstr>
      <vt:lpstr>EDA and interactive visual analytics methodology</vt:lpstr>
      <vt:lpstr>Predictive analysis methodology</vt:lpstr>
      <vt:lpstr>EDA with visualization results</vt:lpstr>
      <vt:lpstr>EDA with visualization results</vt:lpstr>
      <vt:lpstr>EDA with visualization results</vt:lpstr>
      <vt:lpstr>EDA with visualization results</vt:lpstr>
      <vt:lpstr>EDA with visualization results</vt:lpstr>
      <vt:lpstr>EDA with visualization results</vt:lpstr>
      <vt:lpstr>EDA with SQL results</vt:lpstr>
      <vt:lpstr>EDA with SQL results</vt:lpstr>
      <vt:lpstr>EDA with SQL results</vt:lpstr>
      <vt:lpstr>EDA with SQL results</vt:lpstr>
      <vt:lpstr>EDA with SQL results</vt:lpstr>
      <vt:lpstr>EDA with SQL results</vt:lpstr>
      <vt:lpstr>EDA with SQL results</vt:lpstr>
      <vt:lpstr>EDA with SQL results</vt:lpstr>
      <vt:lpstr>Folium results slides</vt:lpstr>
      <vt:lpstr>Folium results slides</vt:lpstr>
      <vt:lpstr>Folium results slides</vt:lpstr>
      <vt:lpstr>Plotly Dashboard Results</vt:lpstr>
      <vt:lpstr>Plotly Dashboard Results</vt:lpstr>
      <vt:lpstr>Plotly Dashboard Results</vt:lpstr>
      <vt:lpstr>Plotly Dashboard Results</vt:lpstr>
      <vt:lpstr>Plotly Dashboard Results</vt:lpstr>
      <vt:lpstr>Plotly Dashboard Results</vt:lpstr>
      <vt:lpstr>Plotly Dashboard Results</vt:lpstr>
      <vt:lpstr>Plotly Dashboard Results</vt:lpstr>
      <vt:lpstr>Plotly Dashboard Results</vt:lpstr>
      <vt:lpstr>Plotly Dashboard Results</vt:lpstr>
      <vt:lpstr>Predictive Analysis Classification Results</vt:lpstr>
      <vt:lpstr>Predictive Analysis Classification Results</vt:lpstr>
      <vt:lpstr>Predictive Analysis Classification Results</vt:lpstr>
      <vt:lpstr>Predictive Analysis Classification Results</vt:lpstr>
      <vt:lpstr>Predictive Analysis Classification Results</vt:lpstr>
      <vt:lpstr>Discussion Findings and Implications</vt:lpstr>
      <vt:lpstr>Discussion Findings and Implications</vt:lpstr>
      <vt:lpstr>Conclusion</vt:lpstr>
      <vt:lpstr>Acknowledgement</vt:lpstr>
      <vt:lpstr>Appendix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Kumar</dc:creator>
  <cp:lastModifiedBy>Krishna Kumar</cp:lastModifiedBy>
  <cp:revision>79</cp:revision>
  <dcterms:created xsi:type="dcterms:W3CDTF">2025-04-10T11:46:15Z</dcterms:created>
  <dcterms:modified xsi:type="dcterms:W3CDTF">2025-04-12T04:53:13Z</dcterms:modified>
</cp:coreProperties>
</file>