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0"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66" r:id="rId23"/>
    <p:sldId id="26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04D43-F093-4C9F-82AB-D0A015464C4C}" type="datetimeFigureOut">
              <a:rPr lang="en-IN" smtClean="0"/>
              <a:t>11-04-2025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FF95-10D4-4CE5-9E9B-2DD1E470D7CC}" type="slidenum">
              <a:rPr lang="en-IN" smtClean="0"/>
              <a:t>‹#›</a:t>
            </a:fld>
            <a:endParaRPr lang="en-IN"/>
          </a:p>
        </p:txBody>
      </p:sp>
    </p:spTree>
    <p:extLst>
      <p:ext uri="{BB962C8B-B14F-4D97-AF65-F5344CB8AC3E}">
        <p14:creationId xmlns:p14="http://schemas.microsoft.com/office/powerpoint/2010/main" val="348844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900A-D3BD-CA57-AE93-FFA756756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CD5E1-3E89-75C9-7ECA-33AA21D16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F1FC28-C5B9-79D7-761D-E67814796602}"/>
              </a:ext>
            </a:extLst>
          </p:cNvPr>
          <p:cNvSpPr>
            <a:spLocks noGrp="1"/>
          </p:cNvSpPr>
          <p:nvPr>
            <p:ph type="dt" sz="half" idx="10"/>
          </p:nvPr>
        </p:nvSpPr>
        <p:spPr/>
        <p:txBody>
          <a:bodyPr/>
          <a:lstStyle/>
          <a:p>
            <a:fld id="{1DF810F2-5403-464D-AF0B-5BC6849FA2D9}" type="datetime1">
              <a:rPr lang="en-IN" smtClean="0"/>
              <a:t>11-04-2025</a:t>
            </a:fld>
            <a:endParaRPr lang="en-IN"/>
          </a:p>
        </p:txBody>
      </p:sp>
      <p:sp>
        <p:nvSpPr>
          <p:cNvPr id="5" name="Footer Placeholder 4">
            <a:extLst>
              <a:ext uri="{FF2B5EF4-FFF2-40B4-BE49-F238E27FC236}">
                <a16:creationId xmlns:a16="http://schemas.microsoft.com/office/drawing/2014/main" id="{E3BEDB03-BDD8-09A9-0B71-C698A98B9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C9152-44C7-9C43-FB77-DE32CC10207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10030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1E13-C08D-8D99-48B7-34CE58A229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B2D199-A781-9627-F802-7AB88C923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04A22-5DC1-AD26-9A52-D7959C2B7681}"/>
              </a:ext>
            </a:extLst>
          </p:cNvPr>
          <p:cNvSpPr>
            <a:spLocks noGrp="1"/>
          </p:cNvSpPr>
          <p:nvPr>
            <p:ph type="dt" sz="half" idx="10"/>
          </p:nvPr>
        </p:nvSpPr>
        <p:spPr/>
        <p:txBody>
          <a:bodyPr/>
          <a:lstStyle/>
          <a:p>
            <a:fld id="{AD7F548B-7239-4E13-964A-DEC8A808E1F6}" type="datetime1">
              <a:rPr lang="en-IN" smtClean="0"/>
              <a:t>11-04-2025</a:t>
            </a:fld>
            <a:endParaRPr lang="en-IN"/>
          </a:p>
        </p:txBody>
      </p:sp>
      <p:sp>
        <p:nvSpPr>
          <p:cNvPr id="5" name="Footer Placeholder 4">
            <a:extLst>
              <a:ext uri="{FF2B5EF4-FFF2-40B4-BE49-F238E27FC236}">
                <a16:creationId xmlns:a16="http://schemas.microsoft.com/office/drawing/2014/main" id="{F8D92E11-1575-AA41-A3F8-86EE210DA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B487B-636B-CDBE-471A-BDF9A677DBB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00536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73A4E-57F0-B4A1-A414-C5E4893A8A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3AFAF-AEFD-89C6-3634-B54B6D49B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A102C-8D4D-A4E2-BA2E-9F6A18C01AF2}"/>
              </a:ext>
            </a:extLst>
          </p:cNvPr>
          <p:cNvSpPr>
            <a:spLocks noGrp="1"/>
          </p:cNvSpPr>
          <p:nvPr>
            <p:ph type="dt" sz="half" idx="10"/>
          </p:nvPr>
        </p:nvSpPr>
        <p:spPr/>
        <p:txBody>
          <a:bodyPr/>
          <a:lstStyle/>
          <a:p>
            <a:fld id="{55BDE788-78DB-4CF9-A41C-04313AF21A14}" type="datetime1">
              <a:rPr lang="en-IN" smtClean="0"/>
              <a:t>11-04-2025</a:t>
            </a:fld>
            <a:endParaRPr lang="en-IN"/>
          </a:p>
        </p:txBody>
      </p:sp>
      <p:sp>
        <p:nvSpPr>
          <p:cNvPr id="5" name="Footer Placeholder 4">
            <a:extLst>
              <a:ext uri="{FF2B5EF4-FFF2-40B4-BE49-F238E27FC236}">
                <a16:creationId xmlns:a16="http://schemas.microsoft.com/office/drawing/2014/main" id="{6DA00225-AB56-EB9C-B703-7AE0B3AF4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A7742-7F9B-833A-EC07-F5C5177874CC}"/>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12951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B3B-78B8-5D5E-8654-A1C60FF1F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2C540-7717-5A45-8D17-054894F34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2FBBC-CE4B-00D4-8949-DAC337315CFC}"/>
              </a:ext>
            </a:extLst>
          </p:cNvPr>
          <p:cNvSpPr>
            <a:spLocks noGrp="1"/>
          </p:cNvSpPr>
          <p:nvPr>
            <p:ph type="dt" sz="half" idx="10"/>
          </p:nvPr>
        </p:nvSpPr>
        <p:spPr/>
        <p:txBody>
          <a:bodyPr/>
          <a:lstStyle/>
          <a:p>
            <a:fld id="{713B5830-1C53-4D3B-8D07-6DE8372F819F}" type="datetime1">
              <a:rPr lang="en-IN" smtClean="0"/>
              <a:t>11-04-2025</a:t>
            </a:fld>
            <a:endParaRPr lang="en-IN"/>
          </a:p>
        </p:txBody>
      </p:sp>
      <p:sp>
        <p:nvSpPr>
          <p:cNvPr id="5" name="Footer Placeholder 4">
            <a:extLst>
              <a:ext uri="{FF2B5EF4-FFF2-40B4-BE49-F238E27FC236}">
                <a16:creationId xmlns:a16="http://schemas.microsoft.com/office/drawing/2014/main" id="{9B014BB4-A351-9F82-C74E-492492C9E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A1FC4-A627-2787-5D16-3D8B419A073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9931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36A5-DB00-948B-D291-E0FA685C0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2BDFAB-E566-4F0F-7A7C-9398EA31F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9670C-A4C0-823B-BCEA-6BD58F9986C1}"/>
              </a:ext>
            </a:extLst>
          </p:cNvPr>
          <p:cNvSpPr>
            <a:spLocks noGrp="1"/>
          </p:cNvSpPr>
          <p:nvPr>
            <p:ph type="dt" sz="half" idx="10"/>
          </p:nvPr>
        </p:nvSpPr>
        <p:spPr/>
        <p:txBody>
          <a:bodyPr/>
          <a:lstStyle/>
          <a:p>
            <a:fld id="{7C213EDD-AE1B-4208-AB1B-BCC2C94DF8D5}" type="datetime1">
              <a:rPr lang="en-IN" smtClean="0"/>
              <a:t>11-04-2025</a:t>
            </a:fld>
            <a:endParaRPr lang="en-IN"/>
          </a:p>
        </p:txBody>
      </p:sp>
      <p:sp>
        <p:nvSpPr>
          <p:cNvPr id="5" name="Footer Placeholder 4">
            <a:extLst>
              <a:ext uri="{FF2B5EF4-FFF2-40B4-BE49-F238E27FC236}">
                <a16:creationId xmlns:a16="http://schemas.microsoft.com/office/drawing/2014/main" id="{A93B5D91-2B93-5FA7-18F1-E67F91D26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D561B-5F51-8569-6516-8B1EC572D31A}"/>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5468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FCA-F856-4324-441A-22B69F293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5F252-A3F4-4D20-6FBE-DA0D04182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EF5228-B8C6-FBD4-461D-63F01D227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34E8A9-E543-B922-2CD1-7EDACCD60B32}"/>
              </a:ext>
            </a:extLst>
          </p:cNvPr>
          <p:cNvSpPr>
            <a:spLocks noGrp="1"/>
          </p:cNvSpPr>
          <p:nvPr>
            <p:ph type="dt" sz="half" idx="10"/>
          </p:nvPr>
        </p:nvSpPr>
        <p:spPr/>
        <p:txBody>
          <a:bodyPr/>
          <a:lstStyle/>
          <a:p>
            <a:fld id="{3212FD74-A0BB-4488-BE03-FC00CFB18A3B}" type="datetime1">
              <a:rPr lang="en-IN" smtClean="0"/>
              <a:t>11-04-2025</a:t>
            </a:fld>
            <a:endParaRPr lang="en-IN"/>
          </a:p>
        </p:txBody>
      </p:sp>
      <p:sp>
        <p:nvSpPr>
          <p:cNvPr id="6" name="Footer Placeholder 5">
            <a:extLst>
              <a:ext uri="{FF2B5EF4-FFF2-40B4-BE49-F238E27FC236}">
                <a16:creationId xmlns:a16="http://schemas.microsoft.com/office/drawing/2014/main" id="{5954D97D-A740-4873-7BBD-A15B55F20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FF574-618B-791D-5F28-004BB52CCDB5}"/>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2540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837A-6620-A498-CA23-6B24D8AA0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A7F196-CC9F-BBC3-5AC0-B39C44F34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5DFC7-4307-856D-273F-AD747624C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09E4A9-BE2E-1364-6992-F62FDDDB5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6FF45-F91D-AC33-E6A9-28EF50881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14847-B771-1FEA-4A3E-20287E204787}"/>
              </a:ext>
            </a:extLst>
          </p:cNvPr>
          <p:cNvSpPr>
            <a:spLocks noGrp="1"/>
          </p:cNvSpPr>
          <p:nvPr>
            <p:ph type="dt" sz="half" idx="10"/>
          </p:nvPr>
        </p:nvSpPr>
        <p:spPr/>
        <p:txBody>
          <a:bodyPr/>
          <a:lstStyle/>
          <a:p>
            <a:fld id="{8E05A4EB-B4B6-458D-BD61-C6569B3757AE}" type="datetime1">
              <a:rPr lang="en-IN" smtClean="0"/>
              <a:t>11-04-2025</a:t>
            </a:fld>
            <a:endParaRPr lang="en-IN"/>
          </a:p>
        </p:txBody>
      </p:sp>
      <p:sp>
        <p:nvSpPr>
          <p:cNvPr id="8" name="Footer Placeholder 7">
            <a:extLst>
              <a:ext uri="{FF2B5EF4-FFF2-40B4-BE49-F238E27FC236}">
                <a16:creationId xmlns:a16="http://schemas.microsoft.com/office/drawing/2014/main" id="{14576367-B187-5554-D598-A6BE015938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B4E872-2B10-CF76-17FF-85F271F79A90}"/>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15283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9A9E-47F7-1BD9-22C3-7180558400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94B0F1-04FB-A743-9CF5-AC5B3ACBF887}"/>
              </a:ext>
            </a:extLst>
          </p:cNvPr>
          <p:cNvSpPr>
            <a:spLocks noGrp="1"/>
          </p:cNvSpPr>
          <p:nvPr>
            <p:ph type="dt" sz="half" idx="10"/>
          </p:nvPr>
        </p:nvSpPr>
        <p:spPr/>
        <p:txBody>
          <a:bodyPr/>
          <a:lstStyle/>
          <a:p>
            <a:fld id="{44711EEE-AADF-47FB-A01C-50B427197EE1}" type="datetime1">
              <a:rPr lang="en-IN" smtClean="0"/>
              <a:t>11-04-2025</a:t>
            </a:fld>
            <a:endParaRPr lang="en-IN"/>
          </a:p>
        </p:txBody>
      </p:sp>
      <p:sp>
        <p:nvSpPr>
          <p:cNvPr id="4" name="Footer Placeholder 3">
            <a:extLst>
              <a:ext uri="{FF2B5EF4-FFF2-40B4-BE49-F238E27FC236}">
                <a16:creationId xmlns:a16="http://schemas.microsoft.com/office/drawing/2014/main" id="{6387D271-23A8-4105-24B9-1773542516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704997-C446-DB4A-E85B-EA50464B8485}"/>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51217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B6766-45EE-EF37-2C76-DE7CD8898D1E}"/>
              </a:ext>
            </a:extLst>
          </p:cNvPr>
          <p:cNvSpPr>
            <a:spLocks noGrp="1"/>
          </p:cNvSpPr>
          <p:nvPr>
            <p:ph type="dt" sz="half" idx="10"/>
          </p:nvPr>
        </p:nvSpPr>
        <p:spPr/>
        <p:txBody>
          <a:bodyPr/>
          <a:lstStyle/>
          <a:p>
            <a:fld id="{59E40E2A-F936-429E-85C7-181DD0AC0ADC}" type="datetime1">
              <a:rPr lang="en-IN" smtClean="0"/>
              <a:t>11-04-2025</a:t>
            </a:fld>
            <a:endParaRPr lang="en-IN"/>
          </a:p>
        </p:txBody>
      </p:sp>
      <p:sp>
        <p:nvSpPr>
          <p:cNvPr id="3" name="Footer Placeholder 2">
            <a:extLst>
              <a:ext uri="{FF2B5EF4-FFF2-40B4-BE49-F238E27FC236}">
                <a16:creationId xmlns:a16="http://schemas.microsoft.com/office/drawing/2014/main" id="{32B74CC3-BAD5-D226-126A-BB4F6D2081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621AA-82A1-8896-9A53-20DBC745FF72}"/>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5565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E10-8E5C-D694-7ED1-D7B57C40C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60FFF5-23FD-B1C9-4862-FFE1C37FC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F90D05-E8CF-29F8-733D-214CA17D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C607F-1352-5493-1008-2876FC506D8F}"/>
              </a:ext>
            </a:extLst>
          </p:cNvPr>
          <p:cNvSpPr>
            <a:spLocks noGrp="1"/>
          </p:cNvSpPr>
          <p:nvPr>
            <p:ph type="dt" sz="half" idx="10"/>
          </p:nvPr>
        </p:nvSpPr>
        <p:spPr/>
        <p:txBody>
          <a:bodyPr/>
          <a:lstStyle/>
          <a:p>
            <a:fld id="{491E0BAE-CD63-4B22-9DEA-806E1202D7FA}" type="datetime1">
              <a:rPr lang="en-IN" smtClean="0"/>
              <a:t>11-04-2025</a:t>
            </a:fld>
            <a:endParaRPr lang="en-IN"/>
          </a:p>
        </p:txBody>
      </p:sp>
      <p:sp>
        <p:nvSpPr>
          <p:cNvPr id="6" name="Footer Placeholder 5">
            <a:extLst>
              <a:ext uri="{FF2B5EF4-FFF2-40B4-BE49-F238E27FC236}">
                <a16:creationId xmlns:a16="http://schemas.microsoft.com/office/drawing/2014/main" id="{230A567B-26F1-ADB2-65EC-6E715524B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1070FD-733B-6D30-5CFD-C4DD3637B8CB}"/>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63246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79D0-C1C2-FD4F-E868-B431A40D2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1F7D3C-32FF-C896-5F82-DF94AF685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94C7C-D438-14AD-026C-3F79C0555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5AE57-D62C-3DE9-8E72-BCE4A8DC006E}"/>
              </a:ext>
            </a:extLst>
          </p:cNvPr>
          <p:cNvSpPr>
            <a:spLocks noGrp="1"/>
          </p:cNvSpPr>
          <p:nvPr>
            <p:ph type="dt" sz="half" idx="10"/>
          </p:nvPr>
        </p:nvSpPr>
        <p:spPr/>
        <p:txBody>
          <a:bodyPr/>
          <a:lstStyle/>
          <a:p>
            <a:fld id="{4927F2D9-2199-404A-829A-1198C99C07E9}" type="datetime1">
              <a:rPr lang="en-IN" smtClean="0"/>
              <a:t>11-04-2025</a:t>
            </a:fld>
            <a:endParaRPr lang="en-IN"/>
          </a:p>
        </p:txBody>
      </p:sp>
      <p:sp>
        <p:nvSpPr>
          <p:cNvPr id="6" name="Footer Placeholder 5">
            <a:extLst>
              <a:ext uri="{FF2B5EF4-FFF2-40B4-BE49-F238E27FC236}">
                <a16:creationId xmlns:a16="http://schemas.microsoft.com/office/drawing/2014/main" id="{41E7F7D5-8670-7C4A-E4C5-DF8E26F12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6916A-CD33-A65C-BDDC-DB79A6C7AD40}"/>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22579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BE397-F3DE-B7D8-8855-4F79EC45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7DA004-0A16-6BF5-40C5-9738CD91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A308D-4F08-6448-51DE-DCDA85C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85C67-33A9-4FEB-8982-E41CF34D6213}" type="datetime1">
              <a:rPr lang="en-IN" smtClean="0"/>
              <a:t>11-04-2025</a:t>
            </a:fld>
            <a:endParaRPr lang="en-IN"/>
          </a:p>
        </p:txBody>
      </p:sp>
      <p:sp>
        <p:nvSpPr>
          <p:cNvPr id="5" name="Footer Placeholder 4">
            <a:extLst>
              <a:ext uri="{FF2B5EF4-FFF2-40B4-BE49-F238E27FC236}">
                <a16:creationId xmlns:a16="http://schemas.microsoft.com/office/drawing/2014/main" id="{3F31DCF1-1A82-BE1A-03E6-3AEDFD9F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339C53-B380-7BB9-4980-B39042E1F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A13CF-AB93-4764-9A9E-0C9099AC8862}" type="slidenum">
              <a:rPr lang="en-IN" smtClean="0"/>
              <a:t>‹#›</a:t>
            </a:fld>
            <a:endParaRPr lang="en-IN"/>
          </a:p>
        </p:txBody>
      </p:sp>
    </p:spTree>
    <p:extLst>
      <p:ext uri="{BB962C8B-B14F-4D97-AF65-F5344CB8AC3E}">
        <p14:creationId xmlns:p14="http://schemas.microsoft.com/office/powerpoint/2010/main" val="68458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CBCC-96B5-32E2-BE80-504AE4929EB8}"/>
              </a:ext>
            </a:extLst>
          </p:cNvPr>
          <p:cNvSpPr>
            <a:spLocks noGrp="1"/>
          </p:cNvSpPr>
          <p:nvPr>
            <p:ph type="ctrTitle"/>
          </p:nvPr>
        </p:nvSpPr>
        <p:spPr>
          <a:xfrm>
            <a:off x="1524000" y="1122363"/>
            <a:ext cx="9144000" cy="1206058"/>
          </a:xfrm>
        </p:spPr>
        <p:txBody>
          <a:bodyPr>
            <a:normAutofit/>
          </a:bodyPr>
          <a:lstStyle/>
          <a:p>
            <a:r>
              <a:rPr lang="en-IN" sz="2800" b="1" dirty="0">
                <a:latin typeface="Times New Roman" panose="02020603050405020304" pitchFamily="18" charset="0"/>
                <a:cs typeface="Times New Roman" panose="02020603050405020304" pitchFamily="18" charset="0"/>
              </a:rPr>
              <a:t>Applied Data Science Project- SpaceX Falcon 9 launch</a:t>
            </a:r>
          </a:p>
        </p:txBody>
      </p:sp>
      <p:sp>
        <p:nvSpPr>
          <p:cNvPr id="3" name="Subtitle 2">
            <a:extLst>
              <a:ext uri="{FF2B5EF4-FFF2-40B4-BE49-F238E27FC236}">
                <a16:creationId xmlns:a16="http://schemas.microsoft.com/office/drawing/2014/main" id="{84F7467C-1566-944C-7EBF-08F742EBBF05}"/>
              </a:ext>
            </a:extLst>
          </p:cNvPr>
          <p:cNvSpPr>
            <a:spLocks noGrp="1"/>
          </p:cNvSpPr>
          <p:nvPr>
            <p:ph type="subTitle" idx="1"/>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Author:-Divya Krishnakumar</a:t>
            </a:r>
          </a:p>
          <a:p>
            <a:r>
              <a:rPr lang="en-IN" sz="1600" b="1" dirty="0">
                <a:latin typeface="Times New Roman" panose="02020603050405020304" pitchFamily="18" charset="0"/>
                <a:cs typeface="Times New Roman" panose="02020603050405020304" pitchFamily="18" charset="0"/>
              </a:rPr>
              <a:t>	                Date:-11/04/2025</a:t>
            </a:r>
          </a:p>
        </p:txBody>
      </p:sp>
      <p:sp>
        <p:nvSpPr>
          <p:cNvPr id="4" name="Slide Number Placeholder 3">
            <a:extLst>
              <a:ext uri="{FF2B5EF4-FFF2-40B4-BE49-F238E27FC236}">
                <a16:creationId xmlns:a16="http://schemas.microsoft.com/office/drawing/2014/main" id="{44CE9709-2F92-024C-CE74-18DC34AB2CAF}"/>
              </a:ext>
            </a:extLst>
          </p:cNvPr>
          <p:cNvSpPr>
            <a:spLocks noGrp="1"/>
          </p:cNvSpPr>
          <p:nvPr>
            <p:ph type="sldNum" sz="quarter" idx="12"/>
          </p:nvPr>
        </p:nvSpPr>
        <p:spPr/>
        <p:txBody>
          <a:bodyPr/>
          <a:lstStyle/>
          <a:p>
            <a:fld id="{A15A13CF-AB93-4764-9A9E-0C9099AC8862}" type="slidenum">
              <a:rPr lang="en-IN" smtClean="0"/>
              <a:t>1</a:t>
            </a:fld>
            <a:endParaRPr lang="en-IN"/>
          </a:p>
        </p:txBody>
      </p:sp>
    </p:spTree>
    <p:extLst>
      <p:ext uri="{BB962C8B-B14F-4D97-AF65-F5344CB8AC3E}">
        <p14:creationId xmlns:p14="http://schemas.microsoft.com/office/powerpoint/2010/main" val="388642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3053-8B05-4A82-562D-5DE0D5DF8DB2}"/>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AA468C62-3181-ED8F-9AE5-5E8EA721CF17}"/>
              </a:ext>
            </a:extLst>
          </p:cNvPr>
          <p:cNvSpPr>
            <a:spLocks noGrp="1"/>
          </p:cNvSpPr>
          <p:nvPr>
            <p:ph idx="1"/>
          </p:nvPr>
        </p:nvSpPr>
        <p:spPr/>
        <p:txBody>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success rate since 2013 kept increasing till 2017 (stable in 2014) and after 2015 it started increasing. </a:t>
            </a:r>
            <a:r>
              <a:rPr lang="en-IN" sz="1600" dirty="0">
                <a:latin typeface="Times New Roman" panose="02020603050405020304" pitchFamily="18" charset="0"/>
                <a:cs typeface="Times New Roman" panose="02020603050405020304" pitchFamily="18" charset="0"/>
              </a:rPr>
              <a:t>Visualised the launch success yearly trend.</a:t>
            </a:r>
          </a:p>
          <a:p>
            <a:pPr marL="0" indent="0">
              <a:buNone/>
            </a:pPr>
            <a:endParaRPr lang="en-IN" dirty="0"/>
          </a:p>
        </p:txBody>
      </p:sp>
      <p:pic>
        <p:nvPicPr>
          <p:cNvPr id="7" name="Picture 6">
            <a:extLst>
              <a:ext uri="{FF2B5EF4-FFF2-40B4-BE49-F238E27FC236}">
                <a16:creationId xmlns:a16="http://schemas.microsoft.com/office/drawing/2014/main" id="{992DF488-F790-0305-BD9A-B81A5136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47" y="2350635"/>
            <a:ext cx="6658423" cy="4142240"/>
          </a:xfrm>
          <a:prstGeom prst="rect">
            <a:avLst/>
          </a:prstGeom>
        </p:spPr>
      </p:pic>
      <p:sp>
        <p:nvSpPr>
          <p:cNvPr id="8" name="Slide Number Placeholder 7">
            <a:extLst>
              <a:ext uri="{FF2B5EF4-FFF2-40B4-BE49-F238E27FC236}">
                <a16:creationId xmlns:a16="http://schemas.microsoft.com/office/drawing/2014/main" id="{D7D47C00-93D2-D234-4A9F-E329C52E3205}"/>
              </a:ext>
            </a:extLst>
          </p:cNvPr>
          <p:cNvSpPr>
            <a:spLocks noGrp="1"/>
          </p:cNvSpPr>
          <p:nvPr>
            <p:ph type="sldNum" sz="quarter" idx="12"/>
          </p:nvPr>
        </p:nvSpPr>
        <p:spPr/>
        <p:txBody>
          <a:bodyPr/>
          <a:lstStyle/>
          <a:p>
            <a:fld id="{A15A13CF-AB93-4764-9A9E-0C9099AC8862}" type="slidenum">
              <a:rPr lang="en-IN" smtClean="0"/>
              <a:t>10</a:t>
            </a:fld>
            <a:endParaRPr lang="en-IN"/>
          </a:p>
        </p:txBody>
      </p:sp>
    </p:spTree>
    <p:extLst>
      <p:ext uri="{BB962C8B-B14F-4D97-AF65-F5344CB8AC3E}">
        <p14:creationId xmlns:p14="http://schemas.microsoft.com/office/powerpoint/2010/main" val="398342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2353-8D26-8C19-9704-F9C6DBE2185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087FA1BB-16D8-2F39-9C98-3415395E7957}"/>
              </a:ext>
            </a:extLst>
          </p:cNvPr>
          <p:cNvSpPr>
            <a:spLocks noGrp="1"/>
          </p:cNvSpPr>
          <p:nvPr>
            <p:ph idx="1"/>
          </p:nvPr>
        </p:nvSpPr>
        <p:spPr/>
        <p:txBody>
          <a:bodyPr/>
          <a:lstStyle/>
          <a:p>
            <a:pPr algn="just">
              <a:buNone/>
            </a:pP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However, for GTO we cannot distinguish this well as both positive landing rate and negative landing(unsuccessful mission) are both there here</a:t>
            </a:r>
            <a:r>
              <a:rPr lang="en-US" sz="12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BE269D5D-085C-8709-3679-F88D47BE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475" y="2350635"/>
            <a:ext cx="6871282" cy="4142240"/>
          </a:xfrm>
          <a:prstGeom prst="rect">
            <a:avLst/>
          </a:prstGeom>
        </p:spPr>
      </p:pic>
      <p:sp>
        <p:nvSpPr>
          <p:cNvPr id="6" name="Slide Number Placeholder 5">
            <a:extLst>
              <a:ext uri="{FF2B5EF4-FFF2-40B4-BE49-F238E27FC236}">
                <a16:creationId xmlns:a16="http://schemas.microsoft.com/office/drawing/2014/main" id="{69C5AD58-5A19-F04D-BFC0-561BF575F640}"/>
              </a:ext>
            </a:extLst>
          </p:cNvPr>
          <p:cNvSpPr>
            <a:spLocks noGrp="1"/>
          </p:cNvSpPr>
          <p:nvPr>
            <p:ph type="sldNum" sz="quarter" idx="12"/>
          </p:nvPr>
        </p:nvSpPr>
        <p:spPr/>
        <p:txBody>
          <a:bodyPr/>
          <a:lstStyle/>
          <a:p>
            <a:fld id="{A15A13CF-AB93-4764-9A9E-0C9099AC8862}" type="slidenum">
              <a:rPr lang="en-IN" smtClean="0"/>
              <a:t>11</a:t>
            </a:fld>
            <a:endParaRPr lang="en-IN"/>
          </a:p>
        </p:txBody>
      </p:sp>
    </p:spTree>
    <p:extLst>
      <p:ext uri="{BB962C8B-B14F-4D97-AF65-F5344CB8AC3E}">
        <p14:creationId xmlns:p14="http://schemas.microsoft.com/office/powerpoint/2010/main" val="4376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DC77-731F-A217-8EC6-F035E9EDBB9F}"/>
              </a:ext>
            </a:extLst>
          </p:cNvPr>
          <p:cNvSpPr>
            <a:spLocks noGrp="1"/>
          </p:cNvSpPr>
          <p:nvPr>
            <p:ph type="title"/>
          </p:nvPr>
        </p:nvSpPr>
        <p:spPr>
          <a:xfrm>
            <a:off x="989814" y="365125"/>
            <a:ext cx="10363986"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147000AC-09B3-0135-F0F8-829EC48E67BF}"/>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A Dash application was developed to visualize the success rates of each site  The pie chart for all success of all launch sites is shown below</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7B06E1C-E217-C51F-827D-8FC26C1A7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881" y="2300139"/>
            <a:ext cx="8543434" cy="3780149"/>
          </a:xfrm>
          <a:prstGeom prst="rect">
            <a:avLst/>
          </a:prstGeom>
        </p:spPr>
      </p:pic>
      <p:sp>
        <p:nvSpPr>
          <p:cNvPr id="6" name="Slide Number Placeholder 5">
            <a:extLst>
              <a:ext uri="{FF2B5EF4-FFF2-40B4-BE49-F238E27FC236}">
                <a16:creationId xmlns:a16="http://schemas.microsoft.com/office/drawing/2014/main" id="{AC1F6C1E-FA7D-B6B2-D385-2822F6C7E824}"/>
              </a:ext>
            </a:extLst>
          </p:cNvPr>
          <p:cNvSpPr>
            <a:spLocks noGrp="1"/>
          </p:cNvSpPr>
          <p:nvPr>
            <p:ph type="sldNum" sz="quarter" idx="12"/>
          </p:nvPr>
        </p:nvSpPr>
        <p:spPr/>
        <p:txBody>
          <a:bodyPr/>
          <a:lstStyle/>
          <a:p>
            <a:fld id="{A15A13CF-AB93-4764-9A9E-0C9099AC8862}" type="slidenum">
              <a:rPr lang="en-IN" smtClean="0"/>
              <a:t>12</a:t>
            </a:fld>
            <a:endParaRPr lang="en-IN"/>
          </a:p>
        </p:txBody>
      </p:sp>
    </p:spTree>
    <p:extLst>
      <p:ext uri="{BB962C8B-B14F-4D97-AF65-F5344CB8AC3E}">
        <p14:creationId xmlns:p14="http://schemas.microsoft.com/office/powerpoint/2010/main" val="99628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D3A7-92C4-52A0-8FD3-372AA4080DF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7989B4FA-DDBA-2535-A178-457223AFAAC7}"/>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LC-40</a:t>
            </a:r>
          </a:p>
          <a:p>
            <a:pPr marL="0" indent="0">
              <a:buNone/>
            </a:pPr>
            <a:endParaRPr lang="en-IN" dirty="0"/>
          </a:p>
        </p:txBody>
      </p:sp>
      <p:pic>
        <p:nvPicPr>
          <p:cNvPr id="5" name="Picture 4">
            <a:extLst>
              <a:ext uri="{FF2B5EF4-FFF2-40B4-BE49-F238E27FC236}">
                <a16:creationId xmlns:a16="http://schemas.microsoft.com/office/drawing/2014/main" id="{38BD86BF-28C5-A462-757A-ABE7C2A60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83" y="2469822"/>
            <a:ext cx="9067800" cy="3506772"/>
          </a:xfrm>
          <a:prstGeom prst="rect">
            <a:avLst/>
          </a:prstGeom>
        </p:spPr>
      </p:pic>
      <p:sp>
        <p:nvSpPr>
          <p:cNvPr id="6" name="Slide Number Placeholder 5">
            <a:extLst>
              <a:ext uri="{FF2B5EF4-FFF2-40B4-BE49-F238E27FC236}">
                <a16:creationId xmlns:a16="http://schemas.microsoft.com/office/drawing/2014/main" id="{54BF186B-03C5-E4B0-9350-9772FA2B6AB2}"/>
              </a:ext>
            </a:extLst>
          </p:cNvPr>
          <p:cNvSpPr>
            <a:spLocks noGrp="1"/>
          </p:cNvSpPr>
          <p:nvPr>
            <p:ph type="sldNum" sz="quarter" idx="12"/>
          </p:nvPr>
        </p:nvSpPr>
        <p:spPr/>
        <p:txBody>
          <a:bodyPr/>
          <a:lstStyle/>
          <a:p>
            <a:fld id="{A15A13CF-AB93-4764-9A9E-0C9099AC8862}" type="slidenum">
              <a:rPr lang="en-IN" smtClean="0"/>
              <a:t>13</a:t>
            </a:fld>
            <a:endParaRPr lang="en-IN"/>
          </a:p>
        </p:txBody>
      </p:sp>
    </p:spTree>
    <p:extLst>
      <p:ext uri="{BB962C8B-B14F-4D97-AF65-F5344CB8AC3E}">
        <p14:creationId xmlns:p14="http://schemas.microsoft.com/office/powerpoint/2010/main" val="40210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4BD0-F439-4366-6DC4-9E701FD82BF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ECD61361-0C11-F424-C118-93CEFC6F48B0}"/>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SLC-40</a:t>
            </a:r>
          </a:p>
          <a:p>
            <a:pPr marL="0" indent="0">
              <a:buNone/>
            </a:pPr>
            <a:endParaRPr lang="en-IN" dirty="0"/>
          </a:p>
        </p:txBody>
      </p:sp>
      <p:pic>
        <p:nvPicPr>
          <p:cNvPr id="5" name="Picture 4">
            <a:extLst>
              <a:ext uri="{FF2B5EF4-FFF2-40B4-BE49-F238E27FC236}">
                <a16:creationId xmlns:a16="http://schemas.microsoft.com/office/drawing/2014/main" id="{283B0E8C-9BA4-CA6F-E0AD-3AF4F131F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64090"/>
            <a:ext cx="9067800" cy="3346515"/>
          </a:xfrm>
          <a:prstGeom prst="rect">
            <a:avLst/>
          </a:prstGeom>
        </p:spPr>
      </p:pic>
      <p:sp>
        <p:nvSpPr>
          <p:cNvPr id="6" name="Slide Number Placeholder 5">
            <a:extLst>
              <a:ext uri="{FF2B5EF4-FFF2-40B4-BE49-F238E27FC236}">
                <a16:creationId xmlns:a16="http://schemas.microsoft.com/office/drawing/2014/main" id="{EA944D52-9F61-97E5-588E-60067057EB69}"/>
              </a:ext>
            </a:extLst>
          </p:cNvPr>
          <p:cNvSpPr>
            <a:spLocks noGrp="1"/>
          </p:cNvSpPr>
          <p:nvPr>
            <p:ph type="sldNum" sz="quarter" idx="12"/>
          </p:nvPr>
        </p:nvSpPr>
        <p:spPr/>
        <p:txBody>
          <a:bodyPr/>
          <a:lstStyle/>
          <a:p>
            <a:fld id="{A15A13CF-AB93-4764-9A9E-0C9099AC8862}" type="slidenum">
              <a:rPr lang="en-IN" smtClean="0"/>
              <a:t>14</a:t>
            </a:fld>
            <a:endParaRPr lang="en-IN"/>
          </a:p>
        </p:txBody>
      </p:sp>
    </p:spTree>
    <p:extLst>
      <p:ext uri="{BB962C8B-B14F-4D97-AF65-F5344CB8AC3E}">
        <p14:creationId xmlns:p14="http://schemas.microsoft.com/office/powerpoint/2010/main" val="99347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4A2-10C1-4811-389E-208DE78FBDC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27D6823-518C-9286-DF48-4BB79497A99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KSC-LC 39A</a:t>
            </a:r>
          </a:p>
          <a:p>
            <a:pPr marL="0" indent="0">
              <a:buNone/>
            </a:pPr>
            <a:endParaRPr lang="en-IN" dirty="0"/>
          </a:p>
        </p:txBody>
      </p:sp>
      <p:pic>
        <p:nvPicPr>
          <p:cNvPr id="5" name="Picture 4">
            <a:extLst>
              <a:ext uri="{FF2B5EF4-FFF2-40B4-BE49-F238E27FC236}">
                <a16:creationId xmlns:a16="http://schemas.microsoft.com/office/drawing/2014/main" id="{97F7DEAA-3342-088B-E407-E5509622C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87" y="2374728"/>
            <a:ext cx="9067800" cy="3451037"/>
          </a:xfrm>
          <a:prstGeom prst="rect">
            <a:avLst/>
          </a:prstGeom>
        </p:spPr>
      </p:pic>
      <p:sp>
        <p:nvSpPr>
          <p:cNvPr id="6" name="Slide Number Placeholder 5">
            <a:extLst>
              <a:ext uri="{FF2B5EF4-FFF2-40B4-BE49-F238E27FC236}">
                <a16:creationId xmlns:a16="http://schemas.microsoft.com/office/drawing/2014/main" id="{3D1F9CCB-583B-D592-6A61-F03FA63A77F5}"/>
              </a:ext>
            </a:extLst>
          </p:cNvPr>
          <p:cNvSpPr>
            <a:spLocks noGrp="1"/>
          </p:cNvSpPr>
          <p:nvPr>
            <p:ph type="sldNum" sz="quarter" idx="12"/>
          </p:nvPr>
        </p:nvSpPr>
        <p:spPr/>
        <p:txBody>
          <a:bodyPr/>
          <a:lstStyle/>
          <a:p>
            <a:fld id="{A15A13CF-AB93-4764-9A9E-0C9099AC8862}" type="slidenum">
              <a:rPr lang="en-IN" smtClean="0"/>
              <a:t>15</a:t>
            </a:fld>
            <a:endParaRPr lang="en-IN"/>
          </a:p>
        </p:txBody>
      </p:sp>
    </p:spTree>
    <p:extLst>
      <p:ext uri="{BB962C8B-B14F-4D97-AF65-F5344CB8AC3E}">
        <p14:creationId xmlns:p14="http://schemas.microsoft.com/office/powerpoint/2010/main" val="276924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ED10-387A-734A-EB70-C72DF1FC124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742214EA-1186-EED2-30BA-51F1E48AE035}"/>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VAFB SLC-4E</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F545FF0-6C2A-56FC-6F15-A5141C4D1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91" y="2479249"/>
            <a:ext cx="9589810" cy="3697714"/>
          </a:xfrm>
          <a:prstGeom prst="rect">
            <a:avLst/>
          </a:prstGeom>
        </p:spPr>
      </p:pic>
      <p:sp>
        <p:nvSpPr>
          <p:cNvPr id="6" name="Slide Number Placeholder 5">
            <a:extLst>
              <a:ext uri="{FF2B5EF4-FFF2-40B4-BE49-F238E27FC236}">
                <a16:creationId xmlns:a16="http://schemas.microsoft.com/office/drawing/2014/main" id="{9761C877-E021-0250-4A7F-5CEB9EE20207}"/>
              </a:ext>
            </a:extLst>
          </p:cNvPr>
          <p:cNvSpPr>
            <a:spLocks noGrp="1"/>
          </p:cNvSpPr>
          <p:nvPr>
            <p:ph type="sldNum" sz="quarter" idx="12"/>
          </p:nvPr>
        </p:nvSpPr>
        <p:spPr/>
        <p:txBody>
          <a:bodyPr/>
          <a:lstStyle/>
          <a:p>
            <a:fld id="{A15A13CF-AB93-4764-9A9E-0C9099AC8862}" type="slidenum">
              <a:rPr lang="en-IN" smtClean="0"/>
              <a:t>16</a:t>
            </a:fld>
            <a:endParaRPr lang="en-IN"/>
          </a:p>
        </p:txBody>
      </p:sp>
    </p:spTree>
    <p:extLst>
      <p:ext uri="{BB962C8B-B14F-4D97-AF65-F5344CB8AC3E}">
        <p14:creationId xmlns:p14="http://schemas.microsoft.com/office/powerpoint/2010/main" val="11409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43A-2C6A-EEC8-7690-7E39198D6C2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30711CD2-25D9-CC89-2439-D2D84204673E}"/>
              </a:ext>
            </a:extLst>
          </p:cNvPr>
          <p:cNvSpPr>
            <a:spLocks noGrp="1"/>
          </p:cNvSpPr>
          <p:nvPr>
            <p:ph idx="1"/>
          </p:nvPr>
        </p:nvSpPr>
        <p:spPr/>
        <p:txBody>
          <a:bodyPr>
            <a:normAutofit/>
          </a:bodyPr>
          <a:lstStyle/>
          <a:p>
            <a:pPr marL="0" indent="0" algn="ctr">
              <a:buNone/>
            </a:pPr>
            <a:r>
              <a:rPr lang="en-IN" sz="1600" dirty="0">
                <a:latin typeface="Times New Roman" panose="02020603050405020304" pitchFamily="18" charset="0"/>
                <a:cs typeface="Times New Roman" panose="02020603050405020304" pitchFamily="18" charset="0"/>
              </a:rPr>
              <a:t>The scatter plot for all launch sites  </a:t>
            </a:r>
          </a:p>
        </p:txBody>
      </p:sp>
      <p:pic>
        <p:nvPicPr>
          <p:cNvPr id="5" name="Picture 4">
            <a:extLst>
              <a:ext uri="{FF2B5EF4-FFF2-40B4-BE49-F238E27FC236}">
                <a16:creationId xmlns:a16="http://schemas.microsoft.com/office/drawing/2014/main" id="{6FF1D288-84FE-EB07-EFF3-C16E50BC9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45237"/>
            <a:ext cx="9067800" cy="3233394"/>
          </a:xfrm>
          <a:prstGeom prst="rect">
            <a:avLst/>
          </a:prstGeom>
        </p:spPr>
      </p:pic>
      <p:sp>
        <p:nvSpPr>
          <p:cNvPr id="6" name="Slide Number Placeholder 5">
            <a:extLst>
              <a:ext uri="{FF2B5EF4-FFF2-40B4-BE49-F238E27FC236}">
                <a16:creationId xmlns:a16="http://schemas.microsoft.com/office/drawing/2014/main" id="{D4287670-92E0-873F-A8D6-3B62D3D312A0}"/>
              </a:ext>
            </a:extLst>
          </p:cNvPr>
          <p:cNvSpPr>
            <a:spLocks noGrp="1"/>
          </p:cNvSpPr>
          <p:nvPr>
            <p:ph type="sldNum" sz="quarter" idx="12"/>
          </p:nvPr>
        </p:nvSpPr>
        <p:spPr/>
        <p:txBody>
          <a:bodyPr/>
          <a:lstStyle/>
          <a:p>
            <a:fld id="{A15A13CF-AB93-4764-9A9E-0C9099AC8862}" type="slidenum">
              <a:rPr lang="en-IN" smtClean="0"/>
              <a:t>17</a:t>
            </a:fld>
            <a:endParaRPr lang="en-IN"/>
          </a:p>
        </p:txBody>
      </p:sp>
    </p:spTree>
    <p:extLst>
      <p:ext uri="{BB962C8B-B14F-4D97-AF65-F5344CB8AC3E}">
        <p14:creationId xmlns:p14="http://schemas.microsoft.com/office/powerpoint/2010/main" val="4011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EA99-A65F-3EED-F6D5-FAF191FD8E5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9AE84D3C-5F89-2A76-18B4-E154F24E6099}"/>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LC-40</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DDA061E0-6F58-6B1E-6902-E849AB751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94" y="2249831"/>
            <a:ext cx="9067800" cy="3746500"/>
          </a:xfrm>
          <a:prstGeom prst="rect">
            <a:avLst/>
          </a:prstGeom>
        </p:spPr>
      </p:pic>
      <p:sp>
        <p:nvSpPr>
          <p:cNvPr id="8" name="Slide Number Placeholder 7">
            <a:extLst>
              <a:ext uri="{FF2B5EF4-FFF2-40B4-BE49-F238E27FC236}">
                <a16:creationId xmlns:a16="http://schemas.microsoft.com/office/drawing/2014/main" id="{5CD44C8F-ACA1-89EA-B965-D295605EEE81}"/>
              </a:ext>
            </a:extLst>
          </p:cNvPr>
          <p:cNvSpPr>
            <a:spLocks noGrp="1"/>
          </p:cNvSpPr>
          <p:nvPr>
            <p:ph type="sldNum" sz="quarter" idx="12"/>
          </p:nvPr>
        </p:nvSpPr>
        <p:spPr/>
        <p:txBody>
          <a:bodyPr/>
          <a:lstStyle/>
          <a:p>
            <a:fld id="{A15A13CF-AB93-4764-9A9E-0C9099AC8862}" type="slidenum">
              <a:rPr lang="en-IN" smtClean="0"/>
              <a:t>18</a:t>
            </a:fld>
            <a:endParaRPr lang="en-IN"/>
          </a:p>
        </p:txBody>
      </p:sp>
    </p:spTree>
    <p:extLst>
      <p:ext uri="{BB962C8B-B14F-4D97-AF65-F5344CB8AC3E}">
        <p14:creationId xmlns:p14="http://schemas.microsoft.com/office/powerpoint/2010/main" val="148865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F15-62C3-5108-65CC-6A8084246CF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AE4508B6-A734-C0A0-304C-2F32188934C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SLC-40</a:t>
            </a:r>
          </a:p>
          <a:p>
            <a:pPr marL="0" indent="0">
              <a:buNone/>
            </a:pPr>
            <a:endParaRPr lang="en-IN" dirty="0"/>
          </a:p>
        </p:txBody>
      </p:sp>
      <p:pic>
        <p:nvPicPr>
          <p:cNvPr id="5" name="Picture 4">
            <a:extLst>
              <a:ext uri="{FF2B5EF4-FFF2-40B4-BE49-F238E27FC236}">
                <a16:creationId xmlns:a16="http://schemas.microsoft.com/office/drawing/2014/main" id="{A7D4B0CD-0FFB-A582-08FA-7CB84DC9C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97" y="2206625"/>
            <a:ext cx="9067800" cy="4286250"/>
          </a:xfrm>
          <a:prstGeom prst="rect">
            <a:avLst/>
          </a:prstGeom>
        </p:spPr>
      </p:pic>
      <p:sp>
        <p:nvSpPr>
          <p:cNvPr id="6" name="Slide Number Placeholder 5">
            <a:extLst>
              <a:ext uri="{FF2B5EF4-FFF2-40B4-BE49-F238E27FC236}">
                <a16:creationId xmlns:a16="http://schemas.microsoft.com/office/drawing/2014/main" id="{1BB81550-FB9F-057C-64CB-EB3B2BA63614}"/>
              </a:ext>
            </a:extLst>
          </p:cNvPr>
          <p:cNvSpPr>
            <a:spLocks noGrp="1"/>
          </p:cNvSpPr>
          <p:nvPr>
            <p:ph type="sldNum" sz="quarter" idx="12"/>
          </p:nvPr>
        </p:nvSpPr>
        <p:spPr/>
        <p:txBody>
          <a:bodyPr/>
          <a:lstStyle/>
          <a:p>
            <a:fld id="{A15A13CF-AB93-4764-9A9E-0C9099AC8862}" type="slidenum">
              <a:rPr lang="en-IN" smtClean="0"/>
              <a:t>19</a:t>
            </a:fld>
            <a:endParaRPr lang="en-IN"/>
          </a:p>
        </p:txBody>
      </p:sp>
    </p:spTree>
    <p:extLst>
      <p:ext uri="{BB962C8B-B14F-4D97-AF65-F5344CB8AC3E}">
        <p14:creationId xmlns:p14="http://schemas.microsoft.com/office/powerpoint/2010/main" val="234375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C57A-58FC-1C62-7D8E-4790E7BF433B}"/>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Table of Contents</a:t>
            </a:r>
          </a:p>
        </p:txBody>
      </p:sp>
      <p:graphicFrame>
        <p:nvGraphicFramePr>
          <p:cNvPr id="4" name="Content Placeholder 3">
            <a:extLst>
              <a:ext uri="{FF2B5EF4-FFF2-40B4-BE49-F238E27FC236}">
                <a16:creationId xmlns:a16="http://schemas.microsoft.com/office/drawing/2014/main" id="{4BBB617E-9B60-C972-C802-B45C47F71C93}"/>
              </a:ext>
            </a:extLst>
          </p:cNvPr>
          <p:cNvGraphicFramePr>
            <a:graphicFrameLocks noGrp="1"/>
          </p:cNvGraphicFramePr>
          <p:nvPr>
            <p:ph idx="1"/>
            <p:extLst>
              <p:ext uri="{D42A27DB-BD31-4B8C-83A1-F6EECF244321}">
                <p14:modId xmlns:p14="http://schemas.microsoft.com/office/powerpoint/2010/main" val="725366816"/>
              </p:ext>
            </p:extLst>
          </p:nvPr>
        </p:nvGraphicFramePr>
        <p:xfrm>
          <a:off x="838200" y="1825625"/>
          <a:ext cx="10515597" cy="2651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76123606"/>
                    </a:ext>
                  </a:extLst>
                </a:gridCol>
                <a:gridCol w="3505199">
                  <a:extLst>
                    <a:ext uri="{9D8B030D-6E8A-4147-A177-3AD203B41FA5}">
                      <a16:colId xmlns:a16="http://schemas.microsoft.com/office/drawing/2014/main" val="1891619166"/>
                    </a:ext>
                  </a:extLst>
                </a:gridCol>
                <a:gridCol w="3505199">
                  <a:extLst>
                    <a:ext uri="{9D8B030D-6E8A-4147-A177-3AD203B41FA5}">
                      <a16:colId xmlns:a16="http://schemas.microsoft.com/office/drawing/2014/main" val="1755506532"/>
                    </a:ext>
                  </a:extLst>
                </a:gridCol>
              </a:tblGrid>
              <a:tr h="370840">
                <a:tc>
                  <a:txBody>
                    <a:bodyPr/>
                    <a:lstStyle/>
                    <a:p>
                      <a:r>
                        <a:rPr lang="en-IN" sz="2200" dirty="0">
                          <a:solidFill>
                            <a:schemeClr val="tx1"/>
                          </a:solidFill>
                          <a:latin typeface="Times New Roman" panose="02020603050405020304" pitchFamily="18" charset="0"/>
                          <a:cs typeface="Times New Roman" panose="02020603050405020304" pitchFamily="18" charset="0"/>
                        </a:rPr>
                        <a:t>SL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Slide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4728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Executive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5147622"/>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0896563"/>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7302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043389"/>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Discussion Findings and Implications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326405"/>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0212510"/>
                  </a:ext>
                </a:extLst>
              </a:tr>
            </a:tbl>
          </a:graphicData>
        </a:graphic>
      </p:graphicFrame>
      <p:sp>
        <p:nvSpPr>
          <p:cNvPr id="5" name="Slide Number Placeholder 4">
            <a:extLst>
              <a:ext uri="{FF2B5EF4-FFF2-40B4-BE49-F238E27FC236}">
                <a16:creationId xmlns:a16="http://schemas.microsoft.com/office/drawing/2014/main" id="{6C6810D7-1376-8E64-52D6-BB0A95C93BB0}"/>
              </a:ext>
            </a:extLst>
          </p:cNvPr>
          <p:cNvSpPr>
            <a:spLocks noGrp="1"/>
          </p:cNvSpPr>
          <p:nvPr>
            <p:ph type="sldNum" sz="quarter" idx="12"/>
          </p:nvPr>
        </p:nvSpPr>
        <p:spPr/>
        <p:txBody>
          <a:bodyPr/>
          <a:lstStyle/>
          <a:p>
            <a:fld id="{A15A13CF-AB93-4764-9A9E-0C9099AC8862}" type="slidenum">
              <a:rPr lang="en-IN" smtClean="0"/>
              <a:t>2</a:t>
            </a:fld>
            <a:endParaRPr lang="en-IN"/>
          </a:p>
        </p:txBody>
      </p:sp>
    </p:spTree>
    <p:extLst>
      <p:ext uri="{BB962C8B-B14F-4D97-AF65-F5344CB8AC3E}">
        <p14:creationId xmlns:p14="http://schemas.microsoft.com/office/powerpoint/2010/main" val="139749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88EC-F9FE-0FEB-9B6F-EBF3ADF921D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pic>
        <p:nvPicPr>
          <p:cNvPr id="5" name="Content Placeholder 4">
            <a:extLst>
              <a:ext uri="{FF2B5EF4-FFF2-40B4-BE49-F238E27FC236}">
                <a16:creationId xmlns:a16="http://schemas.microsoft.com/office/drawing/2014/main" id="{A187C004-818F-09A4-02E7-1334EA6C9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2384981"/>
            <a:ext cx="9067800" cy="3759438"/>
          </a:xfrm>
        </p:spPr>
      </p:pic>
      <p:sp>
        <p:nvSpPr>
          <p:cNvPr id="7" name="TextBox 6">
            <a:extLst>
              <a:ext uri="{FF2B5EF4-FFF2-40B4-BE49-F238E27FC236}">
                <a16:creationId xmlns:a16="http://schemas.microsoft.com/office/drawing/2014/main" id="{2C22D27B-1F5C-3AD0-22B6-378CCA9EB37C}"/>
              </a:ext>
            </a:extLst>
          </p:cNvPr>
          <p:cNvSpPr txBox="1"/>
          <p:nvPr/>
        </p:nvSpPr>
        <p:spPr>
          <a:xfrm>
            <a:off x="1461155" y="1611984"/>
            <a:ext cx="4860626" cy="615553"/>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scatter chart for success launch of site KSC LC-39A</a:t>
            </a:r>
          </a:p>
          <a:p>
            <a:endParaRPr lang="en-IN" dirty="0"/>
          </a:p>
        </p:txBody>
      </p:sp>
      <p:sp>
        <p:nvSpPr>
          <p:cNvPr id="8" name="Slide Number Placeholder 7">
            <a:extLst>
              <a:ext uri="{FF2B5EF4-FFF2-40B4-BE49-F238E27FC236}">
                <a16:creationId xmlns:a16="http://schemas.microsoft.com/office/drawing/2014/main" id="{026F72DA-16EA-609B-8746-1DDC503E6499}"/>
              </a:ext>
            </a:extLst>
          </p:cNvPr>
          <p:cNvSpPr>
            <a:spLocks noGrp="1"/>
          </p:cNvSpPr>
          <p:nvPr>
            <p:ph type="sldNum" sz="quarter" idx="12"/>
          </p:nvPr>
        </p:nvSpPr>
        <p:spPr/>
        <p:txBody>
          <a:bodyPr/>
          <a:lstStyle/>
          <a:p>
            <a:fld id="{A15A13CF-AB93-4764-9A9E-0C9099AC8862}" type="slidenum">
              <a:rPr lang="en-IN" smtClean="0"/>
              <a:t>20</a:t>
            </a:fld>
            <a:endParaRPr lang="en-IN"/>
          </a:p>
        </p:txBody>
      </p:sp>
    </p:spTree>
    <p:extLst>
      <p:ext uri="{BB962C8B-B14F-4D97-AF65-F5344CB8AC3E}">
        <p14:creationId xmlns:p14="http://schemas.microsoft.com/office/powerpoint/2010/main" val="97842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F8E-2149-BEF1-3FED-E50E865EA05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A49B254-39F3-B536-6E7A-1DADAD43A378}"/>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VAFB SLC-4E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B0CD4E9-54B7-9BE7-85B9-244FCDE9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24" y="2313454"/>
            <a:ext cx="9067800" cy="3375680"/>
          </a:xfrm>
          <a:prstGeom prst="rect">
            <a:avLst/>
          </a:prstGeom>
        </p:spPr>
      </p:pic>
      <p:sp>
        <p:nvSpPr>
          <p:cNvPr id="6" name="Slide Number Placeholder 5">
            <a:extLst>
              <a:ext uri="{FF2B5EF4-FFF2-40B4-BE49-F238E27FC236}">
                <a16:creationId xmlns:a16="http://schemas.microsoft.com/office/drawing/2014/main" id="{19911260-6DA2-8E91-B7A1-BD48E7D51310}"/>
              </a:ext>
            </a:extLst>
          </p:cNvPr>
          <p:cNvSpPr>
            <a:spLocks noGrp="1"/>
          </p:cNvSpPr>
          <p:nvPr>
            <p:ph type="sldNum" sz="quarter" idx="12"/>
          </p:nvPr>
        </p:nvSpPr>
        <p:spPr/>
        <p:txBody>
          <a:bodyPr/>
          <a:lstStyle/>
          <a:p>
            <a:fld id="{A15A13CF-AB93-4764-9A9E-0C9099AC8862}" type="slidenum">
              <a:rPr lang="en-IN" smtClean="0"/>
              <a:t>21</a:t>
            </a:fld>
            <a:endParaRPr lang="en-IN"/>
          </a:p>
        </p:txBody>
      </p:sp>
    </p:spTree>
    <p:extLst>
      <p:ext uri="{BB962C8B-B14F-4D97-AF65-F5344CB8AC3E}">
        <p14:creationId xmlns:p14="http://schemas.microsoft.com/office/powerpoint/2010/main" val="244352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CD7F-EB6F-6443-2BC6-98CBF98B56A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561706AD-BCDA-4012-F675-A860CDD77E8E}"/>
              </a:ext>
            </a:extLst>
          </p:cNvPr>
          <p:cNvSpPr>
            <a:spLocks noGrp="1"/>
          </p:cNvSpPr>
          <p:nvPr>
            <p:ph idx="1"/>
          </p:nvPr>
        </p:nvSpPr>
        <p:spPr>
          <a:xfrm>
            <a:off x="649664" y="1486260"/>
            <a:ext cx="10515600" cy="4351338"/>
          </a:xfrm>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Modelling</a:t>
            </a:r>
          </a:p>
          <a:p>
            <a:pPr marL="0" indent="0">
              <a:lnSpc>
                <a:spcPct val="150000"/>
              </a:lnSpc>
              <a:buNone/>
            </a:pPr>
            <a:r>
              <a:rPr lang="en-IN" sz="1600" dirty="0">
                <a:latin typeface="Times New Roman" panose="02020603050405020304" pitchFamily="18" charset="0"/>
                <a:cs typeface="Times New Roman" panose="02020603050405020304" pitchFamily="18" charset="0"/>
              </a:rPr>
              <a:t>The data set is subjected to machine learning pipeline after feature engineering.  The machine learning models of Logistic Regression, Support Vector Machine and Decision Tree Classifier and KNearestNeighbors are created and fitted on the training data. The results are predicted for each model.  </a:t>
            </a:r>
          </a:p>
          <a:p>
            <a:pPr marL="0" indent="0">
              <a:buNone/>
            </a:pPr>
            <a:endParaRPr lang="en-IN" dirty="0"/>
          </a:p>
        </p:txBody>
      </p:sp>
      <p:sp>
        <p:nvSpPr>
          <p:cNvPr id="6" name="Slide Number Placeholder 5">
            <a:extLst>
              <a:ext uri="{FF2B5EF4-FFF2-40B4-BE49-F238E27FC236}">
                <a16:creationId xmlns:a16="http://schemas.microsoft.com/office/drawing/2014/main" id="{A2B4AF46-5A70-1FC2-68D5-D102451FF0AD}"/>
              </a:ext>
            </a:extLst>
          </p:cNvPr>
          <p:cNvSpPr>
            <a:spLocks noGrp="1"/>
          </p:cNvSpPr>
          <p:nvPr>
            <p:ph type="sldNum" sz="quarter" idx="12"/>
          </p:nvPr>
        </p:nvSpPr>
        <p:spPr/>
        <p:txBody>
          <a:bodyPr/>
          <a:lstStyle/>
          <a:p>
            <a:fld id="{A15A13CF-AB93-4764-9A9E-0C9099AC8862}" type="slidenum">
              <a:rPr lang="en-IN" smtClean="0"/>
              <a:t>22</a:t>
            </a:fld>
            <a:endParaRPr lang="en-IN"/>
          </a:p>
        </p:txBody>
      </p:sp>
    </p:spTree>
    <p:extLst>
      <p:ext uri="{BB962C8B-B14F-4D97-AF65-F5344CB8AC3E}">
        <p14:creationId xmlns:p14="http://schemas.microsoft.com/office/powerpoint/2010/main" val="157438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56A8-C29C-D878-2D3D-2086D7BBC74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FC3A88AF-686C-A6BA-1EE7-8028D9F0AFE1}"/>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success rates of launch site KSC LC-39 A is 47.1%.</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LC-40 is 29.2%.</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VAFB SLC-4E  is 16.7%.</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SLC-40 is 12.5%.</a:t>
            </a:r>
          </a:p>
          <a:p>
            <a:pPr>
              <a:lnSpc>
                <a:spcPct val="150000"/>
              </a:lnSpc>
            </a:pPr>
            <a:r>
              <a:rPr lang="en-IN" sz="1600" dirty="0">
                <a:latin typeface="Times New Roman" panose="02020603050405020304" pitchFamily="18" charset="0"/>
                <a:cs typeface="Times New Roman" panose="02020603050405020304" pitchFamily="18" charset="0"/>
              </a:rPr>
              <a:t>From this it is evident that KSC LC-39A has highest success rate and CCAFS SLC-40 has least success rate.</a:t>
            </a:r>
          </a:p>
          <a:p>
            <a:pPr>
              <a:lnSpc>
                <a:spcPct val="150000"/>
              </a:lnSpc>
            </a:pPr>
            <a:r>
              <a:rPr lang="en-IN" sz="1600" dirty="0">
                <a:latin typeface="Times New Roman" panose="02020603050405020304" pitchFamily="18" charset="0"/>
                <a:cs typeface="Times New Roman" panose="02020603050405020304" pitchFamily="18" charset="0"/>
              </a:rPr>
              <a:t>The successful launches of KSC LC-39A when compared to unsuccessful launches is 76.9%.</a:t>
            </a:r>
          </a:p>
          <a:p>
            <a:pPr>
              <a:lnSpc>
                <a:spcPct val="150000"/>
              </a:lnSpc>
            </a:pPr>
            <a:r>
              <a:rPr lang="en-IN" sz="1600" dirty="0">
                <a:latin typeface="Times New Roman" panose="02020603050405020304" pitchFamily="18" charset="0"/>
                <a:cs typeface="Times New Roman" panose="02020603050405020304" pitchFamily="18" charset="0"/>
              </a:rPr>
              <a:t>FT booster version has highest launch success rate followed by B4.</a:t>
            </a:r>
          </a:p>
          <a:p>
            <a:pPr marL="0" indent="0">
              <a:buNone/>
            </a:pPr>
            <a:endParaRPr lang="en-IN" dirty="0"/>
          </a:p>
        </p:txBody>
      </p:sp>
      <p:sp>
        <p:nvSpPr>
          <p:cNvPr id="4" name="Slide Number Placeholder 3">
            <a:extLst>
              <a:ext uri="{FF2B5EF4-FFF2-40B4-BE49-F238E27FC236}">
                <a16:creationId xmlns:a16="http://schemas.microsoft.com/office/drawing/2014/main" id="{CD2FC1B0-CE15-2F90-A4BE-8416D3C131E0}"/>
              </a:ext>
            </a:extLst>
          </p:cNvPr>
          <p:cNvSpPr>
            <a:spLocks noGrp="1"/>
          </p:cNvSpPr>
          <p:nvPr>
            <p:ph type="sldNum" sz="quarter" idx="12"/>
          </p:nvPr>
        </p:nvSpPr>
        <p:spPr/>
        <p:txBody>
          <a:bodyPr/>
          <a:lstStyle/>
          <a:p>
            <a:fld id="{A15A13CF-AB93-4764-9A9E-0C9099AC8862}" type="slidenum">
              <a:rPr lang="en-IN" smtClean="0"/>
              <a:t>23</a:t>
            </a:fld>
            <a:endParaRPr lang="en-IN"/>
          </a:p>
        </p:txBody>
      </p:sp>
    </p:spTree>
    <p:extLst>
      <p:ext uri="{BB962C8B-B14F-4D97-AF65-F5344CB8AC3E}">
        <p14:creationId xmlns:p14="http://schemas.microsoft.com/office/powerpoint/2010/main" val="300575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3932-B6C2-4D42-D47C-5A96858556A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D9DD160F-CCD3-F421-3E4F-153810FCFDD3}"/>
              </a:ext>
            </a:extLst>
          </p:cNvPr>
          <p:cNvSpPr>
            <a:spLocks noGrp="1"/>
          </p:cNvSpPr>
          <p:nvPr>
            <p:ph idx="1"/>
          </p:nvPr>
        </p:nvSpPr>
        <p:spPr/>
        <p:txBody>
          <a:bodyPr/>
          <a:lstStyle/>
          <a:p>
            <a:pPr>
              <a:lnSpc>
                <a:spcPct val="150000"/>
              </a:lnSpc>
            </a:pPr>
            <a:r>
              <a:rPr lang="en-IN" sz="1600" dirty="0">
                <a:latin typeface="Times New Roman" panose="02020603050405020304" pitchFamily="18" charset="0"/>
                <a:cs typeface="Times New Roman" panose="02020603050405020304" pitchFamily="18" charset="0"/>
              </a:rPr>
              <a:t>The success rates are high for payload of 2000 to 6000.</a:t>
            </a:r>
          </a:p>
          <a:p>
            <a:pPr>
              <a:lnSpc>
                <a:spcPct val="150000"/>
              </a:lnSpc>
            </a:pPr>
            <a:r>
              <a:rPr lang="en-IN" sz="1600" dirty="0">
                <a:latin typeface="Times New Roman" panose="02020603050405020304" pitchFamily="18" charset="0"/>
                <a:cs typeface="Times New Roman" panose="02020603050405020304" pitchFamily="18" charset="0"/>
              </a:rPr>
              <a:t>The logistic regression, Support Vector machine and KNearestNeighbors showed an accuracy score of 83% on the test data.  </a:t>
            </a:r>
          </a:p>
          <a:p>
            <a:pPr>
              <a:lnSpc>
                <a:spcPct val="150000"/>
              </a:lnSpc>
            </a:pPr>
            <a:r>
              <a:rPr lang="en-IN" sz="1600" dirty="0">
                <a:latin typeface="Times New Roman" panose="02020603050405020304" pitchFamily="18" charset="0"/>
                <a:cs typeface="Times New Roman" panose="02020603050405020304" pitchFamily="18" charset="0"/>
              </a:rPr>
              <a:t>The decision tree showed an accuracy score of 87% on test data.</a:t>
            </a:r>
          </a:p>
          <a:p>
            <a:pPr>
              <a:lnSpc>
                <a:spcPct val="150000"/>
              </a:lnSpc>
            </a:pPr>
            <a:r>
              <a:rPr lang="en-IN" sz="1600" dirty="0">
                <a:latin typeface="Times New Roman" panose="02020603050405020304" pitchFamily="18" charset="0"/>
                <a:cs typeface="Times New Roman" panose="02020603050405020304" pitchFamily="18" charset="0"/>
              </a:rPr>
              <a:t>This means that the probability of successful first launch is 83% to 87%.</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F6FD795-73EF-AB0D-B401-40DA8D61DB70}"/>
              </a:ext>
            </a:extLst>
          </p:cNvPr>
          <p:cNvSpPr>
            <a:spLocks noGrp="1"/>
          </p:cNvSpPr>
          <p:nvPr>
            <p:ph type="sldNum" sz="quarter" idx="12"/>
          </p:nvPr>
        </p:nvSpPr>
        <p:spPr/>
        <p:txBody>
          <a:bodyPr/>
          <a:lstStyle/>
          <a:p>
            <a:fld id="{A15A13CF-AB93-4764-9A9E-0C9099AC8862}" type="slidenum">
              <a:rPr lang="en-IN" smtClean="0"/>
              <a:t>24</a:t>
            </a:fld>
            <a:endParaRPr lang="en-IN"/>
          </a:p>
        </p:txBody>
      </p:sp>
    </p:spTree>
    <p:extLst>
      <p:ext uri="{BB962C8B-B14F-4D97-AF65-F5344CB8AC3E}">
        <p14:creationId xmlns:p14="http://schemas.microsoft.com/office/powerpoint/2010/main" val="149048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A492-185B-AC01-53AD-561876CDF74C}"/>
              </a:ext>
            </a:extLst>
          </p:cNvPr>
          <p:cNvSpPr>
            <a:spLocks noGrp="1"/>
          </p:cNvSpPr>
          <p:nvPr>
            <p:ph type="title"/>
          </p:nvPr>
        </p:nvSpPr>
        <p:spPr>
          <a:xfrm>
            <a:off x="951322" y="393405"/>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9D4A6A-BD6C-E37B-D040-61BC548E9F77}"/>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The total number of success outcomes is found to be high. The success rate is increasing since 2015. </a:t>
            </a: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The success rate of </a:t>
            </a:r>
            <a:r>
              <a:rPr lang="en-IN" sz="1600" dirty="0">
                <a:latin typeface="Times New Roman" panose="02020603050405020304" pitchFamily="18" charset="0"/>
                <a:cs typeface="Times New Roman" panose="02020603050405020304" pitchFamily="18" charset="0"/>
              </a:rPr>
              <a:t>KSC LC-39A is the highest. FT booster version has the highest success launch rate.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From the above findings the probability of successful launch is very high. All the unsuccessful launches are preplanned.  Thus, we can conclude that first launch will be successful.</a:t>
            </a:r>
          </a:p>
        </p:txBody>
      </p:sp>
      <p:sp>
        <p:nvSpPr>
          <p:cNvPr id="4" name="Slide Number Placeholder 3">
            <a:extLst>
              <a:ext uri="{FF2B5EF4-FFF2-40B4-BE49-F238E27FC236}">
                <a16:creationId xmlns:a16="http://schemas.microsoft.com/office/drawing/2014/main" id="{AA8DE184-3148-7EF9-0B5C-8694A6EAACE3}"/>
              </a:ext>
            </a:extLst>
          </p:cNvPr>
          <p:cNvSpPr>
            <a:spLocks noGrp="1"/>
          </p:cNvSpPr>
          <p:nvPr>
            <p:ph type="sldNum" sz="quarter" idx="12"/>
          </p:nvPr>
        </p:nvSpPr>
        <p:spPr/>
        <p:txBody>
          <a:bodyPr/>
          <a:lstStyle/>
          <a:p>
            <a:fld id="{A15A13CF-AB93-4764-9A9E-0C9099AC8862}" type="slidenum">
              <a:rPr lang="en-IN" smtClean="0"/>
              <a:t>25</a:t>
            </a:fld>
            <a:endParaRPr lang="en-IN"/>
          </a:p>
        </p:txBody>
      </p:sp>
    </p:spTree>
    <p:extLst>
      <p:ext uri="{BB962C8B-B14F-4D97-AF65-F5344CB8AC3E}">
        <p14:creationId xmlns:p14="http://schemas.microsoft.com/office/powerpoint/2010/main" val="226569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E921-C2E2-A0C0-51D8-D3315A244F19}"/>
              </a:ext>
            </a:extLst>
          </p:cNvPr>
          <p:cNvSpPr>
            <a:spLocks noGrp="1"/>
          </p:cNvSpPr>
          <p:nvPr>
            <p:ph type="title"/>
          </p:nvPr>
        </p:nvSpPr>
        <p:spPr>
          <a:xfrm>
            <a:off x="838200" y="365126"/>
            <a:ext cx="10515600" cy="794372"/>
          </a:xfrm>
        </p:spPr>
        <p:txBody>
          <a:bodyPr>
            <a:normAutofit/>
          </a:bodyPr>
          <a:lstStyle/>
          <a:p>
            <a:pPr algn="ctr"/>
            <a:r>
              <a:rPr lang="en-IN" sz="2800" b="1"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2C2588F7-1617-3750-5938-ACFCD3693CE9}"/>
              </a:ext>
            </a:extLst>
          </p:cNvPr>
          <p:cNvSpPr>
            <a:spLocks noGrp="1"/>
          </p:cNvSpPr>
          <p:nvPr>
            <p:ph idx="1"/>
          </p:nvPr>
        </p:nvSpPr>
        <p:spPr>
          <a:xfrm>
            <a:off x="772212" y="992334"/>
            <a:ext cx="10935878" cy="5500540"/>
          </a:xfrm>
        </p:spPr>
        <p:txBody>
          <a:bodyPr>
            <a:normAutofit fontScale="25000" lnSpcReduction="20000"/>
          </a:bodyPr>
          <a:lstStyle/>
          <a:p>
            <a:pPr marL="0" indent="0" algn="just">
              <a:lnSpc>
                <a:spcPct val="120000"/>
              </a:lnSpc>
              <a:buNone/>
            </a:pPr>
            <a:r>
              <a:rPr lang="en-IN" sz="6400" dirty="0">
                <a:latin typeface="Times New Roman" panose="02020603050405020304" pitchFamily="18" charset="0"/>
                <a:cs typeface="Times New Roman" panose="02020603050405020304" pitchFamily="18" charset="0"/>
              </a:rPr>
              <a:t>SpaceX advertises Falcon 9 launches with a cost of 69 million dollars with a view to reuse the first stage thereby saving much of the cost.  If probability of success of first time launch is determined then the cost of launch can be determined.  The aim of this project is to predict whether Falcon 9 first stage will launch successfully.</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The dataset for this project is collected from "https://api.spacexdata.com/v4/launches/past" and filtered the data to include only Falcon 9 launches during data collection phase. There are different cases in the dataset where the booster landing was successful and unsuccessful.  These cases are True Ocean, where booster was successfully landed in the ocean; False Ocean, where the landing mission outcome unsuccessfully landed to a specific region of the ocean; True RTLS, the mission outcome was successfully landed to a ground pad False RTLS means the mission outcome was unsuccessfully landed to a ground pad; True ASDS, means the mission outcome was successfully landed on a drone ship; False ASDS, means the mission outcome was unsuccessfully landed on a drone ship.  Exploratory Data Analysis was performed in which missing values are replaced with mean of the given values.  The landing outcome for each launch is determined. The data set was subjected to SQL queries for better understanding of the data.  From this, the success rate of landing outcome was found to be 67%.  The landing outcomes are converted into training labels.</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Each launch aims to a dedicated orbit such as Low Earth Orbit(LEO), Very Low Earth Orbit(VLEO), Geosynchronous Orbit(GTO), Sun Synchronous Orbit(SSO), ELS-1, Highly Elliptical Orbit(HEO), ISS, MEO(Intermediate Circular Orbit), HEO (Geo Centric Orbits), GEO(Circular Geosynchronous Orbit), PO(Polar).  The launch success rate may depend on many factors such as payload mass, orbit type etc. Data visualisation is performed to find success rate of each orbit type. The success rate  may also depend on location and proximities of a launch site i.e. the initial position of rocket trajectories. Finding an optimal location for building a launch site certainly involves many factors. The success/failed launches for each site is marked on the map.  A Dash application is created to visualize the success rates of each site.  Then machine learning is implemented to predict the success rate of the launches.  The accuracy score  is determined to identify how much the predicted value deviates from the actual values.    </a:t>
            </a:r>
          </a:p>
          <a:p>
            <a:pPr marL="0" indent="0">
              <a:lnSpc>
                <a:spcPct val="120000"/>
              </a:lnSpc>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C8749-74DE-100B-6B4D-C9847C6AD5CD}"/>
              </a:ext>
            </a:extLst>
          </p:cNvPr>
          <p:cNvSpPr>
            <a:spLocks noGrp="1"/>
          </p:cNvSpPr>
          <p:nvPr>
            <p:ph type="sldNum" sz="quarter" idx="12"/>
          </p:nvPr>
        </p:nvSpPr>
        <p:spPr/>
        <p:txBody>
          <a:bodyPr/>
          <a:lstStyle/>
          <a:p>
            <a:fld id="{A15A13CF-AB93-4764-9A9E-0C9099AC8862}" type="slidenum">
              <a:rPr lang="en-IN" smtClean="0"/>
              <a:t>3</a:t>
            </a:fld>
            <a:endParaRPr lang="en-IN"/>
          </a:p>
        </p:txBody>
      </p:sp>
    </p:spTree>
    <p:extLst>
      <p:ext uri="{BB962C8B-B14F-4D97-AF65-F5344CB8AC3E}">
        <p14:creationId xmlns:p14="http://schemas.microsoft.com/office/powerpoint/2010/main" val="258099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EDAA-965D-41D0-EC00-E638BC17A66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6CC8E9-2391-1F26-BD55-873DF2EA6E1D}"/>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This project is for SpaceX which bids for 69 million dollars for a project in which first launch can be reused.  The aim of this project is to predict the probability of success of first launch.</a:t>
            </a:r>
          </a:p>
          <a:p>
            <a:pPr marL="0" indent="0">
              <a:buNone/>
            </a:pPr>
            <a:r>
              <a:rPr lang="en-IN" sz="1600" dirty="0">
                <a:latin typeface="Times New Roman" panose="02020603050405020304" pitchFamily="18" charset="0"/>
                <a:cs typeface="Times New Roman" panose="02020603050405020304" pitchFamily="18" charset="0"/>
              </a:rPr>
              <a:t>The key questions are:  </a:t>
            </a:r>
          </a:p>
          <a:p>
            <a:r>
              <a:rPr lang="en-IN" sz="1600" dirty="0">
                <a:latin typeface="Times New Roman" panose="02020603050405020304" pitchFamily="18" charset="0"/>
                <a:cs typeface="Times New Roman" panose="02020603050405020304" pitchFamily="18" charset="0"/>
              </a:rPr>
              <a:t>What is the success rate of first launch?</a:t>
            </a:r>
          </a:p>
          <a:p>
            <a:r>
              <a:rPr lang="en-IN" sz="1600" dirty="0">
                <a:latin typeface="Times New Roman" panose="02020603050405020304" pitchFamily="18" charset="0"/>
                <a:cs typeface="Times New Roman" panose="02020603050405020304" pitchFamily="18" charset="0"/>
              </a:rPr>
              <a:t>What are the success rates of each Launch Site?</a:t>
            </a:r>
          </a:p>
          <a:p>
            <a:r>
              <a:rPr lang="en-IN" sz="1600" dirty="0">
                <a:latin typeface="Times New Roman" panose="02020603050405020304" pitchFamily="18" charset="0"/>
                <a:cs typeface="Times New Roman" panose="02020603050405020304" pitchFamily="18" charset="0"/>
              </a:rPr>
              <a:t>Which Booster Version has highest launch success rate?</a:t>
            </a:r>
          </a:p>
          <a:p>
            <a:r>
              <a:rPr lang="en-IN" sz="1600" dirty="0">
                <a:latin typeface="Times New Roman" panose="02020603050405020304" pitchFamily="18" charset="0"/>
                <a:cs typeface="Times New Roman" panose="02020603050405020304" pitchFamily="18" charset="0"/>
              </a:rPr>
              <a:t>Which orbits have more positive landing rate for different payloads?</a:t>
            </a:r>
          </a:p>
          <a:p>
            <a:pPr marL="0" indent="0">
              <a:buNone/>
            </a:pPr>
            <a:endParaRPr lang="en-IN" dirty="0"/>
          </a:p>
        </p:txBody>
      </p:sp>
      <p:sp>
        <p:nvSpPr>
          <p:cNvPr id="4" name="Slide Number Placeholder 3">
            <a:extLst>
              <a:ext uri="{FF2B5EF4-FFF2-40B4-BE49-F238E27FC236}">
                <a16:creationId xmlns:a16="http://schemas.microsoft.com/office/drawing/2014/main" id="{3C38AA1D-5667-C2DB-A800-566A0A91112B}"/>
              </a:ext>
            </a:extLst>
          </p:cNvPr>
          <p:cNvSpPr>
            <a:spLocks noGrp="1"/>
          </p:cNvSpPr>
          <p:nvPr>
            <p:ph type="sldNum" sz="quarter" idx="12"/>
          </p:nvPr>
        </p:nvSpPr>
        <p:spPr/>
        <p:txBody>
          <a:bodyPr/>
          <a:lstStyle/>
          <a:p>
            <a:fld id="{A15A13CF-AB93-4764-9A9E-0C9099AC8862}" type="slidenum">
              <a:rPr lang="en-IN" smtClean="0"/>
              <a:t>4</a:t>
            </a:fld>
            <a:endParaRPr lang="en-IN"/>
          </a:p>
        </p:txBody>
      </p:sp>
    </p:spTree>
    <p:extLst>
      <p:ext uri="{BB962C8B-B14F-4D97-AF65-F5344CB8AC3E}">
        <p14:creationId xmlns:p14="http://schemas.microsoft.com/office/powerpoint/2010/main" val="374176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2CE0-5495-ADD8-9446-3639DB06F0B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9972130-39F0-2190-811B-25B5A3BD189F}"/>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dataset for this project is collected from api.spacex.com.</a:t>
            </a:r>
          </a:p>
          <a:p>
            <a:pPr algn="just">
              <a:lnSpc>
                <a:spcPct val="150000"/>
              </a:lnSpc>
            </a:pPr>
            <a:r>
              <a:rPr lang="en-IN" sz="1600" dirty="0">
                <a:latin typeface="Times New Roman" panose="02020603050405020304" pitchFamily="18" charset="0"/>
                <a:cs typeface="Times New Roman" panose="02020603050405020304" pitchFamily="18" charset="0"/>
              </a:rPr>
              <a:t>The methodology includes the following steps such as Data Collection; Exploratory Data Analysis-Data Wrangling, Data Visualisation; Data Modelling</a:t>
            </a:r>
          </a:p>
          <a:p>
            <a:pPr algn="just">
              <a:lnSpc>
                <a:spcPct val="150000"/>
              </a:lnSpc>
            </a:pPr>
            <a:r>
              <a:rPr lang="en-IN" sz="1600" dirty="0">
                <a:latin typeface="Times New Roman" panose="02020603050405020304" pitchFamily="18" charset="0"/>
                <a:cs typeface="Times New Roman" panose="02020603050405020304" pitchFamily="18" charset="0"/>
              </a:rPr>
              <a:t> The collected data is cleaned, analysed, generated labels for classification.  The data is subjected to classification algorithms such as Logistic Regression, Support Vector Machine, Decision Tree Classifier, KNearestNeighbors.   </a:t>
            </a:r>
            <a:endParaRPr lang="en-IN" sz="1600" dirty="0"/>
          </a:p>
        </p:txBody>
      </p:sp>
      <p:sp>
        <p:nvSpPr>
          <p:cNvPr id="4" name="Slide Number Placeholder 3">
            <a:extLst>
              <a:ext uri="{FF2B5EF4-FFF2-40B4-BE49-F238E27FC236}">
                <a16:creationId xmlns:a16="http://schemas.microsoft.com/office/drawing/2014/main" id="{DE89E3A0-44C7-613C-FE66-92CCEA234A6D}"/>
              </a:ext>
            </a:extLst>
          </p:cNvPr>
          <p:cNvSpPr>
            <a:spLocks noGrp="1"/>
          </p:cNvSpPr>
          <p:nvPr>
            <p:ph type="sldNum" sz="quarter" idx="12"/>
          </p:nvPr>
        </p:nvSpPr>
        <p:spPr/>
        <p:txBody>
          <a:bodyPr/>
          <a:lstStyle/>
          <a:p>
            <a:fld id="{A15A13CF-AB93-4764-9A9E-0C9099AC8862}" type="slidenum">
              <a:rPr lang="en-IN" smtClean="0"/>
              <a:t>5</a:t>
            </a:fld>
            <a:endParaRPr lang="en-IN"/>
          </a:p>
        </p:txBody>
      </p:sp>
    </p:spTree>
    <p:extLst>
      <p:ext uri="{BB962C8B-B14F-4D97-AF65-F5344CB8AC3E}">
        <p14:creationId xmlns:p14="http://schemas.microsoft.com/office/powerpoint/2010/main" val="1577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B313-9EA9-B3C9-01C2-B17C2987233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F69AD42D-EAD0-A09E-2197-AF675B1CD5FF}"/>
              </a:ext>
            </a:extLst>
          </p:cNvPr>
          <p:cNvSpPr>
            <a:spLocks noGrp="1"/>
          </p:cNvSpPr>
          <p:nvPr>
            <p:ph idx="1"/>
          </p:nvPr>
        </p:nvSpPr>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Collection</a:t>
            </a:r>
          </a:p>
          <a:p>
            <a:pPr algn="just">
              <a:lnSpc>
                <a:spcPct val="100000"/>
              </a:lnSpc>
            </a:pPr>
            <a:r>
              <a:rPr lang="en-IN" sz="1600" dirty="0">
                <a:latin typeface="Times New Roman" panose="02020603050405020304" pitchFamily="18" charset="0"/>
                <a:cs typeface="Times New Roman" panose="02020603050405020304" pitchFamily="18" charset="0"/>
              </a:rPr>
              <a:t>The data is collected from </a:t>
            </a:r>
            <a:r>
              <a:rPr lang="en-IN" sz="1600" dirty="0">
                <a:latin typeface="Times New Roman" panose="02020603050405020304" pitchFamily="18" charset="0"/>
                <a:cs typeface="Times New Roman" panose="02020603050405020304" pitchFamily="18" charset="0"/>
                <a:hlinkClick r:id="rId2"/>
              </a:rPr>
              <a:t>https://api.spacexdata.com/v4/launches/past</a:t>
            </a:r>
            <a:r>
              <a:rPr lang="en-IN" sz="1600" dirty="0">
                <a:latin typeface="Times New Roman" panose="02020603050405020304" pitchFamily="18" charset="0"/>
                <a:cs typeface="Times New Roman" panose="02020603050405020304" pitchFamily="18" charset="0"/>
              </a:rPr>
              <a:t> using a request- response API and converted into JSON format and then to a pandas dataframe.  The columns of the dataframe are FlightNumber, Date, BoosterVersion, PayloadMass, Orbit, </a:t>
            </a:r>
            <a:r>
              <a:rPr lang="en-IN" sz="1600" dirty="0" err="1">
                <a:latin typeface="Times New Roman" panose="02020603050405020304" pitchFamily="18" charset="0"/>
                <a:cs typeface="Times New Roman" panose="02020603050405020304" pitchFamily="18" charset="0"/>
              </a:rPr>
              <a:t>LaunchSite</a:t>
            </a:r>
            <a:r>
              <a:rPr lang="en-IN" sz="1600" dirty="0">
                <a:latin typeface="Times New Roman" panose="02020603050405020304" pitchFamily="18" charset="0"/>
                <a:cs typeface="Times New Roman" panose="02020603050405020304" pitchFamily="18" charset="0"/>
              </a:rPr>
              <a:t>, Outcome, Flights, GridFins, Reused, Legs, LandingPad, Block, ReusedCount, Serial, Longitude, Latitude. Then the dataframe is filtered to obtain only Falcon 9 launches. </a:t>
            </a:r>
          </a:p>
          <a:p>
            <a:pPr marL="0" indent="0">
              <a:lnSpc>
                <a:spcPct val="100000"/>
              </a:lnSpc>
              <a:buNone/>
            </a:pPr>
            <a:r>
              <a:rPr lang="en-IN" sz="2200" b="1" u="sng" dirty="0">
                <a:latin typeface="Times New Roman" panose="02020603050405020304" pitchFamily="18" charset="0"/>
                <a:cs typeface="Times New Roman" panose="02020603050405020304" pitchFamily="18" charset="0"/>
              </a:rPr>
              <a:t>Data Analysis </a:t>
            </a:r>
          </a:p>
          <a:p>
            <a:pPr algn="just">
              <a:lnSpc>
                <a:spcPct val="100000"/>
              </a:lnSpc>
            </a:pPr>
            <a:r>
              <a:rPr lang="en-IN" sz="1600" dirty="0">
                <a:latin typeface="Times New Roman" panose="02020603050405020304" pitchFamily="18" charset="0"/>
                <a:cs typeface="Times New Roman" panose="02020603050405020304" pitchFamily="18" charset="0"/>
              </a:rPr>
              <a:t>As a part of analysis missing values are replaced with mean.  Then the number of launches of each site is determined.  The number and occurrence of mission outcomes is calculated. The different landing outcomes are determined.  Finally landing outcome label is created for each landing outcome.   </a:t>
            </a:r>
          </a:p>
        </p:txBody>
      </p:sp>
      <p:sp>
        <p:nvSpPr>
          <p:cNvPr id="4" name="Slide Number Placeholder 3">
            <a:extLst>
              <a:ext uri="{FF2B5EF4-FFF2-40B4-BE49-F238E27FC236}">
                <a16:creationId xmlns:a16="http://schemas.microsoft.com/office/drawing/2014/main" id="{09FDDB3D-7B25-DEEF-BB28-9A88A0398F5A}"/>
              </a:ext>
            </a:extLst>
          </p:cNvPr>
          <p:cNvSpPr>
            <a:spLocks noGrp="1"/>
          </p:cNvSpPr>
          <p:nvPr>
            <p:ph type="sldNum" sz="quarter" idx="12"/>
          </p:nvPr>
        </p:nvSpPr>
        <p:spPr/>
        <p:txBody>
          <a:bodyPr/>
          <a:lstStyle/>
          <a:p>
            <a:fld id="{A15A13CF-AB93-4764-9A9E-0C9099AC8862}" type="slidenum">
              <a:rPr lang="en-IN" smtClean="0"/>
              <a:t>6</a:t>
            </a:fld>
            <a:endParaRPr lang="en-IN"/>
          </a:p>
        </p:txBody>
      </p:sp>
    </p:spTree>
    <p:extLst>
      <p:ext uri="{BB962C8B-B14F-4D97-AF65-F5344CB8AC3E}">
        <p14:creationId xmlns:p14="http://schemas.microsoft.com/office/powerpoint/2010/main" val="236627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71B0-828C-FDC6-87D0-B9A00141288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graphicFrame>
        <p:nvGraphicFramePr>
          <p:cNvPr id="4" name="Content Placeholder 3">
            <a:extLst>
              <a:ext uri="{FF2B5EF4-FFF2-40B4-BE49-F238E27FC236}">
                <a16:creationId xmlns:a16="http://schemas.microsoft.com/office/drawing/2014/main" id="{BC49AD13-3072-175C-55C3-B5085138171D}"/>
              </a:ext>
            </a:extLst>
          </p:cNvPr>
          <p:cNvGraphicFramePr>
            <a:graphicFrameLocks noGrp="1"/>
          </p:cNvGraphicFramePr>
          <p:nvPr>
            <p:ph idx="1"/>
            <p:extLst>
              <p:ext uri="{D42A27DB-BD31-4B8C-83A1-F6EECF244321}">
                <p14:modId xmlns:p14="http://schemas.microsoft.com/office/powerpoint/2010/main" val="3972519117"/>
              </p:ext>
            </p:extLst>
          </p:nvPr>
        </p:nvGraphicFramePr>
        <p:xfrm>
          <a:off x="611954" y="2403835"/>
          <a:ext cx="10822761" cy="4117656"/>
        </p:xfrm>
        <a:graphic>
          <a:graphicData uri="http://schemas.openxmlformats.org/drawingml/2006/table">
            <a:tbl>
              <a:tblPr>
                <a:tableStyleId>{5C22544A-7EE6-4342-B048-85BDC9FD1C3A}</a:tableStyleId>
              </a:tblPr>
              <a:tblGrid>
                <a:gridCol w="569619">
                  <a:extLst>
                    <a:ext uri="{9D8B030D-6E8A-4147-A177-3AD203B41FA5}">
                      <a16:colId xmlns:a16="http://schemas.microsoft.com/office/drawing/2014/main" val="1327246240"/>
                    </a:ext>
                  </a:extLst>
                </a:gridCol>
                <a:gridCol w="569619">
                  <a:extLst>
                    <a:ext uri="{9D8B030D-6E8A-4147-A177-3AD203B41FA5}">
                      <a16:colId xmlns:a16="http://schemas.microsoft.com/office/drawing/2014/main" val="1422249162"/>
                    </a:ext>
                  </a:extLst>
                </a:gridCol>
                <a:gridCol w="569619">
                  <a:extLst>
                    <a:ext uri="{9D8B030D-6E8A-4147-A177-3AD203B41FA5}">
                      <a16:colId xmlns:a16="http://schemas.microsoft.com/office/drawing/2014/main" val="1060911141"/>
                    </a:ext>
                  </a:extLst>
                </a:gridCol>
                <a:gridCol w="569619">
                  <a:extLst>
                    <a:ext uri="{9D8B030D-6E8A-4147-A177-3AD203B41FA5}">
                      <a16:colId xmlns:a16="http://schemas.microsoft.com/office/drawing/2014/main" val="2450739699"/>
                    </a:ext>
                  </a:extLst>
                </a:gridCol>
                <a:gridCol w="569619">
                  <a:extLst>
                    <a:ext uri="{9D8B030D-6E8A-4147-A177-3AD203B41FA5}">
                      <a16:colId xmlns:a16="http://schemas.microsoft.com/office/drawing/2014/main" val="3522739876"/>
                    </a:ext>
                  </a:extLst>
                </a:gridCol>
                <a:gridCol w="569619">
                  <a:extLst>
                    <a:ext uri="{9D8B030D-6E8A-4147-A177-3AD203B41FA5}">
                      <a16:colId xmlns:a16="http://schemas.microsoft.com/office/drawing/2014/main" val="1158942933"/>
                    </a:ext>
                  </a:extLst>
                </a:gridCol>
                <a:gridCol w="569619">
                  <a:extLst>
                    <a:ext uri="{9D8B030D-6E8A-4147-A177-3AD203B41FA5}">
                      <a16:colId xmlns:a16="http://schemas.microsoft.com/office/drawing/2014/main" val="35443126"/>
                    </a:ext>
                  </a:extLst>
                </a:gridCol>
                <a:gridCol w="569619">
                  <a:extLst>
                    <a:ext uri="{9D8B030D-6E8A-4147-A177-3AD203B41FA5}">
                      <a16:colId xmlns:a16="http://schemas.microsoft.com/office/drawing/2014/main" val="1156448880"/>
                    </a:ext>
                  </a:extLst>
                </a:gridCol>
                <a:gridCol w="569619">
                  <a:extLst>
                    <a:ext uri="{9D8B030D-6E8A-4147-A177-3AD203B41FA5}">
                      <a16:colId xmlns:a16="http://schemas.microsoft.com/office/drawing/2014/main" val="584092397"/>
                    </a:ext>
                  </a:extLst>
                </a:gridCol>
                <a:gridCol w="569619">
                  <a:extLst>
                    <a:ext uri="{9D8B030D-6E8A-4147-A177-3AD203B41FA5}">
                      <a16:colId xmlns:a16="http://schemas.microsoft.com/office/drawing/2014/main" val="2338376536"/>
                    </a:ext>
                  </a:extLst>
                </a:gridCol>
                <a:gridCol w="569619">
                  <a:extLst>
                    <a:ext uri="{9D8B030D-6E8A-4147-A177-3AD203B41FA5}">
                      <a16:colId xmlns:a16="http://schemas.microsoft.com/office/drawing/2014/main" val="1785712370"/>
                    </a:ext>
                  </a:extLst>
                </a:gridCol>
                <a:gridCol w="569619">
                  <a:extLst>
                    <a:ext uri="{9D8B030D-6E8A-4147-A177-3AD203B41FA5}">
                      <a16:colId xmlns:a16="http://schemas.microsoft.com/office/drawing/2014/main" val="1905875485"/>
                    </a:ext>
                  </a:extLst>
                </a:gridCol>
                <a:gridCol w="569619">
                  <a:extLst>
                    <a:ext uri="{9D8B030D-6E8A-4147-A177-3AD203B41FA5}">
                      <a16:colId xmlns:a16="http://schemas.microsoft.com/office/drawing/2014/main" val="4147662019"/>
                    </a:ext>
                  </a:extLst>
                </a:gridCol>
                <a:gridCol w="569619">
                  <a:extLst>
                    <a:ext uri="{9D8B030D-6E8A-4147-A177-3AD203B41FA5}">
                      <a16:colId xmlns:a16="http://schemas.microsoft.com/office/drawing/2014/main" val="2328115917"/>
                    </a:ext>
                  </a:extLst>
                </a:gridCol>
                <a:gridCol w="569619">
                  <a:extLst>
                    <a:ext uri="{9D8B030D-6E8A-4147-A177-3AD203B41FA5}">
                      <a16:colId xmlns:a16="http://schemas.microsoft.com/office/drawing/2014/main" val="1530541231"/>
                    </a:ext>
                  </a:extLst>
                </a:gridCol>
                <a:gridCol w="569619">
                  <a:extLst>
                    <a:ext uri="{9D8B030D-6E8A-4147-A177-3AD203B41FA5}">
                      <a16:colId xmlns:a16="http://schemas.microsoft.com/office/drawing/2014/main" val="1382684032"/>
                    </a:ext>
                  </a:extLst>
                </a:gridCol>
                <a:gridCol w="569619">
                  <a:extLst>
                    <a:ext uri="{9D8B030D-6E8A-4147-A177-3AD203B41FA5}">
                      <a16:colId xmlns:a16="http://schemas.microsoft.com/office/drawing/2014/main" val="360339835"/>
                    </a:ext>
                  </a:extLst>
                </a:gridCol>
                <a:gridCol w="569619">
                  <a:extLst>
                    <a:ext uri="{9D8B030D-6E8A-4147-A177-3AD203B41FA5}">
                      <a16:colId xmlns:a16="http://schemas.microsoft.com/office/drawing/2014/main" val="428792445"/>
                    </a:ext>
                  </a:extLst>
                </a:gridCol>
                <a:gridCol w="569619">
                  <a:extLst>
                    <a:ext uri="{9D8B030D-6E8A-4147-A177-3AD203B41FA5}">
                      <a16:colId xmlns:a16="http://schemas.microsoft.com/office/drawing/2014/main" val="1796281543"/>
                    </a:ext>
                  </a:extLst>
                </a:gridCol>
              </a:tblGrid>
              <a:tr h="686276">
                <a:tc>
                  <a:txBody>
                    <a:bodyPr/>
                    <a:lstStyle/>
                    <a:p>
                      <a:pPr algn="l" fontAlgn="b"/>
                      <a:r>
                        <a:rPr lang="en-IN" sz="1400" b="1" u="none" strike="noStrike" dirty="0">
                          <a:effectLst/>
                        </a:rPr>
                        <a:t> </a:t>
                      </a:r>
                      <a:endParaRPr lang="en-IN" sz="1400" b="1" i="0" u="none" strike="noStrike" dirty="0">
                        <a:solidFill>
                          <a:srgbClr val="000000"/>
                        </a:solidFill>
                        <a:effectLst/>
                        <a:latin typeface="Calibri" panose="020F0502020204030204" pitchFamily="34" charset="0"/>
                      </a:endParaRPr>
                    </a:p>
                  </a:txBody>
                  <a:tcPr marL="6918" marR="6918" marT="6918" marB="0" anchor="b"/>
                </a:tc>
                <a:tc>
                  <a:txBody>
                    <a:bodyPr/>
                    <a:lstStyle/>
                    <a:p>
                      <a:pPr algn="r" fontAlgn="ctr"/>
                      <a:r>
                        <a:rPr lang="en-IN" sz="1400" b="1" u="none" strike="noStrike" dirty="0">
                          <a:effectLst/>
                        </a:rPr>
                        <a:t>FlightNumber</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a:effectLst/>
                        </a:rPr>
                        <a:t>Date</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BoosterVersion</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PayloadMass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Orbit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err="1">
                          <a:effectLst/>
                        </a:rPr>
                        <a:t>LaunchSite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Outcome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Flights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GridFins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Legs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LandingPad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Block</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ReusedCount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Serial</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Longitude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Latitude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Class</a:t>
                      </a:r>
                      <a:endParaRPr lang="en-IN" sz="1400" b="1"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27414454"/>
                  </a:ext>
                </a:extLst>
              </a:tr>
              <a:tr h="686276">
                <a:tc>
                  <a:txBody>
                    <a:bodyPr/>
                    <a:lstStyle/>
                    <a:p>
                      <a:pPr algn="r" fontAlgn="ctr"/>
                      <a:r>
                        <a:rPr lang="en-IN" sz="1400" u="none" strike="noStrike">
                          <a:effectLst/>
                        </a:rPr>
                        <a:t>0</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04-06-2010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6104.95941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147433982"/>
                  </a:ext>
                </a:extLst>
              </a:tr>
              <a:tr h="686276">
                <a:tc>
                  <a:txBody>
                    <a:bodyPr/>
                    <a:lstStyle/>
                    <a:p>
                      <a:pPr algn="r" fontAlgn="ctr"/>
                      <a:r>
                        <a:rPr lang="en-IN" sz="1400" u="none" strike="noStrike">
                          <a:effectLst/>
                        </a:rPr>
                        <a:t>1</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22-05-2012</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525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CCAFS SLC 40</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406636677"/>
                  </a:ext>
                </a:extLst>
              </a:tr>
              <a:tr h="686276">
                <a:tc>
                  <a:txBody>
                    <a:bodyPr/>
                    <a:lstStyle/>
                    <a:p>
                      <a:pPr algn="r" fontAlgn="ctr"/>
                      <a:r>
                        <a:rPr lang="en-IN" sz="1400" u="none" strike="noStrike">
                          <a:effectLst/>
                        </a:rPr>
                        <a:t>2</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01-03-2013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Falcon 9</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677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ISS</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568461626"/>
                  </a:ext>
                </a:extLst>
              </a:tr>
              <a:tr h="686276">
                <a:tc>
                  <a:txBody>
                    <a:bodyPr/>
                    <a:lstStyle/>
                    <a:p>
                      <a:pPr algn="r" fontAlgn="ctr"/>
                      <a:r>
                        <a:rPr lang="en-IN" sz="1400" u="none" strike="noStrike">
                          <a:effectLst/>
                        </a:rPr>
                        <a:t>3</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4</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29-09-2013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500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PO</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VAFB SLC 4E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 Ocean</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B1003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-120.610829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34.632093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3012467726"/>
                  </a:ext>
                </a:extLst>
              </a:tr>
              <a:tr h="686276">
                <a:tc>
                  <a:txBody>
                    <a:bodyPr/>
                    <a:lstStyle/>
                    <a:p>
                      <a:pPr algn="r" fontAlgn="ctr"/>
                      <a:r>
                        <a:rPr lang="en-IN" sz="1400" u="none" strike="noStrike">
                          <a:effectLst/>
                        </a:rPr>
                        <a:t>4</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03-12-2013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3170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GTO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B1004</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-80.577366</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28.561857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0</a:t>
                      </a:r>
                      <a:endParaRPr lang="en-IN" sz="1400" b="0"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57724351"/>
                  </a:ext>
                </a:extLst>
              </a:tr>
            </a:tbl>
          </a:graphicData>
        </a:graphic>
      </p:graphicFrame>
      <p:sp>
        <p:nvSpPr>
          <p:cNvPr id="5" name="TextBox 4">
            <a:extLst>
              <a:ext uri="{FF2B5EF4-FFF2-40B4-BE49-F238E27FC236}">
                <a16:creationId xmlns:a16="http://schemas.microsoft.com/office/drawing/2014/main" id="{B9D6A172-CA33-A687-DB6F-C5406E9786DB}"/>
              </a:ext>
            </a:extLst>
          </p:cNvPr>
          <p:cNvSpPr txBox="1"/>
          <p:nvPr/>
        </p:nvSpPr>
        <p:spPr>
          <a:xfrm>
            <a:off x="923827" y="1800520"/>
            <a:ext cx="825418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dataframe thus formed is the following.  Here only first 5 rows of the dataframe is displayed. </a:t>
            </a:r>
          </a:p>
        </p:txBody>
      </p:sp>
      <p:sp>
        <p:nvSpPr>
          <p:cNvPr id="6" name="Slide Number Placeholder 5">
            <a:extLst>
              <a:ext uri="{FF2B5EF4-FFF2-40B4-BE49-F238E27FC236}">
                <a16:creationId xmlns:a16="http://schemas.microsoft.com/office/drawing/2014/main" id="{7E49F9ED-5BE5-E248-09A4-48319AD4ECA5}"/>
              </a:ext>
            </a:extLst>
          </p:cNvPr>
          <p:cNvSpPr>
            <a:spLocks noGrp="1"/>
          </p:cNvSpPr>
          <p:nvPr>
            <p:ph type="sldNum" sz="quarter" idx="12"/>
          </p:nvPr>
        </p:nvSpPr>
        <p:spPr/>
        <p:txBody>
          <a:bodyPr/>
          <a:lstStyle/>
          <a:p>
            <a:fld id="{A15A13CF-AB93-4764-9A9E-0C9099AC8862}" type="slidenum">
              <a:rPr lang="en-IN" smtClean="0"/>
              <a:t>7</a:t>
            </a:fld>
            <a:endParaRPr lang="en-IN"/>
          </a:p>
        </p:txBody>
      </p:sp>
    </p:spTree>
    <p:extLst>
      <p:ext uri="{BB962C8B-B14F-4D97-AF65-F5344CB8AC3E}">
        <p14:creationId xmlns:p14="http://schemas.microsoft.com/office/powerpoint/2010/main" val="30127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2544-2119-E5AD-8A19-E5F2D6007DC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53D350C-5624-73EA-85FA-B57C5E76A3FA}"/>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Then SQL queries are performed on the dataset for better understanding of the dataset.</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In this total payload mass carried by boosters launched by NASA (CRS) is determined to be 45596kg.  The average payload mass of booster version F9 v1.1 is determined as 2535kg. The total number of successful and failure mission outcomes is determined as in the following table.</a:t>
            </a:r>
          </a:p>
          <a:p>
            <a:pPr marL="0" indent="0">
              <a:buNone/>
            </a:pPr>
            <a:endParaRPr lang="en-IN" dirty="0"/>
          </a:p>
        </p:txBody>
      </p:sp>
      <p:graphicFrame>
        <p:nvGraphicFramePr>
          <p:cNvPr id="6" name="Table 5">
            <a:extLst>
              <a:ext uri="{FF2B5EF4-FFF2-40B4-BE49-F238E27FC236}">
                <a16:creationId xmlns:a16="http://schemas.microsoft.com/office/drawing/2014/main" id="{E9C4F67A-0A1A-CF59-85AF-C6FB91CA57F8}"/>
              </a:ext>
            </a:extLst>
          </p:cNvPr>
          <p:cNvGraphicFramePr>
            <a:graphicFrameLocks noGrp="1"/>
          </p:cNvGraphicFramePr>
          <p:nvPr>
            <p:extLst>
              <p:ext uri="{D42A27DB-BD31-4B8C-83A1-F6EECF244321}">
                <p14:modId xmlns:p14="http://schemas.microsoft.com/office/powerpoint/2010/main" val="2729624001"/>
              </p:ext>
            </p:extLst>
          </p:nvPr>
        </p:nvGraphicFramePr>
        <p:xfrm>
          <a:off x="1150068" y="4835843"/>
          <a:ext cx="7239788" cy="1417320"/>
        </p:xfrm>
        <a:graphic>
          <a:graphicData uri="http://schemas.openxmlformats.org/drawingml/2006/table">
            <a:tbl>
              <a:tblPr>
                <a:tableStyleId>{5C22544A-7EE6-4342-B048-85BDC9FD1C3A}</a:tableStyleId>
              </a:tblPr>
              <a:tblGrid>
                <a:gridCol w="3619894">
                  <a:extLst>
                    <a:ext uri="{9D8B030D-6E8A-4147-A177-3AD203B41FA5}">
                      <a16:colId xmlns:a16="http://schemas.microsoft.com/office/drawing/2014/main" val="3625825536"/>
                    </a:ext>
                  </a:extLst>
                </a:gridCol>
                <a:gridCol w="3619894">
                  <a:extLst>
                    <a:ext uri="{9D8B030D-6E8A-4147-A177-3AD203B41FA5}">
                      <a16:colId xmlns:a16="http://schemas.microsoft.com/office/drawing/2014/main" val="2474102142"/>
                    </a:ext>
                  </a:extLst>
                </a:gridCol>
              </a:tblGrid>
              <a:tr h="243840">
                <a:tc>
                  <a:txBody>
                    <a:bodyPr/>
                    <a:lstStyle/>
                    <a:p>
                      <a:pPr algn="r" fontAlgn="ctr"/>
                      <a:r>
                        <a:rPr lang="en-IN" sz="1400" b="1" u="none" strike="noStrike" dirty="0">
                          <a:effectLst/>
                        </a:rPr>
                        <a:t>Mission Outcome</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b="1" u="none" strike="noStrike" dirty="0">
                          <a:effectLst/>
                        </a:rPr>
                        <a:t>Number of outcomes</a:t>
                      </a:r>
                      <a:endParaRPr lang="en-IN"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14980089"/>
                  </a:ext>
                </a:extLst>
              </a:tr>
              <a:tr h="243840">
                <a:tc>
                  <a:txBody>
                    <a:bodyPr/>
                    <a:lstStyle/>
                    <a:p>
                      <a:pPr algn="r" fontAlgn="ctr"/>
                      <a:r>
                        <a:rPr lang="en-IN" sz="1400" u="none" strike="noStrike" dirty="0">
                          <a:effectLst/>
                        </a:rPr>
                        <a:t>Failure (in flight)</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43665161"/>
                  </a:ext>
                </a:extLst>
              </a:tr>
              <a:tr h="182880">
                <a:tc>
                  <a:txBody>
                    <a:bodyPr/>
                    <a:lstStyle/>
                    <a:p>
                      <a:pPr algn="r" fontAlgn="ctr"/>
                      <a:r>
                        <a:rPr lang="en-IN" sz="1400" u="none" strike="noStrike" dirty="0">
                          <a:effectLst/>
                        </a:rPr>
                        <a:t>Success</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98</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329251827"/>
                  </a:ext>
                </a:extLst>
              </a:tr>
              <a:tr h="182880">
                <a:tc>
                  <a:txBody>
                    <a:bodyPr/>
                    <a:lstStyle/>
                    <a:p>
                      <a:pPr algn="r" fontAlgn="ctr"/>
                      <a:r>
                        <a:rPr lang="en-IN" sz="1400" u="none" strike="noStrike" dirty="0">
                          <a:effectLst/>
                        </a:rPr>
                        <a:t>Success</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69682905"/>
                  </a:ext>
                </a:extLst>
              </a:tr>
              <a:tr h="487680">
                <a:tc>
                  <a:txBody>
                    <a:bodyPr/>
                    <a:lstStyle/>
                    <a:p>
                      <a:pPr algn="r" fontAlgn="ctr"/>
                      <a:r>
                        <a:rPr lang="en-IN" sz="1400" u="none" strike="noStrike" dirty="0">
                          <a:effectLst/>
                        </a:rPr>
                        <a:t>Success (payload status unclear)</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924951459"/>
                  </a:ext>
                </a:extLst>
              </a:tr>
            </a:tbl>
          </a:graphicData>
        </a:graphic>
      </p:graphicFrame>
      <p:sp>
        <p:nvSpPr>
          <p:cNvPr id="7" name="Slide Number Placeholder 6">
            <a:extLst>
              <a:ext uri="{FF2B5EF4-FFF2-40B4-BE49-F238E27FC236}">
                <a16:creationId xmlns:a16="http://schemas.microsoft.com/office/drawing/2014/main" id="{FC45158E-5D5F-C0E1-1542-22BDF34FF326}"/>
              </a:ext>
            </a:extLst>
          </p:cNvPr>
          <p:cNvSpPr>
            <a:spLocks noGrp="1"/>
          </p:cNvSpPr>
          <p:nvPr>
            <p:ph type="sldNum" sz="quarter" idx="12"/>
          </p:nvPr>
        </p:nvSpPr>
        <p:spPr/>
        <p:txBody>
          <a:bodyPr/>
          <a:lstStyle/>
          <a:p>
            <a:fld id="{A15A13CF-AB93-4764-9A9E-0C9099AC8862}" type="slidenum">
              <a:rPr lang="en-IN" smtClean="0"/>
              <a:t>8</a:t>
            </a:fld>
            <a:endParaRPr lang="en-IN"/>
          </a:p>
        </p:txBody>
      </p:sp>
    </p:spTree>
    <p:extLst>
      <p:ext uri="{BB962C8B-B14F-4D97-AF65-F5344CB8AC3E}">
        <p14:creationId xmlns:p14="http://schemas.microsoft.com/office/powerpoint/2010/main" val="27290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C71-5010-0882-1EDE-439D95A7617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EDEAF664-0110-B011-DB46-DC8CB2C56787}"/>
              </a:ext>
            </a:extLst>
          </p:cNvPr>
          <p:cNvSpPr>
            <a:spLocks noGrp="1"/>
          </p:cNvSpPr>
          <p:nvPr>
            <p:ph idx="1"/>
          </p:nvPr>
        </p:nvSpPr>
        <p:spPr/>
        <p:txBody>
          <a:bodyPr/>
          <a:lstStyle/>
          <a:p>
            <a:pPr marL="0" indent="0">
              <a:buNone/>
            </a:pPr>
            <a:r>
              <a:rPr lang="en-IN" sz="2200" b="1" u="sng" dirty="0">
                <a:latin typeface="Times New Roman" panose="02020603050405020304" pitchFamily="18" charset="0"/>
                <a:cs typeface="Times New Roman" panose="02020603050405020304" pitchFamily="18" charset="0"/>
              </a:rPr>
              <a:t>Data Visualisation</a:t>
            </a:r>
          </a:p>
          <a:p>
            <a:pPr marL="0" indent="0">
              <a:buNone/>
            </a:pPr>
            <a:r>
              <a:rPr lang="en-IN" sz="1600" dirty="0">
                <a:latin typeface="Times New Roman" panose="02020603050405020304" pitchFamily="18" charset="0"/>
                <a:cs typeface="Times New Roman" panose="02020603050405020304" pitchFamily="18" charset="0"/>
              </a:rPr>
              <a:t>A scatter plot is drawn to show relationship between payload and launch site.  </a:t>
            </a:r>
          </a:p>
          <a:p>
            <a:pPr marL="0" indent="0">
              <a:buNone/>
            </a:pPr>
            <a:endParaRPr lang="en-IN" dirty="0"/>
          </a:p>
        </p:txBody>
      </p:sp>
      <p:pic>
        <p:nvPicPr>
          <p:cNvPr id="5" name="Picture 4">
            <a:extLst>
              <a:ext uri="{FF2B5EF4-FFF2-40B4-BE49-F238E27FC236}">
                <a16:creationId xmlns:a16="http://schemas.microsoft.com/office/drawing/2014/main" id="{1D6E7505-5586-1E77-4A38-F583D6CE1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127" y="3132640"/>
            <a:ext cx="8272247" cy="3360235"/>
          </a:xfrm>
          <a:prstGeom prst="rect">
            <a:avLst/>
          </a:prstGeom>
        </p:spPr>
      </p:pic>
      <p:sp>
        <p:nvSpPr>
          <p:cNvPr id="6" name="Slide Number Placeholder 5">
            <a:extLst>
              <a:ext uri="{FF2B5EF4-FFF2-40B4-BE49-F238E27FC236}">
                <a16:creationId xmlns:a16="http://schemas.microsoft.com/office/drawing/2014/main" id="{8C3267BB-3BE1-008D-6F63-8D04ED83C931}"/>
              </a:ext>
            </a:extLst>
          </p:cNvPr>
          <p:cNvSpPr>
            <a:spLocks noGrp="1"/>
          </p:cNvSpPr>
          <p:nvPr>
            <p:ph type="sldNum" sz="quarter" idx="12"/>
          </p:nvPr>
        </p:nvSpPr>
        <p:spPr/>
        <p:txBody>
          <a:bodyPr/>
          <a:lstStyle/>
          <a:p>
            <a:fld id="{A15A13CF-AB93-4764-9A9E-0C9099AC8862}" type="slidenum">
              <a:rPr lang="en-IN" smtClean="0"/>
              <a:t>9</a:t>
            </a:fld>
            <a:endParaRPr lang="en-IN"/>
          </a:p>
        </p:txBody>
      </p:sp>
    </p:spTree>
    <p:extLst>
      <p:ext uri="{BB962C8B-B14F-4D97-AF65-F5344CB8AC3E}">
        <p14:creationId xmlns:p14="http://schemas.microsoft.com/office/powerpoint/2010/main" val="326271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TotalTime>
  <Words>1659</Words>
  <Application>Microsoft Office PowerPoint</Application>
  <PresentationFormat>Widescreen</PresentationFormat>
  <Paragraphs>247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Applied Data Science Project- SpaceX Falcon 9 launch</vt:lpstr>
      <vt:lpstr>Table of Contents</vt:lpstr>
      <vt:lpstr>Executive Summary</vt:lpstr>
      <vt:lpstr>Introduction</vt:lpstr>
      <vt:lpstr>Methodology</vt:lpstr>
      <vt:lpstr>Result</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Discussion Findings and Implications</vt:lpstr>
      <vt:lpstr>Discussion Findings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59</cp:revision>
  <dcterms:created xsi:type="dcterms:W3CDTF">2025-04-10T11:46:15Z</dcterms:created>
  <dcterms:modified xsi:type="dcterms:W3CDTF">2025-04-11T15:24:39Z</dcterms:modified>
</cp:coreProperties>
</file>