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301B-4544-CA00-6CC7-28E91E474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D65F0F-3677-748C-481A-1675F1983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0EE522-F8E2-98E3-2E50-BA7D84AFD3B9}"/>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5" name="Footer Placeholder 4">
            <a:extLst>
              <a:ext uri="{FF2B5EF4-FFF2-40B4-BE49-F238E27FC236}">
                <a16:creationId xmlns:a16="http://schemas.microsoft.com/office/drawing/2014/main" id="{E202C876-D275-78FF-FF59-CADF9DC756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99F5D-0A43-4483-8BE0-15AC45E36374}"/>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299573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9462-B4F4-D196-972D-4F1F16076A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C736B5-ED9C-5703-B677-66B2182BE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9BF10E-CDCA-6A9D-7E1B-E6B93BDE3CBA}"/>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5" name="Footer Placeholder 4">
            <a:extLst>
              <a:ext uri="{FF2B5EF4-FFF2-40B4-BE49-F238E27FC236}">
                <a16:creationId xmlns:a16="http://schemas.microsoft.com/office/drawing/2014/main" id="{F8ECA726-115D-A7D2-BFF1-421AD277E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7F465-A566-9D54-52F5-30E3B717F6E8}"/>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27715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6D7A0-9E01-0F9A-5B69-6438A53E08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E4C6CF-3089-E891-DA6C-825E90BA3C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BE6DC-3DB9-BCB7-4306-43ABD121F713}"/>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5" name="Footer Placeholder 4">
            <a:extLst>
              <a:ext uri="{FF2B5EF4-FFF2-40B4-BE49-F238E27FC236}">
                <a16:creationId xmlns:a16="http://schemas.microsoft.com/office/drawing/2014/main" id="{F20A6BF6-BA2D-F4D6-BED2-F4FE354C6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53720-B13F-9EBA-45D4-309A27AF4151}"/>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29773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5CD9-D837-CF92-2771-712A588743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604122-7D1D-7BCC-B26E-2626CF0A6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B69189-88FB-7908-5864-D94B37A90ADB}"/>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5" name="Footer Placeholder 4">
            <a:extLst>
              <a:ext uri="{FF2B5EF4-FFF2-40B4-BE49-F238E27FC236}">
                <a16:creationId xmlns:a16="http://schemas.microsoft.com/office/drawing/2014/main" id="{9B44B128-C54E-30DD-236C-7EF11C8F2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9C975-5A01-8997-24AA-E4D62A48DAA6}"/>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397207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AC3-4A60-466B-5EC3-A65740707A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0C2BE0-5D6C-C0E5-E620-4A5A6B788F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EE135-0510-6EEB-85D0-9818F74F4E2D}"/>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5" name="Footer Placeholder 4">
            <a:extLst>
              <a:ext uri="{FF2B5EF4-FFF2-40B4-BE49-F238E27FC236}">
                <a16:creationId xmlns:a16="http://schemas.microsoft.com/office/drawing/2014/main" id="{77A3AA23-EF2A-4B22-BC2A-364702AA6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559E0-4D13-1E05-7874-5AC8D37EDF4E}"/>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164819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441A-1CBF-FB8A-64C2-E0E79EB6F1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266E7-2536-1AA5-576B-EF093CA961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91AB1D-E425-EE2B-B757-D67DFFD59C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AE68E7-FBF3-644E-5CD5-321EB1039CAA}"/>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6" name="Footer Placeholder 5">
            <a:extLst>
              <a:ext uri="{FF2B5EF4-FFF2-40B4-BE49-F238E27FC236}">
                <a16:creationId xmlns:a16="http://schemas.microsoft.com/office/drawing/2014/main" id="{497C5970-0787-0E2F-6C80-BFC900BC1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98F9E6-1189-9AD1-FAE5-3D4435C3BB0F}"/>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220578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2FD6-7833-4E6A-CE66-F1335DE73A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4BD2A-13FE-8A5B-AE48-F617CFCDB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247C94-B746-6B48-E961-B3FAB46059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21458C-6367-B440-09F9-6B24082F8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8892D-BF99-6CB5-648F-1DF68F01E6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8585A5-81A6-0308-587C-6E71F883D58F}"/>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8" name="Footer Placeholder 7">
            <a:extLst>
              <a:ext uri="{FF2B5EF4-FFF2-40B4-BE49-F238E27FC236}">
                <a16:creationId xmlns:a16="http://schemas.microsoft.com/office/drawing/2014/main" id="{E4A7E379-8F7B-DD97-722A-C377F0F2CF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2504C-A2E8-AE59-3F10-69CF39ED01DA}"/>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355325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C557-4ADA-3DD4-34AC-ED8153397E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DDE144-4F7A-C065-A221-9D72FF8AE23F}"/>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4" name="Footer Placeholder 3">
            <a:extLst>
              <a:ext uri="{FF2B5EF4-FFF2-40B4-BE49-F238E27FC236}">
                <a16:creationId xmlns:a16="http://schemas.microsoft.com/office/drawing/2014/main" id="{D3695A2F-2A4F-F39E-E7F3-F45F9FD783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5FF0A5-657D-952C-AE96-86C53625772A}"/>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234349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E6D16-0DEA-DC8A-107C-F4CE704B3943}"/>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3" name="Footer Placeholder 2">
            <a:extLst>
              <a:ext uri="{FF2B5EF4-FFF2-40B4-BE49-F238E27FC236}">
                <a16:creationId xmlns:a16="http://schemas.microsoft.com/office/drawing/2014/main" id="{6436F4CD-A981-12FD-0CC9-18BA5B3FB8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2EB0F9-D443-9FB1-A44C-5012BDA1EAE9}"/>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33455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6899-705F-B9AF-866B-970A6F7A2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EEE1-1637-EEA1-D818-5D0154FDA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41878D-B4C9-82E3-6520-B15844E25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DBD27-2956-56CD-DBBE-1A6979717C57}"/>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6" name="Footer Placeholder 5">
            <a:extLst>
              <a:ext uri="{FF2B5EF4-FFF2-40B4-BE49-F238E27FC236}">
                <a16:creationId xmlns:a16="http://schemas.microsoft.com/office/drawing/2014/main" id="{4AA0AE1B-DF7B-80A0-A312-22BEE8376B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82A8B3-D29F-3CEA-A54C-1E6BEADBD6D4}"/>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429060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FBE8-5AB3-79C3-2F14-09BD6E6BF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A6A792-C63E-56E6-45DE-0B6CF6018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19F98B-2BCE-5FF3-8DC1-F0F6B005F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81418-0A14-4747-EC2C-A3C805D4368D}"/>
              </a:ext>
            </a:extLst>
          </p:cNvPr>
          <p:cNvSpPr>
            <a:spLocks noGrp="1"/>
          </p:cNvSpPr>
          <p:nvPr>
            <p:ph type="dt" sz="half" idx="10"/>
          </p:nvPr>
        </p:nvSpPr>
        <p:spPr/>
        <p:txBody>
          <a:bodyPr/>
          <a:lstStyle/>
          <a:p>
            <a:fld id="{0EDCBFEE-0354-427D-90AD-6F193CC2377A}" type="datetimeFigureOut">
              <a:rPr lang="en-IN" smtClean="0"/>
              <a:t>31-07-2025</a:t>
            </a:fld>
            <a:endParaRPr lang="en-IN"/>
          </a:p>
        </p:txBody>
      </p:sp>
      <p:sp>
        <p:nvSpPr>
          <p:cNvPr id="6" name="Footer Placeholder 5">
            <a:extLst>
              <a:ext uri="{FF2B5EF4-FFF2-40B4-BE49-F238E27FC236}">
                <a16:creationId xmlns:a16="http://schemas.microsoft.com/office/drawing/2014/main" id="{784F963A-CDE1-A7DE-414E-BD502CDE6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64DE8C-3173-20E0-773E-B6FD73357B6F}"/>
              </a:ext>
            </a:extLst>
          </p:cNvPr>
          <p:cNvSpPr>
            <a:spLocks noGrp="1"/>
          </p:cNvSpPr>
          <p:nvPr>
            <p:ph type="sldNum" sz="quarter" idx="12"/>
          </p:nvPr>
        </p:nvSpPr>
        <p:spPr/>
        <p:txBody>
          <a:bodyPr/>
          <a:lstStyle/>
          <a:p>
            <a:fld id="{DF9F2538-1692-4159-89B0-FBD10441F51F}" type="slidenum">
              <a:rPr lang="en-IN" smtClean="0"/>
              <a:t>‹#›</a:t>
            </a:fld>
            <a:endParaRPr lang="en-IN"/>
          </a:p>
        </p:txBody>
      </p:sp>
    </p:spTree>
    <p:extLst>
      <p:ext uri="{BB962C8B-B14F-4D97-AF65-F5344CB8AC3E}">
        <p14:creationId xmlns:p14="http://schemas.microsoft.com/office/powerpoint/2010/main" val="311995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00611A-5953-5ECD-C953-11381E6C2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C8423-BA87-1598-BFFC-BDEC41162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13C16-1137-53A2-CFFD-97D74CA69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CBFEE-0354-427D-90AD-6F193CC2377A}" type="datetimeFigureOut">
              <a:rPr lang="en-IN" smtClean="0"/>
              <a:t>31-07-2025</a:t>
            </a:fld>
            <a:endParaRPr lang="en-IN"/>
          </a:p>
        </p:txBody>
      </p:sp>
      <p:sp>
        <p:nvSpPr>
          <p:cNvPr id="5" name="Footer Placeholder 4">
            <a:extLst>
              <a:ext uri="{FF2B5EF4-FFF2-40B4-BE49-F238E27FC236}">
                <a16:creationId xmlns:a16="http://schemas.microsoft.com/office/drawing/2014/main" id="{7389C7AF-6AD0-694C-1714-01E748963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2E4B95-3DAF-650B-E53B-05614BE967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F2538-1692-4159-89B0-FBD10441F51F}" type="slidenum">
              <a:rPr lang="en-IN" smtClean="0"/>
              <a:t>‹#›</a:t>
            </a:fld>
            <a:endParaRPr lang="en-IN"/>
          </a:p>
        </p:txBody>
      </p:sp>
    </p:spTree>
    <p:extLst>
      <p:ext uri="{BB962C8B-B14F-4D97-AF65-F5344CB8AC3E}">
        <p14:creationId xmlns:p14="http://schemas.microsoft.com/office/powerpoint/2010/main" val="274764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8DF1-4A41-AEF7-D1D2-25B2AC7A5859}"/>
              </a:ext>
            </a:extLst>
          </p:cNvPr>
          <p:cNvSpPr>
            <a:spLocks noGrp="1"/>
          </p:cNvSpPr>
          <p:nvPr>
            <p:ph type="ctrTitle"/>
          </p:nvPr>
        </p:nvSpPr>
        <p:spPr>
          <a:xfrm>
            <a:off x="1524000" y="1122363"/>
            <a:ext cx="9144000" cy="1338033"/>
          </a:xfrm>
        </p:spPr>
        <p:txBody>
          <a:bodyPr>
            <a:normAutofit/>
          </a:bodyPr>
          <a:lstStyle/>
          <a:p>
            <a:r>
              <a:rPr lang="en-US" sz="4400" b="1" dirty="0"/>
              <a:t> Coca Cola Stock Live and Updated</a:t>
            </a:r>
            <a:endParaRPr lang="en-IN" sz="4400" b="1" dirty="0"/>
          </a:p>
        </p:txBody>
      </p:sp>
      <p:sp>
        <p:nvSpPr>
          <p:cNvPr id="3" name="Subtitle 2">
            <a:extLst>
              <a:ext uri="{FF2B5EF4-FFF2-40B4-BE49-F238E27FC236}">
                <a16:creationId xmlns:a16="http://schemas.microsoft.com/office/drawing/2014/main" id="{A2C2B720-569D-CC4B-CEA8-6C15A27DAE78}"/>
              </a:ext>
            </a:extLst>
          </p:cNvPr>
          <p:cNvSpPr>
            <a:spLocks noGrp="1"/>
          </p:cNvSpPr>
          <p:nvPr>
            <p:ph type="subTitle" idx="1"/>
          </p:nvPr>
        </p:nvSpPr>
        <p:spPr/>
        <p:txBody>
          <a:bodyPr>
            <a:normAutofit fontScale="77500" lnSpcReduction="20000"/>
          </a:bodyPr>
          <a:lstStyle/>
          <a:p>
            <a:r>
              <a:rPr lang="en-IN" dirty="0"/>
              <a:t>Created by: Divya Krishnakumar</a:t>
            </a:r>
          </a:p>
          <a:p>
            <a:r>
              <a:rPr lang="en-IN" dirty="0"/>
              <a:t>Type of project: Internship Project</a:t>
            </a:r>
          </a:p>
          <a:p>
            <a:r>
              <a:rPr lang="en-IN" dirty="0"/>
              <a:t>Tools used: Python</a:t>
            </a:r>
          </a:p>
          <a:p>
            <a:r>
              <a:rPr lang="en-IN" dirty="0"/>
              <a:t>Submitted to: Unified Mentor Pvt Ltd.</a:t>
            </a:r>
          </a:p>
          <a:p>
            <a:r>
              <a:rPr lang="en-IN" dirty="0"/>
              <a:t>Date: 30/07/2025</a:t>
            </a:r>
          </a:p>
          <a:p>
            <a:endParaRPr lang="en-IN" dirty="0"/>
          </a:p>
        </p:txBody>
      </p:sp>
    </p:spTree>
    <p:extLst>
      <p:ext uri="{BB962C8B-B14F-4D97-AF65-F5344CB8AC3E}">
        <p14:creationId xmlns:p14="http://schemas.microsoft.com/office/powerpoint/2010/main" val="2796961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2696-92E0-8CB8-60DF-051DEF44C3BC}"/>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71BCBA31-7B08-A18E-D9E3-533E55A3096C}"/>
              </a:ext>
            </a:extLst>
          </p:cNvPr>
          <p:cNvSpPr>
            <a:spLocks noGrp="1"/>
          </p:cNvSpPr>
          <p:nvPr>
            <p:ph idx="1"/>
          </p:nvPr>
        </p:nvSpPr>
        <p:spPr/>
        <p:txBody>
          <a:bodyPr>
            <a:normAutofit/>
          </a:bodyPr>
          <a:lstStyle/>
          <a:p>
            <a:pPr marL="0" indent="0">
              <a:buNone/>
            </a:pPr>
            <a:r>
              <a:rPr lang="en-IN" b="1" dirty="0"/>
              <a:t>Distribution of Dividends</a:t>
            </a:r>
          </a:p>
          <a:p>
            <a:pPr marL="0" indent="0">
              <a:buNone/>
            </a:pPr>
            <a:endParaRPr lang="en-IN" sz="1400" dirty="0"/>
          </a:p>
        </p:txBody>
      </p:sp>
      <p:pic>
        <p:nvPicPr>
          <p:cNvPr id="5" name="Picture 4">
            <a:extLst>
              <a:ext uri="{FF2B5EF4-FFF2-40B4-BE49-F238E27FC236}">
                <a16:creationId xmlns:a16="http://schemas.microsoft.com/office/drawing/2014/main" id="{31E1659E-C79C-BBF9-EB14-BBB0CC247614}"/>
              </a:ext>
            </a:extLst>
          </p:cNvPr>
          <p:cNvPicPr>
            <a:picLocks noChangeAspect="1"/>
          </p:cNvPicPr>
          <p:nvPr/>
        </p:nvPicPr>
        <p:blipFill>
          <a:blip r:embed="rId2"/>
          <a:stretch>
            <a:fillRect/>
          </a:stretch>
        </p:blipFill>
        <p:spPr>
          <a:xfrm>
            <a:off x="970960" y="2479249"/>
            <a:ext cx="10020693" cy="2422689"/>
          </a:xfrm>
          <a:prstGeom prst="rect">
            <a:avLst/>
          </a:prstGeom>
        </p:spPr>
      </p:pic>
      <p:sp>
        <p:nvSpPr>
          <p:cNvPr id="6" name="TextBox 5">
            <a:extLst>
              <a:ext uri="{FF2B5EF4-FFF2-40B4-BE49-F238E27FC236}">
                <a16:creationId xmlns:a16="http://schemas.microsoft.com/office/drawing/2014/main" id="{451E2755-BAA0-611E-8E02-41CE6C936935}"/>
              </a:ext>
            </a:extLst>
          </p:cNvPr>
          <p:cNvSpPr txBox="1"/>
          <p:nvPr/>
        </p:nvSpPr>
        <p:spPr>
          <a:xfrm>
            <a:off x="1376313" y="5505254"/>
            <a:ext cx="7145518" cy="369332"/>
          </a:xfrm>
          <a:prstGeom prst="rect">
            <a:avLst/>
          </a:prstGeom>
          <a:noFill/>
        </p:spPr>
        <p:txBody>
          <a:bodyPr wrap="square" rtlCol="0">
            <a:spAutoFit/>
          </a:bodyPr>
          <a:lstStyle/>
          <a:p>
            <a:r>
              <a:rPr lang="en-IN" dirty="0"/>
              <a:t>Distribution of dividends has increased over the years.</a:t>
            </a:r>
          </a:p>
        </p:txBody>
      </p:sp>
    </p:spTree>
    <p:extLst>
      <p:ext uri="{BB962C8B-B14F-4D97-AF65-F5344CB8AC3E}">
        <p14:creationId xmlns:p14="http://schemas.microsoft.com/office/powerpoint/2010/main" val="97817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6C60-C116-3637-7B7D-F5DD0287A49A}"/>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AA5B7A98-924E-D0CA-CC1E-B8E7F83F1B8C}"/>
              </a:ext>
            </a:extLst>
          </p:cNvPr>
          <p:cNvSpPr>
            <a:spLocks noGrp="1"/>
          </p:cNvSpPr>
          <p:nvPr>
            <p:ph idx="1"/>
          </p:nvPr>
        </p:nvSpPr>
        <p:spPr/>
        <p:txBody>
          <a:bodyPr>
            <a:normAutofit/>
          </a:bodyPr>
          <a:lstStyle/>
          <a:p>
            <a:pPr marL="0" indent="0">
              <a:buNone/>
            </a:pPr>
            <a:r>
              <a:rPr lang="en-IN" b="1"/>
              <a:t>Stock splits trend</a:t>
            </a:r>
          </a:p>
          <a:p>
            <a:pPr marL="0" indent="0">
              <a:buNone/>
            </a:pPr>
            <a:endParaRPr lang="en-IN" sz="1400" dirty="0"/>
          </a:p>
        </p:txBody>
      </p:sp>
      <p:pic>
        <p:nvPicPr>
          <p:cNvPr id="5" name="Picture 4">
            <a:extLst>
              <a:ext uri="{FF2B5EF4-FFF2-40B4-BE49-F238E27FC236}">
                <a16:creationId xmlns:a16="http://schemas.microsoft.com/office/drawing/2014/main" id="{CFF12080-97C0-56E3-86F2-6E541C27E43A}"/>
              </a:ext>
            </a:extLst>
          </p:cNvPr>
          <p:cNvPicPr>
            <a:picLocks noChangeAspect="1"/>
          </p:cNvPicPr>
          <p:nvPr/>
        </p:nvPicPr>
        <p:blipFill>
          <a:blip r:embed="rId2"/>
          <a:stretch>
            <a:fillRect/>
          </a:stretch>
        </p:blipFill>
        <p:spPr>
          <a:xfrm>
            <a:off x="264891" y="2307568"/>
            <a:ext cx="10283703" cy="3282527"/>
          </a:xfrm>
          <a:prstGeom prst="rect">
            <a:avLst/>
          </a:prstGeom>
        </p:spPr>
      </p:pic>
      <p:sp>
        <p:nvSpPr>
          <p:cNvPr id="7" name="TextBox 6">
            <a:extLst>
              <a:ext uri="{FF2B5EF4-FFF2-40B4-BE49-F238E27FC236}">
                <a16:creationId xmlns:a16="http://schemas.microsoft.com/office/drawing/2014/main" id="{4E0DD1A3-4BC3-A680-A035-1DDF52CC3D66}"/>
              </a:ext>
            </a:extLst>
          </p:cNvPr>
          <p:cNvSpPr txBox="1"/>
          <p:nvPr/>
        </p:nvSpPr>
        <p:spPr>
          <a:xfrm>
            <a:off x="1208988" y="5698863"/>
            <a:ext cx="6094428" cy="369332"/>
          </a:xfrm>
          <a:prstGeom prst="rect">
            <a:avLst/>
          </a:prstGeom>
          <a:noFill/>
        </p:spPr>
        <p:txBody>
          <a:bodyPr wrap="square">
            <a:spAutoFit/>
          </a:bodyPr>
          <a:lstStyle/>
          <a:p>
            <a:r>
              <a:rPr lang="en-US" b="0" i="0" dirty="0">
                <a:solidFill>
                  <a:srgbClr val="000000"/>
                </a:solidFill>
                <a:effectLst/>
                <a:latin typeface="Helvetica Neue"/>
              </a:rPr>
              <a:t>The stock splits follow a constant trend.</a:t>
            </a:r>
            <a:endParaRPr lang="en-IN" dirty="0"/>
          </a:p>
        </p:txBody>
      </p:sp>
    </p:spTree>
    <p:extLst>
      <p:ext uri="{BB962C8B-B14F-4D97-AF65-F5344CB8AC3E}">
        <p14:creationId xmlns:p14="http://schemas.microsoft.com/office/powerpoint/2010/main" val="90279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8D88-C7F7-A833-4FBB-F8067484BC68}"/>
              </a:ext>
            </a:extLst>
          </p:cNvPr>
          <p:cNvSpPr>
            <a:spLocks noGrp="1"/>
          </p:cNvSpPr>
          <p:nvPr>
            <p:ph type="title"/>
          </p:nvPr>
        </p:nvSpPr>
        <p:spPr/>
        <p:txBody>
          <a:bodyPr/>
          <a:lstStyle/>
          <a:p>
            <a:pPr algn="ctr"/>
            <a:r>
              <a:rPr lang="en-IN" b="1" dirty="0"/>
              <a:t>Feature Engineering</a:t>
            </a:r>
          </a:p>
        </p:txBody>
      </p:sp>
      <p:sp>
        <p:nvSpPr>
          <p:cNvPr id="3" name="Content Placeholder 2">
            <a:extLst>
              <a:ext uri="{FF2B5EF4-FFF2-40B4-BE49-F238E27FC236}">
                <a16:creationId xmlns:a16="http://schemas.microsoft.com/office/drawing/2014/main" id="{26554F1B-45D7-FC56-EA6F-5AEE08B9F426}"/>
              </a:ext>
            </a:extLst>
          </p:cNvPr>
          <p:cNvSpPr>
            <a:spLocks noGrp="1"/>
          </p:cNvSpPr>
          <p:nvPr>
            <p:ph idx="1"/>
          </p:nvPr>
        </p:nvSpPr>
        <p:spPr/>
        <p:txBody>
          <a:bodyPr>
            <a:normAutofit/>
          </a:bodyPr>
          <a:lstStyle/>
          <a:p>
            <a:pPr marL="0" indent="0">
              <a:lnSpc>
                <a:spcPct val="150000"/>
              </a:lnSpc>
              <a:buNone/>
            </a:pPr>
            <a:r>
              <a:rPr lang="en-IN" sz="1400" dirty="0"/>
              <a:t>New features for financial indicators such as moving averages, daily return, bull power, bear power, average true range, volume flow indicator, buy pressure, sell pressure etc are created for further analysis of the stock . After feature engineering data frame consists of following features.</a:t>
            </a:r>
          </a:p>
        </p:txBody>
      </p:sp>
      <p:pic>
        <p:nvPicPr>
          <p:cNvPr id="5" name="Picture 4">
            <a:extLst>
              <a:ext uri="{FF2B5EF4-FFF2-40B4-BE49-F238E27FC236}">
                <a16:creationId xmlns:a16="http://schemas.microsoft.com/office/drawing/2014/main" id="{6A273F2E-9A8E-1CC3-5AB1-396B2DAB9144}"/>
              </a:ext>
            </a:extLst>
          </p:cNvPr>
          <p:cNvPicPr>
            <a:picLocks noChangeAspect="1"/>
          </p:cNvPicPr>
          <p:nvPr/>
        </p:nvPicPr>
        <p:blipFill>
          <a:blip r:embed="rId2"/>
          <a:stretch>
            <a:fillRect/>
          </a:stretch>
        </p:blipFill>
        <p:spPr>
          <a:xfrm>
            <a:off x="923041" y="2657492"/>
            <a:ext cx="7108596" cy="3328529"/>
          </a:xfrm>
          <a:prstGeom prst="rect">
            <a:avLst/>
          </a:prstGeom>
        </p:spPr>
      </p:pic>
    </p:spTree>
    <p:extLst>
      <p:ext uri="{BB962C8B-B14F-4D97-AF65-F5344CB8AC3E}">
        <p14:creationId xmlns:p14="http://schemas.microsoft.com/office/powerpoint/2010/main" val="142197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B563-59FE-9D23-2C69-F3E8AB424DC8}"/>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79205C83-AF84-1FEF-DABF-FD989606E8BC}"/>
              </a:ext>
            </a:extLst>
          </p:cNvPr>
          <p:cNvSpPr>
            <a:spLocks noGrp="1"/>
          </p:cNvSpPr>
          <p:nvPr>
            <p:ph idx="1"/>
          </p:nvPr>
        </p:nvSpPr>
        <p:spPr/>
        <p:txBody>
          <a:bodyPr>
            <a:normAutofit/>
          </a:bodyPr>
          <a:lstStyle/>
          <a:p>
            <a:pPr marL="0" indent="0">
              <a:buNone/>
            </a:pPr>
            <a:r>
              <a:rPr lang="en-IN" b="1" dirty="0"/>
              <a:t>Moving averages trend</a:t>
            </a:r>
          </a:p>
          <a:p>
            <a:pPr marL="0" indent="0">
              <a:buNone/>
            </a:pPr>
            <a:endParaRPr lang="en-IN" sz="1400" dirty="0"/>
          </a:p>
        </p:txBody>
      </p:sp>
      <p:pic>
        <p:nvPicPr>
          <p:cNvPr id="5" name="Picture 4">
            <a:extLst>
              <a:ext uri="{FF2B5EF4-FFF2-40B4-BE49-F238E27FC236}">
                <a16:creationId xmlns:a16="http://schemas.microsoft.com/office/drawing/2014/main" id="{4358470A-9059-3351-D4D3-B71B7FEA8156}"/>
              </a:ext>
            </a:extLst>
          </p:cNvPr>
          <p:cNvPicPr>
            <a:picLocks noChangeAspect="1"/>
          </p:cNvPicPr>
          <p:nvPr/>
        </p:nvPicPr>
        <p:blipFill>
          <a:blip r:embed="rId2"/>
          <a:stretch>
            <a:fillRect/>
          </a:stretch>
        </p:blipFill>
        <p:spPr>
          <a:xfrm>
            <a:off x="1011271" y="2426270"/>
            <a:ext cx="7020905" cy="3150048"/>
          </a:xfrm>
          <a:prstGeom prst="rect">
            <a:avLst/>
          </a:prstGeom>
        </p:spPr>
      </p:pic>
    </p:spTree>
    <p:extLst>
      <p:ext uri="{BB962C8B-B14F-4D97-AF65-F5344CB8AC3E}">
        <p14:creationId xmlns:p14="http://schemas.microsoft.com/office/powerpoint/2010/main" val="348441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781D-CAD1-A931-7B64-C5B7796BBF90}"/>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1F971F45-5326-7E8A-7BE1-13F407F91344}"/>
              </a:ext>
            </a:extLst>
          </p:cNvPr>
          <p:cNvSpPr>
            <a:spLocks noGrp="1"/>
          </p:cNvSpPr>
          <p:nvPr>
            <p:ph idx="1"/>
          </p:nvPr>
        </p:nvSpPr>
        <p:spPr/>
        <p:txBody>
          <a:bodyPr>
            <a:normAutofit/>
          </a:bodyPr>
          <a:lstStyle/>
          <a:p>
            <a:pPr marL="0" indent="0">
              <a:buNone/>
            </a:pPr>
            <a:r>
              <a:rPr lang="en-US" b="1" dirty="0"/>
              <a:t>Distribution of percentage change in close price</a:t>
            </a:r>
          </a:p>
          <a:p>
            <a:pPr marL="0" indent="0">
              <a:buNone/>
            </a:pPr>
            <a:endParaRPr lang="en-IN" sz="1400" dirty="0"/>
          </a:p>
        </p:txBody>
      </p:sp>
      <p:pic>
        <p:nvPicPr>
          <p:cNvPr id="5" name="Picture 4">
            <a:extLst>
              <a:ext uri="{FF2B5EF4-FFF2-40B4-BE49-F238E27FC236}">
                <a16:creationId xmlns:a16="http://schemas.microsoft.com/office/drawing/2014/main" id="{687CD92D-F0D9-7A05-854A-7E57F5E0A0A8}"/>
              </a:ext>
            </a:extLst>
          </p:cNvPr>
          <p:cNvPicPr>
            <a:picLocks noChangeAspect="1"/>
          </p:cNvPicPr>
          <p:nvPr/>
        </p:nvPicPr>
        <p:blipFill>
          <a:blip r:embed="rId2"/>
          <a:stretch>
            <a:fillRect/>
          </a:stretch>
        </p:blipFill>
        <p:spPr>
          <a:xfrm>
            <a:off x="1032799" y="2430230"/>
            <a:ext cx="9289552" cy="3881670"/>
          </a:xfrm>
          <a:prstGeom prst="rect">
            <a:avLst/>
          </a:prstGeom>
        </p:spPr>
      </p:pic>
    </p:spTree>
    <p:extLst>
      <p:ext uri="{BB962C8B-B14F-4D97-AF65-F5344CB8AC3E}">
        <p14:creationId xmlns:p14="http://schemas.microsoft.com/office/powerpoint/2010/main" val="87123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7EA4-563E-DE90-F2FD-79E26E5DCA31}"/>
              </a:ext>
            </a:extLst>
          </p:cNvPr>
          <p:cNvSpPr>
            <a:spLocks noGrp="1"/>
          </p:cNvSpPr>
          <p:nvPr>
            <p:ph type="title"/>
          </p:nvPr>
        </p:nvSpPr>
        <p:spPr/>
        <p:txBody>
          <a:bodyPr/>
          <a:lstStyle/>
          <a:p>
            <a:pPr algn="ctr"/>
            <a:r>
              <a:rPr lang="en-IN" b="1" dirty="0"/>
              <a:t>Data Analysis and Visualisation results</a:t>
            </a:r>
          </a:p>
        </p:txBody>
      </p:sp>
      <p:pic>
        <p:nvPicPr>
          <p:cNvPr id="5" name="Content Placeholder 4">
            <a:extLst>
              <a:ext uri="{FF2B5EF4-FFF2-40B4-BE49-F238E27FC236}">
                <a16:creationId xmlns:a16="http://schemas.microsoft.com/office/drawing/2014/main" id="{1C93B7F9-36C7-3249-A8DB-C6AE63D45AB0}"/>
              </a:ext>
            </a:extLst>
          </p:cNvPr>
          <p:cNvPicPr>
            <a:picLocks noGrp="1" noChangeAspect="1"/>
          </p:cNvPicPr>
          <p:nvPr>
            <p:ph idx="1"/>
          </p:nvPr>
        </p:nvPicPr>
        <p:blipFill>
          <a:blip r:embed="rId2"/>
          <a:stretch>
            <a:fillRect/>
          </a:stretch>
        </p:blipFill>
        <p:spPr>
          <a:xfrm>
            <a:off x="1098278" y="2274216"/>
            <a:ext cx="8675691" cy="2309568"/>
          </a:xfrm>
        </p:spPr>
      </p:pic>
      <p:sp>
        <p:nvSpPr>
          <p:cNvPr id="7" name="TextBox 6">
            <a:extLst>
              <a:ext uri="{FF2B5EF4-FFF2-40B4-BE49-F238E27FC236}">
                <a16:creationId xmlns:a16="http://schemas.microsoft.com/office/drawing/2014/main" id="{88E28413-4D39-FA0F-EAF4-A808F47EC97C}"/>
              </a:ext>
            </a:extLst>
          </p:cNvPr>
          <p:cNvSpPr txBox="1"/>
          <p:nvPr/>
        </p:nvSpPr>
        <p:spPr>
          <a:xfrm>
            <a:off x="1614341" y="1797786"/>
            <a:ext cx="6094428" cy="369332"/>
          </a:xfrm>
          <a:prstGeom prst="rect">
            <a:avLst/>
          </a:prstGeom>
          <a:noFill/>
        </p:spPr>
        <p:txBody>
          <a:bodyPr wrap="square">
            <a:spAutoFit/>
          </a:bodyPr>
          <a:lstStyle/>
          <a:p>
            <a:pPr algn="l"/>
            <a:r>
              <a:rPr lang="en-IN" b="1" i="0" dirty="0">
                <a:solidFill>
                  <a:srgbClr val="000000"/>
                </a:solidFill>
                <a:effectLst/>
                <a:latin typeface="Helvetica Neue"/>
              </a:rPr>
              <a:t>Is the stock volatile?</a:t>
            </a:r>
          </a:p>
        </p:txBody>
      </p:sp>
      <p:sp>
        <p:nvSpPr>
          <p:cNvPr id="9" name="TextBox 8">
            <a:extLst>
              <a:ext uri="{FF2B5EF4-FFF2-40B4-BE49-F238E27FC236}">
                <a16:creationId xmlns:a16="http://schemas.microsoft.com/office/drawing/2014/main" id="{1F5072CA-A08F-533B-0F77-49600AC5ABD2}"/>
              </a:ext>
            </a:extLst>
          </p:cNvPr>
          <p:cNvSpPr txBox="1"/>
          <p:nvPr/>
        </p:nvSpPr>
        <p:spPr>
          <a:xfrm>
            <a:off x="1718035" y="4868100"/>
            <a:ext cx="6094428" cy="369332"/>
          </a:xfrm>
          <a:prstGeom prst="rect">
            <a:avLst/>
          </a:prstGeom>
          <a:noFill/>
        </p:spPr>
        <p:txBody>
          <a:bodyPr wrap="square">
            <a:spAutoFit/>
          </a:bodyPr>
          <a:lstStyle/>
          <a:p>
            <a:r>
              <a:rPr lang="en-US" b="0" i="0" dirty="0">
                <a:solidFill>
                  <a:srgbClr val="000000"/>
                </a:solidFill>
                <a:effectLst/>
                <a:latin typeface="Helvetica Neue"/>
              </a:rPr>
              <a:t>The stock is highly volatile.</a:t>
            </a:r>
            <a:endParaRPr lang="en-IN" dirty="0"/>
          </a:p>
        </p:txBody>
      </p:sp>
    </p:spTree>
    <p:extLst>
      <p:ext uri="{BB962C8B-B14F-4D97-AF65-F5344CB8AC3E}">
        <p14:creationId xmlns:p14="http://schemas.microsoft.com/office/powerpoint/2010/main" val="322427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5CEF-F857-AFAD-40DB-C4CD2AA62B55}"/>
              </a:ext>
            </a:extLst>
          </p:cNvPr>
          <p:cNvSpPr>
            <a:spLocks noGrp="1"/>
          </p:cNvSpPr>
          <p:nvPr>
            <p:ph type="title"/>
          </p:nvPr>
        </p:nvSpPr>
        <p:spPr/>
        <p:txBody>
          <a:bodyPr/>
          <a:lstStyle/>
          <a:p>
            <a:pPr algn="ctr"/>
            <a:r>
              <a:rPr lang="en-IN" b="1" dirty="0"/>
              <a:t>Data Analysis and Visualisation results</a:t>
            </a:r>
          </a:p>
        </p:txBody>
      </p:sp>
      <p:pic>
        <p:nvPicPr>
          <p:cNvPr id="5" name="Content Placeholder 4">
            <a:extLst>
              <a:ext uri="{FF2B5EF4-FFF2-40B4-BE49-F238E27FC236}">
                <a16:creationId xmlns:a16="http://schemas.microsoft.com/office/drawing/2014/main" id="{7BF0911E-2DC8-F1A4-E07B-DBD3C24699C6}"/>
              </a:ext>
            </a:extLst>
          </p:cNvPr>
          <p:cNvPicPr>
            <a:picLocks noGrp="1" noChangeAspect="1"/>
          </p:cNvPicPr>
          <p:nvPr>
            <p:ph idx="1"/>
          </p:nvPr>
        </p:nvPicPr>
        <p:blipFill>
          <a:blip r:embed="rId2"/>
          <a:stretch>
            <a:fillRect/>
          </a:stretch>
        </p:blipFill>
        <p:spPr>
          <a:xfrm>
            <a:off x="1102775" y="2007908"/>
            <a:ext cx="8591281" cy="3603445"/>
          </a:xfrm>
        </p:spPr>
      </p:pic>
    </p:spTree>
    <p:extLst>
      <p:ext uri="{BB962C8B-B14F-4D97-AF65-F5344CB8AC3E}">
        <p14:creationId xmlns:p14="http://schemas.microsoft.com/office/powerpoint/2010/main" val="910652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A9313-E176-9A69-CB52-688EEAF9D82F}"/>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027B7385-647D-258C-2273-DF9D1C5B988B}"/>
              </a:ext>
            </a:extLst>
          </p:cNvPr>
          <p:cNvSpPr>
            <a:spLocks noGrp="1"/>
          </p:cNvSpPr>
          <p:nvPr>
            <p:ph idx="1"/>
          </p:nvPr>
        </p:nvSpPr>
        <p:spPr/>
        <p:txBody>
          <a:bodyPr>
            <a:normAutofit/>
          </a:bodyPr>
          <a:lstStyle/>
          <a:p>
            <a:pPr marL="0" indent="0">
              <a:buNone/>
            </a:pPr>
            <a:r>
              <a:rPr lang="en-IN" b="1" dirty="0"/>
              <a:t>Correlation analysis</a:t>
            </a:r>
          </a:p>
          <a:p>
            <a:pPr marL="0" indent="0">
              <a:buNone/>
            </a:pPr>
            <a:endParaRPr lang="en-IN" sz="1400" dirty="0"/>
          </a:p>
        </p:txBody>
      </p:sp>
      <p:pic>
        <p:nvPicPr>
          <p:cNvPr id="5" name="Picture 4">
            <a:extLst>
              <a:ext uri="{FF2B5EF4-FFF2-40B4-BE49-F238E27FC236}">
                <a16:creationId xmlns:a16="http://schemas.microsoft.com/office/drawing/2014/main" id="{A9085318-B271-5FF7-9661-7D089CCB364A}"/>
              </a:ext>
            </a:extLst>
          </p:cNvPr>
          <p:cNvPicPr>
            <a:picLocks noChangeAspect="1"/>
          </p:cNvPicPr>
          <p:nvPr/>
        </p:nvPicPr>
        <p:blipFill>
          <a:blip r:embed="rId2"/>
          <a:stretch>
            <a:fillRect/>
          </a:stretch>
        </p:blipFill>
        <p:spPr>
          <a:xfrm>
            <a:off x="1366887" y="2394408"/>
            <a:ext cx="8295588" cy="3186260"/>
          </a:xfrm>
          <a:prstGeom prst="rect">
            <a:avLst/>
          </a:prstGeom>
        </p:spPr>
      </p:pic>
    </p:spTree>
    <p:extLst>
      <p:ext uri="{BB962C8B-B14F-4D97-AF65-F5344CB8AC3E}">
        <p14:creationId xmlns:p14="http://schemas.microsoft.com/office/powerpoint/2010/main" val="218122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6D3B-F45C-3AA7-C5B6-F581CA518EA5}"/>
              </a:ext>
            </a:extLst>
          </p:cNvPr>
          <p:cNvSpPr>
            <a:spLocks noGrp="1"/>
          </p:cNvSpPr>
          <p:nvPr>
            <p:ph type="title"/>
          </p:nvPr>
        </p:nvSpPr>
        <p:spPr/>
        <p:txBody>
          <a:bodyPr/>
          <a:lstStyle/>
          <a:p>
            <a:pPr algn="ctr"/>
            <a:r>
              <a:rPr lang="en-IN" b="1" dirty="0"/>
              <a:t>Feature importances visualisation</a:t>
            </a:r>
          </a:p>
        </p:txBody>
      </p:sp>
      <p:pic>
        <p:nvPicPr>
          <p:cNvPr id="5" name="Content Placeholder 4">
            <a:extLst>
              <a:ext uri="{FF2B5EF4-FFF2-40B4-BE49-F238E27FC236}">
                <a16:creationId xmlns:a16="http://schemas.microsoft.com/office/drawing/2014/main" id="{D842EE26-4110-3440-9A60-5E5E58918FD8}"/>
              </a:ext>
            </a:extLst>
          </p:cNvPr>
          <p:cNvPicPr>
            <a:picLocks noGrp="1" noChangeAspect="1"/>
          </p:cNvPicPr>
          <p:nvPr>
            <p:ph idx="1"/>
          </p:nvPr>
        </p:nvPicPr>
        <p:blipFill>
          <a:blip r:embed="rId2"/>
          <a:stretch>
            <a:fillRect/>
          </a:stretch>
        </p:blipFill>
        <p:spPr>
          <a:xfrm>
            <a:off x="838200" y="1838275"/>
            <a:ext cx="10515600" cy="4326037"/>
          </a:xfrm>
        </p:spPr>
      </p:pic>
    </p:spTree>
    <p:extLst>
      <p:ext uri="{BB962C8B-B14F-4D97-AF65-F5344CB8AC3E}">
        <p14:creationId xmlns:p14="http://schemas.microsoft.com/office/powerpoint/2010/main" val="1961734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993E-562A-A726-B55C-404D2B842E35}"/>
              </a:ext>
            </a:extLst>
          </p:cNvPr>
          <p:cNvSpPr>
            <a:spLocks noGrp="1"/>
          </p:cNvSpPr>
          <p:nvPr>
            <p:ph type="title"/>
          </p:nvPr>
        </p:nvSpPr>
        <p:spPr/>
        <p:txBody>
          <a:bodyPr/>
          <a:lstStyle/>
          <a:p>
            <a:pPr algn="ctr"/>
            <a:r>
              <a:rPr lang="en-IN" b="1" dirty="0"/>
              <a:t>Model Building and Evaluation</a:t>
            </a:r>
            <a:br>
              <a:rPr lang="en-IN" b="1" dirty="0"/>
            </a:br>
            <a:endParaRPr lang="en-IN" dirty="0"/>
          </a:p>
        </p:txBody>
      </p:sp>
      <p:sp>
        <p:nvSpPr>
          <p:cNvPr id="3" name="Content Placeholder 2">
            <a:extLst>
              <a:ext uri="{FF2B5EF4-FFF2-40B4-BE49-F238E27FC236}">
                <a16:creationId xmlns:a16="http://schemas.microsoft.com/office/drawing/2014/main" id="{6A8D13B1-37F0-6B48-2C67-47FAE4A2587D}"/>
              </a:ext>
            </a:extLst>
          </p:cNvPr>
          <p:cNvSpPr>
            <a:spLocks noGrp="1"/>
          </p:cNvSpPr>
          <p:nvPr>
            <p:ph idx="1"/>
          </p:nvPr>
        </p:nvSpPr>
        <p:spPr>
          <a:xfrm>
            <a:off x="734505" y="1832531"/>
            <a:ext cx="10515600" cy="4351338"/>
          </a:xfrm>
        </p:spPr>
        <p:txBody>
          <a:bodyPr>
            <a:normAutofit/>
          </a:bodyPr>
          <a:lstStyle/>
          <a:p>
            <a:pPr marL="0" indent="0">
              <a:lnSpc>
                <a:spcPct val="150000"/>
              </a:lnSpc>
              <a:buNone/>
            </a:pPr>
            <a:r>
              <a:rPr lang="en-IN" sz="1400" dirty="0"/>
              <a:t>The data is subjected to train-test-split with 20% test data.  The dataset is subjected to machine learning algorithm RandomForestRegressor and a model initialised and fitted with training data and predicted the close prices.  </a:t>
            </a:r>
          </a:p>
          <a:p>
            <a:pPr marL="0" indent="0">
              <a:lnSpc>
                <a:spcPct val="150000"/>
              </a:lnSpc>
              <a:buNone/>
            </a:pPr>
            <a:r>
              <a:rPr lang="en-IN" sz="1400" dirty="0"/>
              <a:t>Then the model is evaluated with the metrics mean squared error and R-squared.  The results are as follows</a:t>
            </a:r>
          </a:p>
          <a:p>
            <a:pPr marL="0" indent="0">
              <a:lnSpc>
                <a:spcPct val="150000"/>
              </a:lnSpc>
              <a:buNone/>
            </a:pPr>
            <a:endParaRPr lang="en-IN" sz="1400" dirty="0"/>
          </a:p>
          <a:p>
            <a:pPr marL="0" indent="0">
              <a:lnSpc>
                <a:spcPct val="150000"/>
              </a:lnSpc>
              <a:buNone/>
            </a:pPr>
            <a:endParaRPr lang="en-IN" sz="1400" dirty="0"/>
          </a:p>
          <a:p>
            <a:pPr marL="0" indent="0">
              <a:lnSpc>
                <a:spcPct val="150000"/>
              </a:lnSpc>
              <a:buNone/>
            </a:pPr>
            <a:r>
              <a:rPr lang="en-IN" sz="1400" dirty="0"/>
              <a:t>The predicted results are saved in a .csv file.</a:t>
            </a:r>
          </a:p>
        </p:txBody>
      </p:sp>
      <p:sp>
        <p:nvSpPr>
          <p:cNvPr id="4" name="Rectangle 1">
            <a:extLst>
              <a:ext uri="{FF2B5EF4-FFF2-40B4-BE49-F238E27FC236}">
                <a16:creationId xmlns:a16="http://schemas.microsoft.com/office/drawing/2014/main" id="{B19F03EF-EA16-334E-C32C-CC9FD22C9151}"/>
              </a:ext>
            </a:extLst>
          </p:cNvPr>
          <p:cNvSpPr>
            <a:spLocks noChangeArrowheads="1"/>
          </p:cNvSpPr>
          <p:nvPr/>
        </p:nvSpPr>
        <p:spPr bwMode="auto">
          <a:xfrm>
            <a:off x="734505" y="2769514"/>
            <a:ext cx="10304283"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j-lt"/>
              </a:rPr>
              <a:t>Mean Squared Error is 0.01421544694827629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mj-lt"/>
              </a:rPr>
              <a:t>R</a:t>
            </a:r>
            <a:r>
              <a:rPr kumimoji="0" lang="en-US" altLang="en-US" sz="1400" b="1" i="0" u="none" strike="noStrike" cap="none" normalizeH="0" baseline="30000" dirty="0">
                <a:ln>
                  <a:noFill/>
                </a:ln>
                <a:solidFill>
                  <a:srgbClr val="000000"/>
                </a:solidFill>
                <a:effectLst/>
                <a:latin typeface="+mj-lt"/>
              </a:rPr>
              <a:t>2</a:t>
            </a:r>
            <a:r>
              <a:rPr kumimoji="0" lang="en-US" altLang="en-US" sz="1400" b="1" i="0" u="none" strike="noStrike" cap="none" normalizeH="0" baseline="0" dirty="0">
                <a:ln>
                  <a:noFill/>
                </a:ln>
                <a:solidFill>
                  <a:srgbClr val="000000"/>
                </a:solidFill>
                <a:effectLst/>
                <a:latin typeface="+mj-lt"/>
              </a:rPr>
              <a:t> Score is 0.9999480991225451</a:t>
            </a:r>
            <a:r>
              <a:rPr kumimoji="0" lang="en-US" altLang="en-US" sz="1400" b="1"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58845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5A81-468F-64AE-58E8-9A2A122C6D19}"/>
              </a:ext>
            </a:extLst>
          </p:cNvPr>
          <p:cNvSpPr>
            <a:spLocks noGrp="1"/>
          </p:cNvSpPr>
          <p:nvPr>
            <p:ph type="title"/>
          </p:nvPr>
        </p:nvSpPr>
        <p:spPr/>
        <p:txBody>
          <a:bodyPr/>
          <a:lstStyle/>
          <a:p>
            <a:pPr algn="ctr"/>
            <a:r>
              <a:rPr lang="en-IN" b="1" dirty="0"/>
              <a:t>Executive Summary</a:t>
            </a:r>
          </a:p>
        </p:txBody>
      </p:sp>
      <p:sp>
        <p:nvSpPr>
          <p:cNvPr id="3" name="Content Placeholder 2">
            <a:extLst>
              <a:ext uri="{FF2B5EF4-FFF2-40B4-BE49-F238E27FC236}">
                <a16:creationId xmlns:a16="http://schemas.microsoft.com/office/drawing/2014/main" id="{8827A828-BC50-401B-3190-30C7004446EE}"/>
              </a:ext>
            </a:extLst>
          </p:cNvPr>
          <p:cNvSpPr>
            <a:spLocks noGrp="1"/>
          </p:cNvSpPr>
          <p:nvPr>
            <p:ph idx="1"/>
          </p:nvPr>
        </p:nvSpPr>
        <p:spPr/>
        <p:txBody>
          <a:bodyPr>
            <a:noAutofit/>
          </a:bodyPr>
          <a:lstStyle/>
          <a:p>
            <a:pPr marL="0" indent="0">
              <a:lnSpc>
                <a:spcPct val="150000"/>
              </a:lnSpc>
              <a:buNone/>
            </a:pPr>
            <a:r>
              <a:rPr lang="en-IN" sz="1400" dirty="0"/>
              <a:t>The aim of the project is to analyse and predict Coca Cola Stock price.    The methodology followed involves the following steps:  Data Collection, Data Analysis, Data Visualisation, Feature Engineering, Model building, Model Evaluation, Deployment.  </a:t>
            </a:r>
          </a:p>
          <a:p>
            <a:pPr marL="0" indent="0">
              <a:lnSpc>
                <a:spcPct val="150000"/>
              </a:lnSpc>
              <a:buNone/>
            </a:pPr>
            <a:r>
              <a:rPr lang="en-IN" sz="1400" dirty="0"/>
              <a:t>Data is collected under the ticker ‘KO’ and loaded to a dataframe.  The columns in the dataframe are – Date, Open, High, Low, Close, Volume, Dividends, Stock Splits.  The data is checked for any null values.  There were no null values.  The data is analysed and visualised for stock attributes, close price trend, open price trend, stock split trend, distribution of dividends.  </a:t>
            </a:r>
          </a:p>
          <a:p>
            <a:pPr marL="0" indent="0">
              <a:lnSpc>
                <a:spcPct val="150000"/>
              </a:lnSpc>
              <a:buNone/>
            </a:pPr>
            <a:r>
              <a:rPr lang="en-IN" sz="1400" dirty="0"/>
              <a:t>New features involving financial indicators such as moving averages, daily returns, volatility are created.    </a:t>
            </a:r>
          </a:p>
          <a:p>
            <a:pPr marL="0" indent="0">
              <a:lnSpc>
                <a:spcPct val="150000"/>
              </a:lnSpc>
              <a:buNone/>
            </a:pPr>
            <a:r>
              <a:rPr lang="en-IN" sz="1400" dirty="0"/>
              <a:t>A RandomForestRegressor model is developed to predict close price.  The model is evaluated using the metrics Mean Squared Error and R-Squared.  </a:t>
            </a:r>
          </a:p>
          <a:p>
            <a:pPr marL="0" indent="0">
              <a:lnSpc>
                <a:spcPct val="150000"/>
              </a:lnSpc>
              <a:buNone/>
            </a:pPr>
            <a:r>
              <a:rPr lang="en-IN" sz="1400" dirty="0"/>
              <a:t>A web application is created using Streamlit of the entire analysis and predictions.  </a:t>
            </a:r>
          </a:p>
          <a:p>
            <a:pPr marL="0" indent="0">
              <a:lnSpc>
                <a:spcPct val="150000"/>
              </a:lnSpc>
              <a:buNone/>
            </a:pPr>
            <a:r>
              <a:rPr lang="en-IN" sz="1600" dirty="0"/>
              <a:t>  </a:t>
            </a:r>
          </a:p>
        </p:txBody>
      </p:sp>
    </p:spTree>
    <p:extLst>
      <p:ext uri="{BB962C8B-B14F-4D97-AF65-F5344CB8AC3E}">
        <p14:creationId xmlns:p14="http://schemas.microsoft.com/office/powerpoint/2010/main" val="3979396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AA17-DC82-F811-F057-E44A67FF9D1B}"/>
              </a:ext>
            </a:extLst>
          </p:cNvPr>
          <p:cNvSpPr>
            <a:spLocks noGrp="1"/>
          </p:cNvSpPr>
          <p:nvPr>
            <p:ph type="title"/>
          </p:nvPr>
        </p:nvSpPr>
        <p:spPr/>
        <p:txBody>
          <a:bodyPr/>
          <a:lstStyle/>
          <a:p>
            <a:pPr algn="ctr"/>
            <a:r>
              <a:rPr lang="en-IN" b="1" dirty="0"/>
              <a:t>Model Deployment</a:t>
            </a:r>
          </a:p>
        </p:txBody>
      </p:sp>
      <p:sp>
        <p:nvSpPr>
          <p:cNvPr id="3" name="Content Placeholder 2">
            <a:extLst>
              <a:ext uri="{FF2B5EF4-FFF2-40B4-BE49-F238E27FC236}">
                <a16:creationId xmlns:a16="http://schemas.microsoft.com/office/drawing/2014/main" id="{45069680-35DC-4793-C07D-4F90A1C33670}"/>
              </a:ext>
            </a:extLst>
          </p:cNvPr>
          <p:cNvSpPr>
            <a:spLocks noGrp="1"/>
          </p:cNvSpPr>
          <p:nvPr>
            <p:ph idx="1"/>
          </p:nvPr>
        </p:nvSpPr>
        <p:spPr/>
        <p:txBody>
          <a:bodyPr>
            <a:normAutofit/>
          </a:bodyPr>
          <a:lstStyle/>
          <a:p>
            <a:pPr marL="0" indent="0">
              <a:buNone/>
            </a:pPr>
            <a:r>
              <a:rPr lang="en-IN" sz="1400" dirty="0"/>
              <a:t>A web application is developed using Streamlit to display analysis and predictions and the application is launched in the web browser.</a:t>
            </a:r>
          </a:p>
        </p:txBody>
      </p:sp>
    </p:spTree>
    <p:extLst>
      <p:ext uri="{BB962C8B-B14F-4D97-AF65-F5344CB8AC3E}">
        <p14:creationId xmlns:p14="http://schemas.microsoft.com/office/powerpoint/2010/main" val="2675907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E2C2-88BF-976C-A4A0-41FA124801C1}"/>
              </a:ext>
            </a:extLst>
          </p:cNvPr>
          <p:cNvSpPr>
            <a:spLocks noGrp="1"/>
          </p:cNvSpPr>
          <p:nvPr>
            <p:ph type="title"/>
          </p:nvPr>
        </p:nvSpPr>
        <p:spPr/>
        <p:txBody>
          <a:bodyPr/>
          <a:lstStyle/>
          <a:p>
            <a:pPr algn="ctr"/>
            <a:r>
              <a:rPr lang="en-IN" b="1" dirty="0"/>
              <a:t>Findings and Implications</a:t>
            </a:r>
          </a:p>
        </p:txBody>
      </p:sp>
      <p:sp>
        <p:nvSpPr>
          <p:cNvPr id="3" name="Content Placeholder 2">
            <a:extLst>
              <a:ext uri="{FF2B5EF4-FFF2-40B4-BE49-F238E27FC236}">
                <a16:creationId xmlns:a16="http://schemas.microsoft.com/office/drawing/2014/main" id="{DD40857F-710B-A3F8-BA0A-1FF545859CC1}"/>
              </a:ext>
            </a:extLst>
          </p:cNvPr>
          <p:cNvSpPr>
            <a:spLocks noGrp="1"/>
          </p:cNvSpPr>
          <p:nvPr>
            <p:ph idx="1"/>
          </p:nvPr>
        </p:nvSpPr>
        <p:spPr/>
        <p:txBody>
          <a:bodyPr>
            <a:normAutofit/>
          </a:bodyPr>
          <a:lstStyle/>
          <a:p>
            <a:pPr>
              <a:lnSpc>
                <a:spcPct val="150000"/>
              </a:lnSpc>
            </a:pPr>
            <a:r>
              <a:rPr lang="en-IN" sz="1400" dirty="0"/>
              <a:t>The trend of stock is bullish.</a:t>
            </a:r>
          </a:p>
          <a:p>
            <a:pPr>
              <a:lnSpc>
                <a:spcPct val="150000"/>
              </a:lnSpc>
            </a:pPr>
            <a:r>
              <a:rPr lang="en-IN" sz="1400" dirty="0"/>
              <a:t>The closing price has increasing trend over the years with current closing price at 69.37.</a:t>
            </a:r>
          </a:p>
          <a:p>
            <a:pPr>
              <a:lnSpc>
                <a:spcPct val="150000"/>
              </a:lnSpc>
            </a:pPr>
            <a:r>
              <a:rPr lang="en-IN" sz="1400" dirty="0"/>
              <a:t>The opening price has increasing trend over the years with current open price 68.33.</a:t>
            </a:r>
          </a:p>
          <a:p>
            <a:pPr>
              <a:lnSpc>
                <a:spcPct val="150000"/>
              </a:lnSpc>
            </a:pPr>
            <a:r>
              <a:rPr lang="en-IN" sz="1400" dirty="0"/>
              <a:t>The volume has increased over the years with current volume 16215500.</a:t>
            </a:r>
          </a:p>
          <a:p>
            <a:pPr>
              <a:lnSpc>
                <a:spcPct val="150000"/>
              </a:lnSpc>
            </a:pPr>
            <a:r>
              <a:rPr lang="en-IN" sz="1400" dirty="0"/>
              <a:t>The dividends distribution has increased over the years.</a:t>
            </a:r>
          </a:p>
          <a:p>
            <a:pPr>
              <a:lnSpc>
                <a:spcPct val="150000"/>
              </a:lnSpc>
            </a:pPr>
            <a:r>
              <a:rPr lang="en-IN" sz="1400" dirty="0"/>
              <a:t>The stock split follows a constant trend.</a:t>
            </a:r>
          </a:p>
          <a:p>
            <a:pPr>
              <a:lnSpc>
                <a:spcPct val="150000"/>
              </a:lnSpc>
            </a:pPr>
            <a:r>
              <a:rPr lang="en-IN" sz="1400" dirty="0"/>
              <a:t>The moving averages shows an increasing trend.</a:t>
            </a:r>
          </a:p>
          <a:p>
            <a:pPr>
              <a:lnSpc>
                <a:spcPct val="150000"/>
              </a:lnSpc>
            </a:pPr>
            <a:r>
              <a:rPr lang="en-IN" sz="1400" dirty="0"/>
              <a:t>The stock is volatile.</a:t>
            </a:r>
          </a:p>
          <a:p>
            <a:pPr>
              <a:lnSpc>
                <a:spcPct val="150000"/>
              </a:lnSpc>
            </a:pPr>
            <a:r>
              <a:rPr lang="en-IN" sz="1400" dirty="0"/>
              <a:t>The buy pressure is higher than sell pressure.</a:t>
            </a:r>
          </a:p>
          <a:p>
            <a:endParaRPr lang="en-IN" sz="1400" dirty="0"/>
          </a:p>
        </p:txBody>
      </p:sp>
    </p:spTree>
    <p:extLst>
      <p:ext uri="{BB962C8B-B14F-4D97-AF65-F5344CB8AC3E}">
        <p14:creationId xmlns:p14="http://schemas.microsoft.com/office/powerpoint/2010/main" val="1227329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9AC6-5DF4-8C25-18BC-B0DB443F2EC1}"/>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47D4E3AA-E9A7-98F8-7B9F-4F5EF66F6CFF}"/>
              </a:ext>
            </a:extLst>
          </p:cNvPr>
          <p:cNvSpPr>
            <a:spLocks noGrp="1"/>
          </p:cNvSpPr>
          <p:nvPr>
            <p:ph idx="1"/>
          </p:nvPr>
        </p:nvSpPr>
        <p:spPr/>
        <p:txBody>
          <a:bodyPr>
            <a:normAutofit/>
          </a:bodyPr>
          <a:lstStyle/>
          <a:p>
            <a:pPr>
              <a:lnSpc>
                <a:spcPct val="150000"/>
              </a:lnSpc>
            </a:pPr>
            <a:r>
              <a:rPr lang="en-IN" sz="1400" dirty="0"/>
              <a:t>The coca cola stock’s open price, close price, dividends distribution has increased over the years. </a:t>
            </a:r>
          </a:p>
          <a:p>
            <a:pPr>
              <a:lnSpc>
                <a:spcPct val="150000"/>
              </a:lnSpc>
            </a:pPr>
            <a:r>
              <a:rPr lang="en-IN" sz="1400" dirty="0"/>
              <a:t> The percentage change in close price is less. </a:t>
            </a:r>
          </a:p>
          <a:p>
            <a:pPr>
              <a:lnSpc>
                <a:spcPct val="150000"/>
              </a:lnSpc>
            </a:pPr>
            <a:r>
              <a:rPr lang="en-IN" sz="1400" dirty="0"/>
              <a:t> The stock is highly volatile.  </a:t>
            </a:r>
          </a:p>
          <a:p>
            <a:pPr>
              <a:lnSpc>
                <a:spcPct val="150000"/>
              </a:lnSpc>
            </a:pPr>
            <a:r>
              <a:rPr lang="en-IN" sz="1400" dirty="0"/>
              <a:t>The stock’s bull power is higher than bear power.  </a:t>
            </a:r>
          </a:p>
          <a:p>
            <a:pPr>
              <a:lnSpc>
                <a:spcPct val="150000"/>
              </a:lnSpc>
            </a:pPr>
            <a:r>
              <a:rPr lang="en-IN" sz="1400" dirty="0"/>
              <a:t>The buy  pressure is higher than sell pressure. </a:t>
            </a:r>
          </a:p>
          <a:p>
            <a:pPr>
              <a:lnSpc>
                <a:spcPct val="150000"/>
              </a:lnSpc>
            </a:pPr>
            <a:r>
              <a:rPr lang="en-IN" sz="1400" dirty="0"/>
              <a:t>Thus, the coca cola stock has a bullish trend.</a:t>
            </a:r>
          </a:p>
          <a:p>
            <a:pPr marL="0" indent="0">
              <a:lnSpc>
                <a:spcPct val="150000"/>
              </a:lnSpc>
              <a:buNone/>
            </a:pPr>
            <a:r>
              <a:rPr lang="en-IN" sz="1400" dirty="0"/>
              <a:t>Future implications and suggestions</a:t>
            </a:r>
          </a:p>
          <a:p>
            <a:pPr marL="0" indent="0">
              <a:lnSpc>
                <a:spcPct val="150000"/>
              </a:lnSpc>
              <a:buNone/>
            </a:pPr>
            <a:r>
              <a:rPr lang="en-IN" sz="1400" dirty="0"/>
              <a:t>The stock will continue its bullish trend.  For that the above trend should continue. </a:t>
            </a:r>
          </a:p>
          <a:p>
            <a:pPr marL="0" indent="0">
              <a:buNone/>
            </a:pPr>
            <a:endParaRPr lang="en-IN" sz="1400" dirty="0"/>
          </a:p>
        </p:txBody>
      </p:sp>
    </p:spTree>
    <p:extLst>
      <p:ext uri="{BB962C8B-B14F-4D97-AF65-F5344CB8AC3E}">
        <p14:creationId xmlns:p14="http://schemas.microsoft.com/office/powerpoint/2010/main" val="91623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F63D-9DAA-39B0-03A7-792FAB8B8A91}"/>
              </a:ext>
            </a:extLst>
          </p:cNvPr>
          <p:cNvSpPr>
            <a:spLocks noGrp="1"/>
          </p:cNvSpPr>
          <p:nvPr>
            <p:ph type="title"/>
          </p:nvPr>
        </p:nvSpPr>
        <p:spPr>
          <a:xfrm>
            <a:off x="838200" y="365125"/>
            <a:ext cx="10515600" cy="1325563"/>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CD553C82-6440-DA11-62BA-AAA9EEC7A59F}"/>
              </a:ext>
            </a:extLst>
          </p:cNvPr>
          <p:cNvSpPr>
            <a:spLocks noGrp="1"/>
          </p:cNvSpPr>
          <p:nvPr>
            <p:ph idx="1"/>
          </p:nvPr>
        </p:nvSpPr>
        <p:spPr>
          <a:xfrm>
            <a:off x="838200" y="1404594"/>
            <a:ext cx="10515600" cy="4772369"/>
          </a:xfrm>
        </p:spPr>
        <p:txBody>
          <a:bodyPr>
            <a:noAutofit/>
          </a:bodyPr>
          <a:lstStyle/>
          <a:p>
            <a:pPr marL="0" indent="0">
              <a:lnSpc>
                <a:spcPct val="170000"/>
              </a:lnSpc>
              <a:buNone/>
            </a:pPr>
            <a:r>
              <a:rPr lang="en-IN" sz="1400" dirty="0"/>
              <a:t>The aim of the project is to analyse and predict Coca Cola Stock price(closing price).  The stock data is live and updated.  </a:t>
            </a:r>
          </a:p>
          <a:p>
            <a:pPr marL="0" indent="0">
              <a:lnSpc>
                <a:spcPct val="170000"/>
              </a:lnSpc>
              <a:buNone/>
            </a:pPr>
            <a:r>
              <a:rPr lang="en-IN" sz="1400" dirty="0"/>
              <a:t>The key questions are:</a:t>
            </a:r>
          </a:p>
          <a:p>
            <a:pPr>
              <a:lnSpc>
                <a:spcPct val="170000"/>
              </a:lnSpc>
            </a:pPr>
            <a:r>
              <a:rPr lang="en-IN" sz="1400" dirty="0"/>
              <a:t>Trend of coca cola stock </a:t>
            </a:r>
          </a:p>
          <a:p>
            <a:pPr>
              <a:lnSpc>
                <a:spcPct val="170000"/>
              </a:lnSpc>
            </a:pPr>
            <a:r>
              <a:rPr lang="en-IN" sz="1400" dirty="0"/>
              <a:t>Trend of close price</a:t>
            </a:r>
          </a:p>
          <a:p>
            <a:pPr>
              <a:lnSpc>
                <a:spcPct val="170000"/>
              </a:lnSpc>
            </a:pPr>
            <a:r>
              <a:rPr lang="en-IN" sz="1400" dirty="0"/>
              <a:t>Trend of open price</a:t>
            </a:r>
          </a:p>
          <a:p>
            <a:pPr>
              <a:lnSpc>
                <a:spcPct val="170000"/>
              </a:lnSpc>
            </a:pPr>
            <a:r>
              <a:rPr lang="en-IN" sz="1400" dirty="0"/>
              <a:t>Distribution of dividends over years</a:t>
            </a:r>
          </a:p>
          <a:p>
            <a:pPr>
              <a:lnSpc>
                <a:spcPct val="170000"/>
              </a:lnSpc>
            </a:pPr>
            <a:r>
              <a:rPr lang="en-IN" sz="1400" dirty="0"/>
              <a:t>Distribution of stock splits over years</a:t>
            </a:r>
          </a:p>
          <a:p>
            <a:pPr>
              <a:lnSpc>
                <a:spcPct val="170000"/>
              </a:lnSpc>
            </a:pPr>
            <a:r>
              <a:rPr lang="en-IN" sz="1400" dirty="0"/>
              <a:t>Distribution of volume over years</a:t>
            </a:r>
          </a:p>
          <a:p>
            <a:pPr>
              <a:lnSpc>
                <a:spcPct val="170000"/>
              </a:lnSpc>
            </a:pPr>
            <a:r>
              <a:rPr lang="en-IN" sz="1400" dirty="0"/>
              <a:t>Trend of moving averages</a:t>
            </a:r>
          </a:p>
          <a:p>
            <a:pPr>
              <a:lnSpc>
                <a:spcPct val="170000"/>
              </a:lnSpc>
            </a:pPr>
            <a:r>
              <a:rPr lang="en-IN" sz="1400" dirty="0"/>
              <a:t>Volatility of stock  </a:t>
            </a:r>
          </a:p>
        </p:txBody>
      </p:sp>
    </p:spTree>
    <p:extLst>
      <p:ext uri="{BB962C8B-B14F-4D97-AF65-F5344CB8AC3E}">
        <p14:creationId xmlns:p14="http://schemas.microsoft.com/office/powerpoint/2010/main" val="205042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FE94-F890-6A56-AE89-152DDA237DE4}"/>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7AF4CF91-615B-FA14-6C15-D28CA1D08DDC}"/>
              </a:ext>
            </a:extLst>
          </p:cNvPr>
          <p:cNvSpPr>
            <a:spLocks noGrp="1"/>
          </p:cNvSpPr>
          <p:nvPr>
            <p:ph idx="1"/>
          </p:nvPr>
        </p:nvSpPr>
        <p:spPr/>
        <p:txBody>
          <a:bodyPr>
            <a:normAutofit/>
          </a:bodyPr>
          <a:lstStyle/>
          <a:p>
            <a:pPr marL="0" indent="0">
              <a:lnSpc>
                <a:spcPct val="150000"/>
              </a:lnSpc>
              <a:buNone/>
            </a:pPr>
            <a:r>
              <a:rPr lang="en-IN" sz="1400" dirty="0"/>
              <a:t>Data is collected from yahoo.finance under the ticker name ‘KO’.  </a:t>
            </a:r>
          </a:p>
          <a:p>
            <a:pPr marL="0" indent="0">
              <a:lnSpc>
                <a:spcPct val="150000"/>
              </a:lnSpc>
              <a:buNone/>
            </a:pPr>
            <a:r>
              <a:rPr lang="en-IN" sz="1400" dirty="0"/>
              <a:t>The methodology adopted consists of following steps: Data Collection, Data Analysis, Data Visualisation, Feature Engineering, Model building, Model Evaluation, Deployment. </a:t>
            </a:r>
          </a:p>
          <a:p>
            <a:pPr marL="0" indent="0">
              <a:lnSpc>
                <a:spcPct val="150000"/>
              </a:lnSpc>
              <a:buNone/>
            </a:pPr>
            <a:r>
              <a:rPr lang="en-IN" sz="1400" dirty="0"/>
              <a:t>The collected data is analysed, visualised and subjected to machine learning algorithm such as RandomForestRegressor and evaluated.</a:t>
            </a:r>
          </a:p>
          <a:p>
            <a:pPr marL="0" indent="0">
              <a:lnSpc>
                <a:spcPct val="150000"/>
              </a:lnSpc>
              <a:buNone/>
            </a:pPr>
            <a:r>
              <a:rPr lang="en-IN" sz="1400" dirty="0"/>
              <a:t>Data Collection- Data is collected under the ticker name ‘KO’ and loaded to a dataframe.  The columns in the dataset were Date, Open, High, Low, Close, Volume, Dividends, Stock Splits.</a:t>
            </a:r>
          </a:p>
        </p:txBody>
      </p:sp>
    </p:spTree>
    <p:extLst>
      <p:ext uri="{BB962C8B-B14F-4D97-AF65-F5344CB8AC3E}">
        <p14:creationId xmlns:p14="http://schemas.microsoft.com/office/powerpoint/2010/main" val="394071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44F9-538D-F550-890B-155FF793867F}"/>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9E07C076-11D1-4128-2597-AC5694E83574}"/>
              </a:ext>
            </a:extLst>
          </p:cNvPr>
          <p:cNvSpPr>
            <a:spLocks noGrp="1"/>
          </p:cNvSpPr>
          <p:nvPr>
            <p:ph idx="1"/>
          </p:nvPr>
        </p:nvSpPr>
        <p:spPr/>
        <p:txBody>
          <a:bodyPr>
            <a:normAutofit/>
          </a:bodyPr>
          <a:lstStyle/>
          <a:p>
            <a:pPr marL="0" indent="0">
              <a:buNone/>
            </a:pPr>
            <a:r>
              <a:rPr lang="en-US" b="1" dirty="0"/>
              <a:t>The trend of stock whether bullish or bearish</a:t>
            </a:r>
          </a:p>
          <a:p>
            <a:pPr marL="0" indent="0">
              <a:buNone/>
            </a:pPr>
            <a:endParaRPr lang="en-IN" sz="1400" dirty="0"/>
          </a:p>
        </p:txBody>
      </p:sp>
      <p:pic>
        <p:nvPicPr>
          <p:cNvPr id="5" name="Picture 4">
            <a:extLst>
              <a:ext uri="{FF2B5EF4-FFF2-40B4-BE49-F238E27FC236}">
                <a16:creationId xmlns:a16="http://schemas.microsoft.com/office/drawing/2014/main" id="{E6E2906B-3120-5F22-11D6-CDB7A4CFB4B8}"/>
              </a:ext>
            </a:extLst>
          </p:cNvPr>
          <p:cNvPicPr>
            <a:picLocks noChangeAspect="1"/>
          </p:cNvPicPr>
          <p:nvPr/>
        </p:nvPicPr>
        <p:blipFill>
          <a:blip r:embed="rId2"/>
          <a:stretch>
            <a:fillRect/>
          </a:stretch>
        </p:blipFill>
        <p:spPr>
          <a:xfrm>
            <a:off x="1150070" y="2373772"/>
            <a:ext cx="9879292" cy="2905238"/>
          </a:xfrm>
          <a:prstGeom prst="rect">
            <a:avLst/>
          </a:prstGeom>
        </p:spPr>
      </p:pic>
      <p:sp>
        <p:nvSpPr>
          <p:cNvPr id="7" name="TextBox 6">
            <a:extLst>
              <a:ext uri="{FF2B5EF4-FFF2-40B4-BE49-F238E27FC236}">
                <a16:creationId xmlns:a16="http://schemas.microsoft.com/office/drawing/2014/main" id="{4B67A13F-6127-2B41-D93E-89F3306D78FB}"/>
              </a:ext>
            </a:extLst>
          </p:cNvPr>
          <p:cNvSpPr txBox="1"/>
          <p:nvPr/>
        </p:nvSpPr>
        <p:spPr>
          <a:xfrm>
            <a:off x="1150069" y="5413947"/>
            <a:ext cx="7682845" cy="369332"/>
          </a:xfrm>
          <a:prstGeom prst="rect">
            <a:avLst/>
          </a:prstGeom>
          <a:noFill/>
        </p:spPr>
        <p:txBody>
          <a:bodyPr wrap="square">
            <a:spAutoFit/>
          </a:bodyPr>
          <a:lstStyle/>
          <a:p>
            <a:r>
              <a:rPr lang="en-US" b="0" i="0" dirty="0">
                <a:solidFill>
                  <a:srgbClr val="000000"/>
                </a:solidFill>
                <a:effectLst/>
                <a:latin typeface="Helvetica Neue"/>
              </a:rPr>
              <a:t>The stock shows a bullish trend from 2019-07-03 onwards.</a:t>
            </a:r>
            <a:endParaRPr lang="en-IN" dirty="0"/>
          </a:p>
        </p:txBody>
      </p:sp>
    </p:spTree>
    <p:extLst>
      <p:ext uri="{BB962C8B-B14F-4D97-AF65-F5344CB8AC3E}">
        <p14:creationId xmlns:p14="http://schemas.microsoft.com/office/powerpoint/2010/main" val="3473121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3C0A-E8F1-9734-47B7-07E5E657FB04}"/>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495AC4B1-9736-B8D0-E76E-F44477FD464F}"/>
              </a:ext>
            </a:extLst>
          </p:cNvPr>
          <p:cNvSpPr>
            <a:spLocks noGrp="1"/>
          </p:cNvSpPr>
          <p:nvPr>
            <p:ph idx="1"/>
          </p:nvPr>
        </p:nvSpPr>
        <p:spPr/>
        <p:txBody>
          <a:bodyPr>
            <a:normAutofit/>
          </a:bodyPr>
          <a:lstStyle/>
          <a:p>
            <a:pPr marL="0" indent="0">
              <a:buNone/>
            </a:pPr>
            <a:r>
              <a:rPr lang="en-IN" b="1" dirty="0"/>
              <a:t>Coca Cola stock attributes</a:t>
            </a:r>
          </a:p>
          <a:p>
            <a:pPr marL="0" indent="0">
              <a:buNone/>
            </a:pPr>
            <a:endParaRPr lang="en-IN" sz="1400" dirty="0"/>
          </a:p>
        </p:txBody>
      </p:sp>
      <p:grpSp>
        <p:nvGrpSpPr>
          <p:cNvPr id="8" name="Group 7">
            <a:extLst>
              <a:ext uri="{FF2B5EF4-FFF2-40B4-BE49-F238E27FC236}">
                <a16:creationId xmlns:a16="http://schemas.microsoft.com/office/drawing/2014/main" id="{E48DACCA-2CA0-B7DE-4D51-6487F4266383}"/>
              </a:ext>
            </a:extLst>
          </p:cNvPr>
          <p:cNvGrpSpPr/>
          <p:nvPr/>
        </p:nvGrpSpPr>
        <p:grpSpPr>
          <a:xfrm>
            <a:off x="755014" y="2434472"/>
            <a:ext cx="10142990" cy="3978110"/>
            <a:chOff x="755014" y="2434472"/>
            <a:chExt cx="10142990" cy="3978110"/>
          </a:xfrm>
        </p:grpSpPr>
        <p:pic>
          <p:nvPicPr>
            <p:cNvPr id="5" name="Picture 4">
              <a:extLst>
                <a:ext uri="{FF2B5EF4-FFF2-40B4-BE49-F238E27FC236}">
                  <a16:creationId xmlns:a16="http://schemas.microsoft.com/office/drawing/2014/main" id="{8C3DB9FE-9501-2AD7-AFB0-57278EFD8865}"/>
                </a:ext>
              </a:extLst>
            </p:cNvPr>
            <p:cNvPicPr>
              <a:picLocks noChangeAspect="1"/>
            </p:cNvPicPr>
            <p:nvPr/>
          </p:nvPicPr>
          <p:blipFill>
            <a:blip r:embed="rId2"/>
            <a:stretch>
              <a:fillRect/>
            </a:stretch>
          </p:blipFill>
          <p:spPr>
            <a:xfrm>
              <a:off x="755014" y="2434472"/>
              <a:ext cx="10059804" cy="1989055"/>
            </a:xfrm>
            <a:prstGeom prst="rect">
              <a:avLst/>
            </a:prstGeom>
          </p:spPr>
        </p:pic>
        <p:pic>
          <p:nvPicPr>
            <p:cNvPr id="7" name="Picture 6">
              <a:extLst>
                <a:ext uri="{FF2B5EF4-FFF2-40B4-BE49-F238E27FC236}">
                  <a16:creationId xmlns:a16="http://schemas.microsoft.com/office/drawing/2014/main" id="{B8C9044D-0916-D1D5-0F94-9176C9185B89}"/>
                </a:ext>
              </a:extLst>
            </p:cNvPr>
            <p:cNvPicPr>
              <a:picLocks noChangeAspect="1"/>
            </p:cNvPicPr>
            <p:nvPr/>
          </p:nvPicPr>
          <p:blipFill>
            <a:blip r:embed="rId3"/>
            <a:stretch>
              <a:fillRect/>
            </a:stretch>
          </p:blipFill>
          <p:spPr>
            <a:xfrm>
              <a:off x="857253" y="4423527"/>
              <a:ext cx="10040751" cy="1989055"/>
            </a:xfrm>
            <a:prstGeom prst="rect">
              <a:avLst/>
            </a:prstGeom>
          </p:spPr>
        </p:pic>
      </p:grpSp>
    </p:spTree>
    <p:extLst>
      <p:ext uri="{BB962C8B-B14F-4D97-AF65-F5344CB8AC3E}">
        <p14:creationId xmlns:p14="http://schemas.microsoft.com/office/powerpoint/2010/main" val="142860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6EA9-1078-46B5-270C-B1F2F6ED7EFE}"/>
              </a:ext>
            </a:extLst>
          </p:cNvPr>
          <p:cNvSpPr>
            <a:spLocks noGrp="1"/>
          </p:cNvSpPr>
          <p:nvPr>
            <p:ph type="title"/>
          </p:nvPr>
        </p:nvSpPr>
        <p:spPr/>
        <p:txBody>
          <a:bodyPr/>
          <a:lstStyle/>
          <a:p>
            <a:pPr algn="ctr"/>
            <a:r>
              <a:rPr lang="en-IN" b="1" dirty="0"/>
              <a:t>Data Analysis and Visualisation results</a:t>
            </a:r>
          </a:p>
        </p:txBody>
      </p:sp>
      <p:pic>
        <p:nvPicPr>
          <p:cNvPr id="5" name="Content Placeholder 4">
            <a:extLst>
              <a:ext uri="{FF2B5EF4-FFF2-40B4-BE49-F238E27FC236}">
                <a16:creationId xmlns:a16="http://schemas.microsoft.com/office/drawing/2014/main" id="{E21C5E6B-951B-9A04-DCF9-820A5E71F26A}"/>
              </a:ext>
            </a:extLst>
          </p:cNvPr>
          <p:cNvPicPr>
            <a:picLocks noGrp="1" noChangeAspect="1"/>
          </p:cNvPicPr>
          <p:nvPr>
            <p:ph idx="1"/>
          </p:nvPr>
        </p:nvPicPr>
        <p:blipFill>
          <a:blip r:embed="rId2"/>
          <a:stretch>
            <a:fillRect/>
          </a:stretch>
        </p:blipFill>
        <p:spPr>
          <a:xfrm>
            <a:off x="1680818" y="2307210"/>
            <a:ext cx="7944244" cy="2747963"/>
          </a:xfrm>
        </p:spPr>
      </p:pic>
      <p:sp>
        <p:nvSpPr>
          <p:cNvPr id="7" name="TextBox 6">
            <a:extLst>
              <a:ext uri="{FF2B5EF4-FFF2-40B4-BE49-F238E27FC236}">
                <a16:creationId xmlns:a16="http://schemas.microsoft.com/office/drawing/2014/main" id="{0C3EB738-D77B-F712-D520-955014BC92B1}"/>
              </a:ext>
            </a:extLst>
          </p:cNvPr>
          <p:cNvSpPr txBox="1"/>
          <p:nvPr/>
        </p:nvSpPr>
        <p:spPr>
          <a:xfrm>
            <a:off x="1765170" y="1814283"/>
            <a:ext cx="6094428" cy="369332"/>
          </a:xfrm>
          <a:prstGeom prst="rect">
            <a:avLst/>
          </a:prstGeom>
          <a:noFill/>
        </p:spPr>
        <p:txBody>
          <a:bodyPr wrap="square">
            <a:spAutoFit/>
          </a:bodyPr>
          <a:lstStyle/>
          <a:p>
            <a:pPr algn="l"/>
            <a:r>
              <a:rPr lang="en-IN" b="1" i="0" dirty="0">
                <a:solidFill>
                  <a:srgbClr val="000000"/>
                </a:solidFill>
                <a:effectLst/>
                <a:latin typeface="Helvetica Neue"/>
              </a:rPr>
              <a:t>Close price trend</a:t>
            </a:r>
          </a:p>
        </p:txBody>
      </p:sp>
    </p:spTree>
    <p:extLst>
      <p:ext uri="{BB962C8B-B14F-4D97-AF65-F5344CB8AC3E}">
        <p14:creationId xmlns:p14="http://schemas.microsoft.com/office/powerpoint/2010/main" val="63256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25-5D97-8FFA-8A16-9AF7A17F2AF8}"/>
              </a:ext>
            </a:extLst>
          </p:cNvPr>
          <p:cNvSpPr>
            <a:spLocks noGrp="1"/>
          </p:cNvSpPr>
          <p:nvPr>
            <p:ph type="title"/>
          </p:nvPr>
        </p:nvSpPr>
        <p:spPr/>
        <p:txBody>
          <a:bodyPr/>
          <a:lstStyle/>
          <a:p>
            <a:pPr algn="ctr"/>
            <a:r>
              <a:rPr lang="en-IN" b="1" dirty="0"/>
              <a:t>Data Analysis and Visualisation results</a:t>
            </a:r>
          </a:p>
        </p:txBody>
      </p:sp>
      <p:sp>
        <p:nvSpPr>
          <p:cNvPr id="3" name="Content Placeholder 2">
            <a:extLst>
              <a:ext uri="{FF2B5EF4-FFF2-40B4-BE49-F238E27FC236}">
                <a16:creationId xmlns:a16="http://schemas.microsoft.com/office/drawing/2014/main" id="{AF602098-E8E5-494A-2AF6-2BA976EF9967}"/>
              </a:ext>
            </a:extLst>
          </p:cNvPr>
          <p:cNvSpPr>
            <a:spLocks noGrp="1"/>
          </p:cNvSpPr>
          <p:nvPr>
            <p:ph idx="1"/>
          </p:nvPr>
        </p:nvSpPr>
        <p:spPr/>
        <p:txBody>
          <a:bodyPr>
            <a:normAutofit/>
          </a:bodyPr>
          <a:lstStyle/>
          <a:p>
            <a:pPr marL="0" indent="0">
              <a:buNone/>
            </a:pPr>
            <a:r>
              <a:rPr lang="en-IN" b="1" dirty="0"/>
              <a:t>Open price trend</a:t>
            </a:r>
          </a:p>
          <a:p>
            <a:pPr marL="0" indent="0">
              <a:buNone/>
            </a:pPr>
            <a:endParaRPr lang="en-IN" sz="1400" dirty="0"/>
          </a:p>
        </p:txBody>
      </p:sp>
      <p:pic>
        <p:nvPicPr>
          <p:cNvPr id="5" name="Picture 4">
            <a:extLst>
              <a:ext uri="{FF2B5EF4-FFF2-40B4-BE49-F238E27FC236}">
                <a16:creationId xmlns:a16="http://schemas.microsoft.com/office/drawing/2014/main" id="{121F0F79-A546-52AF-14D3-0A5E094410DF}"/>
              </a:ext>
            </a:extLst>
          </p:cNvPr>
          <p:cNvPicPr>
            <a:picLocks noChangeAspect="1"/>
          </p:cNvPicPr>
          <p:nvPr/>
        </p:nvPicPr>
        <p:blipFill>
          <a:blip r:embed="rId2"/>
          <a:stretch>
            <a:fillRect/>
          </a:stretch>
        </p:blipFill>
        <p:spPr>
          <a:xfrm>
            <a:off x="769772" y="2306888"/>
            <a:ext cx="10071052" cy="4351338"/>
          </a:xfrm>
          <a:prstGeom prst="rect">
            <a:avLst/>
          </a:prstGeom>
        </p:spPr>
      </p:pic>
    </p:spTree>
    <p:extLst>
      <p:ext uri="{BB962C8B-B14F-4D97-AF65-F5344CB8AC3E}">
        <p14:creationId xmlns:p14="http://schemas.microsoft.com/office/powerpoint/2010/main" val="191315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94E1-39B2-6A73-5A26-1025F7F08462}"/>
              </a:ext>
            </a:extLst>
          </p:cNvPr>
          <p:cNvSpPr>
            <a:spLocks noGrp="1"/>
          </p:cNvSpPr>
          <p:nvPr>
            <p:ph type="title"/>
          </p:nvPr>
        </p:nvSpPr>
        <p:spPr/>
        <p:txBody>
          <a:bodyPr/>
          <a:lstStyle/>
          <a:p>
            <a:pPr algn="ctr"/>
            <a:r>
              <a:rPr lang="en-IN" b="1" dirty="0"/>
              <a:t>Data Analysis and Visualisation results</a:t>
            </a:r>
          </a:p>
        </p:txBody>
      </p:sp>
      <p:pic>
        <p:nvPicPr>
          <p:cNvPr id="7" name="Content Placeholder 6">
            <a:extLst>
              <a:ext uri="{FF2B5EF4-FFF2-40B4-BE49-F238E27FC236}">
                <a16:creationId xmlns:a16="http://schemas.microsoft.com/office/drawing/2014/main" id="{682B8405-67B5-1F1A-FE11-A4BACBD3045D}"/>
              </a:ext>
            </a:extLst>
          </p:cNvPr>
          <p:cNvPicPr>
            <a:picLocks noGrp="1" noChangeAspect="1"/>
          </p:cNvPicPr>
          <p:nvPr>
            <p:ph idx="1"/>
          </p:nvPr>
        </p:nvPicPr>
        <p:blipFill>
          <a:blip r:embed="rId2"/>
          <a:stretch>
            <a:fillRect/>
          </a:stretch>
        </p:blipFill>
        <p:spPr>
          <a:xfrm>
            <a:off x="1108978" y="2468135"/>
            <a:ext cx="8088683" cy="3339495"/>
          </a:xfrm>
        </p:spPr>
      </p:pic>
      <p:sp>
        <p:nvSpPr>
          <p:cNvPr id="5" name="TextBox 4">
            <a:extLst>
              <a:ext uri="{FF2B5EF4-FFF2-40B4-BE49-F238E27FC236}">
                <a16:creationId xmlns:a16="http://schemas.microsoft.com/office/drawing/2014/main" id="{01C8B18D-A857-8CBD-F81D-E0D854F0FCFF}"/>
              </a:ext>
            </a:extLst>
          </p:cNvPr>
          <p:cNvSpPr txBox="1"/>
          <p:nvPr/>
        </p:nvSpPr>
        <p:spPr>
          <a:xfrm>
            <a:off x="935611" y="1825625"/>
            <a:ext cx="6094428" cy="369332"/>
          </a:xfrm>
          <a:prstGeom prst="rect">
            <a:avLst/>
          </a:prstGeom>
          <a:noFill/>
        </p:spPr>
        <p:txBody>
          <a:bodyPr wrap="square">
            <a:spAutoFit/>
          </a:bodyPr>
          <a:lstStyle/>
          <a:p>
            <a:pPr algn="l"/>
            <a:r>
              <a:rPr lang="en-US" b="1" i="0" dirty="0">
                <a:solidFill>
                  <a:srgbClr val="000000"/>
                </a:solidFill>
                <a:effectLst/>
                <a:latin typeface="Helvetica Neue"/>
              </a:rPr>
              <a:t>Distribution of volume through years</a:t>
            </a:r>
          </a:p>
        </p:txBody>
      </p:sp>
    </p:spTree>
    <p:extLst>
      <p:ext uri="{BB962C8B-B14F-4D97-AF65-F5344CB8AC3E}">
        <p14:creationId xmlns:p14="http://schemas.microsoft.com/office/powerpoint/2010/main" val="365652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863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 Coca Cola Stock Live and Updated</vt:lpstr>
      <vt:lpstr>Executive Summary</vt:lpstr>
      <vt:lpstr>Introduction</vt:lpstr>
      <vt:lpstr>Methodology</vt:lpstr>
      <vt:lpstr>Data Analysis and Visualisation results</vt:lpstr>
      <vt:lpstr>Data Analysis and Visualisation results</vt:lpstr>
      <vt:lpstr>Data Analysis and Visualisation results</vt:lpstr>
      <vt:lpstr>Data Analysis and Visualisation results</vt:lpstr>
      <vt:lpstr>Data Analysis and Visualisation results</vt:lpstr>
      <vt:lpstr>Data Analysis and Visualisation results</vt:lpstr>
      <vt:lpstr>Data Analysis and Visualisation results</vt:lpstr>
      <vt:lpstr>Feature Engineering</vt:lpstr>
      <vt:lpstr>Data Analysis and Visualisation results</vt:lpstr>
      <vt:lpstr>Data Analysis and Visualisation results</vt:lpstr>
      <vt:lpstr>Data Analysis and Visualisation results</vt:lpstr>
      <vt:lpstr>Data Analysis and Visualisation results</vt:lpstr>
      <vt:lpstr>Data Analysis and Visualisation results</vt:lpstr>
      <vt:lpstr>Feature importances visualisation</vt:lpstr>
      <vt:lpstr>Model Building and Evaluation </vt:lpstr>
      <vt:lpstr>Model Deployment</vt:lpstr>
      <vt:lpstr>Findings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26</cp:revision>
  <dcterms:created xsi:type="dcterms:W3CDTF">2025-07-30T08:15:26Z</dcterms:created>
  <dcterms:modified xsi:type="dcterms:W3CDTF">2025-07-31T11:22:45Z</dcterms:modified>
</cp:coreProperties>
</file>