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7/31/2025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7/31/2025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A598-9F38-A977-FE58-5B2A7415E817}"/>
              </a:ext>
            </a:extLst>
          </p:cNvPr>
          <p:cNvSpPr>
            <a:spLocks noGrp="1"/>
          </p:cNvSpPr>
          <p:nvPr>
            <p:ph type="ctrTitle"/>
          </p:nvPr>
        </p:nvSpPr>
        <p:spPr>
          <a:xfrm>
            <a:off x="1876424" y="1122363"/>
            <a:ext cx="8791575" cy="1655762"/>
          </a:xfrm>
        </p:spPr>
        <p:txBody>
          <a:bodyPr/>
          <a:lstStyle/>
          <a:p>
            <a:r>
              <a:rPr lang="en-IN" b="1" dirty="0"/>
              <a:t>Climate Change </a:t>
            </a:r>
            <a:r>
              <a:rPr lang="en-IN" b="1" dirty="0" err="1"/>
              <a:t>Modeling</a:t>
            </a:r>
            <a:endParaRPr lang="en-IN" b="1" dirty="0"/>
          </a:p>
        </p:txBody>
      </p:sp>
      <p:sp>
        <p:nvSpPr>
          <p:cNvPr id="3" name="Subtitle 2">
            <a:extLst>
              <a:ext uri="{FF2B5EF4-FFF2-40B4-BE49-F238E27FC236}">
                <a16:creationId xmlns:a16="http://schemas.microsoft.com/office/drawing/2014/main" id="{DF51B9E1-98F0-C5E8-20B6-844D95839894}"/>
              </a:ext>
            </a:extLst>
          </p:cNvPr>
          <p:cNvSpPr>
            <a:spLocks noGrp="1"/>
          </p:cNvSpPr>
          <p:nvPr>
            <p:ph type="subTitle" idx="1"/>
          </p:nvPr>
        </p:nvSpPr>
        <p:spPr/>
        <p:txBody>
          <a:bodyPr>
            <a:normAutofit fontScale="62500" lnSpcReduction="20000"/>
          </a:bodyPr>
          <a:lstStyle/>
          <a:p>
            <a:pPr algn="ctr"/>
            <a:r>
              <a:rPr lang="en-IN" dirty="0"/>
              <a:t>Created by: Divya Krishnakumar</a:t>
            </a:r>
          </a:p>
          <a:p>
            <a:pPr algn="ctr"/>
            <a:r>
              <a:rPr lang="en-IN" dirty="0"/>
              <a:t>Type of project: Internship Project</a:t>
            </a:r>
          </a:p>
          <a:p>
            <a:pPr algn="ctr"/>
            <a:r>
              <a:rPr lang="en-IN" dirty="0"/>
              <a:t>Tools Used:  Python</a:t>
            </a:r>
          </a:p>
          <a:p>
            <a:pPr algn="ctr"/>
            <a:r>
              <a:rPr lang="en-IN" dirty="0"/>
              <a:t>Submitted to: Unified Mentor </a:t>
            </a:r>
            <a:r>
              <a:rPr lang="en-IN" dirty="0" err="1"/>
              <a:t>pvt</a:t>
            </a:r>
            <a:r>
              <a:rPr lang="en-IN"/>
              <a:t> ltd</a:t>
            </a:r>
            <a:endParaRPr lang="en-IN" dirty="0"/>
          </a:p>
          <a:p>
            <a:pPr algn="ctr"/>
            <a:r>
              <a:rPr lang="en-IN" dirty="0"/>
              <a:t>Date: 29/07/2025</a:t>
            </a:r>
          </a:p>
          <a:p>
            <a:endParaRPr lang="en-IN" dirty="0"/>
          </a:p>
        </p:txBody>
      </p:sp>
    </p:spTree>
    <p:extLst>
      <p:ext uri="{BB962C8B-B14F-4D97-AF65-F5344CB8AC3E}">
        <p14:creationId xmlns:p14="http://schemas.microsoft.com/office/powerpoint/2010/main" val="115435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D013-022F-2A1F-9BE8-D8717568CF0B}"/>
              </a:ext>
            </a:extLst>
          </p:cNvPr>
          <p:cNvSpPr>
            <a:spLocks noGrp="1"/>
          </p:cNvSpPr>
          <p:nvPr>
            <p:ph type="title"/>
          </p:nvPr>
        </p:nvSpPr>
        <p:spPr/>
        <p:txBody>
          <a:bodyPr/>
          <a:lstStyle/>
          <a:p>
            <a:pPr algn="ctr"/>
            <a:r>
              <a:rPr lang="en-IN" b="1" dirty="0"/>
              <a:t>Trend analysis and visualisation</a:t>
            </a:r>
          </a:p>
        </p:txBody>
      </p:sp>
      <p:pic>
        <p:nvPicPr>
          <p:cNvPr id="5" name="Content Placeholder 4">
            <a:extLst>
              <a:ext uri="{FF2B5EF4-FFF2-40B4-BE49-F238E27FC236}">
                <a16:creationId xmlns:a16="http://schemas.microsoft.com/office/drawing/2014/main" id="{9843C307-DF45-904D-EEBF-91AC86E5DF11}"/>
              </a:ext>
            </a:extLst>
          </p:cNvPr>
          <p:cNvPicPr>
            <a:picLocks noGrp="1" noChangeAspect="1"/>
          </p:cNvPicPr>
          <p:nvPr>
            <p:ph idx="1"/>
          </p:nvPr>
        </p:nvPicPr>
        <p:blipFill>
          <a:blip r:embed="rId2"/>
          <a:stretch>
            <a:fillRect/>
          </a:stretch>
        </p:blipFill>
        <p:spPr>
          <a:xfrm>
            <a:off x="2739245" y="2249488"/>
            <a:ext cx="6710335" cy="3541712"/>
          </a:xfrm>
        </p:spPr>
      </p:pic>
      <p:sp>
        <p:nvSpPr>
          <p:cNvPr id="7" name="TextBox 6">
            <a:extLst>
              <a:ext uri="{FF2B5EF4-FFF2-40B4-BE49-F238E27FC236}">
                <a16:creationId xmlns:a16="http://schemas.microsoft.com/office/drawing/2014/main" id="{450E2495-8AC8-1388-6942-271FE9936C54}"/>
              </a:ext>
            </a:extLst>
          </p:cNvPr>
          <p:cNvSpPr txBox="1"/>
          <p:nvPr/>
        </p:nvSpPr>
        <p:spPr>
          <a:xfrm>
            <a:off x="1364530" y="1727756"/>
            <a:ext cx="6103856" cy="369332"/>
          </a:xfrm>
          <a:prstGeom prst="rect">
            <a:avLst/>
          </a:prstGeom>
          <a:noFill/>
        </p:spPr>
        <p:txBody>
          <a:bodyPr wrap="square">
            <a:spAutoFit/>
          </a:bodyPr>
          <a:lstStyle/>
          <a:p>
            <a:pPr algn="l"/>
            <a:r>
              <a:rPr lang="en-US" b="1" i="0" dirty="0">
                <a:solidFill>
                  <a:srgbClr val="000000"/>
                </a:solidFill>
                <a:effectLst/>
                <a:latin typeface="Helvetica Neue"/>
              </a:rPr>
              <a:t>Trend of sentiments over a period</a:t>
            </a:r>
          </a:p>
        </p:txBody>
      </p:sp>
    </p:spTree>
    <p:extLst>
      <p:ext uri="{BB962C8B-B14F-4D97-AF65-F5344CB8AC3E}">
        <p14:creationId xmlns:p14="http://schemas.microsoft.com/office/powerpoint/2010/main" val="3442186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764E-1689-971C-8B49-67E877B8C215}"/>
              </a:ext>
            </a:extLst>
          </p:cNvPr>
          <p:cNvSpPr>
            <a:spLocks noGrp="1"/>
          </p:cNvSpPr>
          <p:nvPr>
            <p:ph type="title"/>
          </p:nvPr>
        </p:nvSpPr>
        <p:spPr>
          <a:xfrm>
            <a:off x="970961" y="618518"/>
            <a:ext cx="10076449" cy="1478570"/>
          </a:xfrm>
        </p:spPr>
        <p:txBody>
          <a:bodyPr/>
          <a:lstStyle/>
          <a:p>
            <a:pPr algn="ctr"/>
            <a:r>
              <a:rPr lang="en-IN" b="1" dirty="0"/>
              <a:t>Model building and evaluation</a:t>
            </a:r>
          </a:p>
        </p:txBody>
      </p:sp>
      <p:sp>
        <p:nvSpPr>
          <p:cNvPr id="3" name="Content Placeholder 2">
            <a:extLst>
              <a:ext uri="{FF2B5EF4-FFF2-40B4-BE49-F238E27FC236}">
                <a16:creationId xmlns:a16="http://schemas.microsoft.com/office/drawing/2014/main" id="{6DB6444A-680B-D81E-9AE3-D7D062C34CED}"/>
              </a:ext>
            </a:extLst>
          </p:cNvPr>
          <p:cNvSpPr>
            <a:spLocks noGrp="1"/>
          </p:cNvSpPr>
          <p:nvPr>
            <p:ph idx="1"/>
          </p:nvPr>
        </p:nvSpPr>
        <p:spPr/>
        <p:txBody>
          <a:bodyPr>
            <a:normAutofit/>
          </a:bodyPr>
          <a:lstStyle/>
          <a:p>
            <a:pPr>
              <a:lnSpc>
                <a:spcPct val="150000"/>
              </a:lnSpc>
            </a:pPr>
            <a:r>
              <a:rPr lang="en-IN" sz="1400" dirty="0">
                <a:latin typeface="Calibri" panose="020F0502020204030204" pitchFamily="34" charset="0"/>
                <a:ea typeface="Calibri" panose="020F0502020204030204" pitchFamily="34" charset="0"/>
                <a:cs typeface="Calibri" panose="020F0502020204030204" pitchFamily="34" charset="0"/>
              </a:rPr>
              <a:t>A model is developed with sequential RNN(Recurrent Neural Network) and predicted the sentiment results The accuracy obtained were 40%.  </a:t>
            </a:r>
          </a:p>
          <a:p>
            <a:pPr>
              <a:lnSpc>
                <a:spcPct val="150000"/>
              </a:lnSpc>
            </a:pPr>
            <a:r>
              <a:rPr lang="en-IN" sz="1400" dirty="0">
                <a:latin typeface="Calibri" panose="020F0502020204030204" pitchFamily="34" charset="0"/>
                <a:ea typeface="Calibri" panose="020F0502020204030204" pitchFamily="34" charset="0"/>
                <a:cs typeface="Calibri" panose="020F0502020204030204" pitchFamily="34" charset="0"/>
              </a:rPr>
              <a:t>A model of Support Vector Machine is developed and fitted.  Then the model predicted results on unseen data.  The model’s accuracy was displayed.  The model was evaluated by generating a classification report and confusion matrix display.  The classification report is as follows:</a:t>
            </a:r>
          </a:p>
          <a:p>
            <a:endParaRPr lang="en-IN" sz="1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5AA3923-4E24-60E6-10EC-4DE314B52A35}"/>
              </a:ext>
            </a:extLst>
          </p:cNvPr>
          <p:cNvPicPr>
            <a:picLocks noChangeAspect="1"/>
          </p:cNvPicPr>
          <p:nvPr/>
        </p:nvPicPr>
        <p:blipFill>
          <a:blip r:embed="rId2"/>
          <a:stretch>
            <a:fillRect/>
          </a:stretch>
        </p:blipFill>
        <p:spPr>
          <a:xfrm>
            <a:off x="1407908" y="4251092"/>
            <a:ext cx="5982535" cy="2143424"/>
          </a:xfrm>
          <a:prstGeom prst="rect">
            <a:avLst/>
          </a:prstGeom>
        </p:spPr>
      </p:pic>
    </p:spTree>
    <p:extLst>
      <p:ext uri="{BB962C8B-B14F-4D97-AF65-F5344CB8AC3E}">
        <p14:creationId xmlns:p14="http://schemas.microsoft.com/office/powerpoint/2010/main" val="4206639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D693-43D4-C7C4-98B5-57445A1EDD5A}"/>
              </a:ext>
            </a:extLst>
          </p:cNvPr>
          <p:cNvSpPr>
            <a:spLocks noGrp="1"/>
          </p:cNvSpPr>
          <p:nvPr>
            <p:ph type="title"/>
          </p:nvPr>
        </p:nvSpPr>
        <p:spPr/>
        <p:txBody>
          <a:bodyPr/>
          <a:lstStyle/>
          <a:p>
            <a:pPr algn="ctr"/>
            <a:r>
              <a:rPr lang="en-IN" b="1" dirty="0"/>
              <a:t>Model building and evaluation</a:t>
            </a:r>
          </a:p>
        </p:txBody>
      </p:sp>
      <p:pic>
        <p:nvPicPr>
          <p:cNvPr id="5" name="Content Placeholder 4">
            <a:extLst>
              <a:ext uri="{FF2B5EF4-FFF2-40B4-BE49-F238E27FC236}">
                <a16:creationId xmlns:a16="http://schemas.microsoft.com/office/drawing/2014/main" id="{5E5B24C7-CD91-2DB9-9EDD-4B8C5035CBC9}"/>
              </a:ext>
            </a:extLst>
          </p:cNvPr>
          <p:cNvPicPr>
            <a:picLocks noGrp="1" noChangeAspect="1"/>
          </p:cNvPicPr>
          <p:nvPr>
            <p:ph idx="1"/>
          </p:nvPr>
        </p:nvPicPr>
        <p:blipFill>
          <a:blip r:embed="rId2"/>
          <a:stretch>
            <a:fillRect/>
          </a:stretch>
        </p:blipFill>
        <p:spPr>
          <a:xfrm>
            <a:off x="2300140" y="2249488"/>
            <a:ext cx="6189957" cy="2614743"/>
          </a:xfrm>
        </p:spPr>
      </p:pic>
      <p:sp>
        <p:nvSpPr>
          <p:cNvPr id="6" name="TextBox 5">
            <a:extLst>
              <a:ext uri="{FF2B5EF4-FFF2-40B4-BE49-F238E27FC236}">
                <a16:creationId xmlns:a16="http://schemas.microsoft.com/office/drawing/2014/main" id="{6D2B93FC-FABD-7F3A-CEE3-CB3365C548A1}"/>
              </a:ext>
            </a:extLst>
          </p:cNvPr>
          <p:cNvSpPr txBox="1"/>
          <p:nvPr/>
        </p:nvSpPr>
        <p:spPr>
          <a:xfrm>
            <a:off x="1649691" y="1727756"/>
            <a:ext cx="6363092" cy="307777"/>
          </a:xfrm>
          <a:prstGeom prst="rect">
            <a:avLst/>
          </a:prstGeom>
          <a:noFill/>
        </p:spPr>
        <p:txBody>
          <a:bodyPr wrap="square" rtlCol="0">
            <a:spAutoFit/>
          </a:bodyPr>
          <a:lstStyle/>
          <a:p>
            <a:r>
              <a:rPr lang="en-IN" sz="1400" dirty="0"/>
              <a:t>A normalised confusion matrix is displayed.  </a:t>
            </a:r>
          </a:p>
        </p:txBody>
      </p:sp>
      <p:sp>
        <p:nvSpPr>
          <p:cNvPr id="8" name="TextBox 7">
            <a:extLst>
              <a:ext uri="{FF2B5EF4-FFF2-40B4-BE49-F238E27FC236}">
                <a16:creationId xmlns:a16="http://schemas.microsoft.com/office/drawing/2014/main" id="{540121F3-D4AC-FE4A-CB41-B4EA0E15C69B}"/>
              </a:ext>
            </a:extLst>
          </p:cNvPr>
          <p:cNvSpPr txBox="1"/>
          <p:nvPr/>
        </p:nvSpPr>
        <p:spPr>
          <a:xfrm>
            <a:off x="1451728" y="5213023"/>
            <a:ext cx="6363092" cy="307777"/>
          </a:xfrm>
          <a:prstGeom prst="rect">
            <a:avLst/>
          </a:prstGeom>
          <a:noFill/>
        </p:spPr>
        <p:txBody>
          <a:bodyPr wrap="square" rtlCol="0">
            <a:spAutoFit/>
          </a:bodyPr>
          <a:lstStyle/>
          <a:p>
            <a:r>
              <a:rPr lang="en-IN" sz="1400" dirty="0"/>
              <a:t>The accuracy score of </a:t>
            </a:r>
            <a:r>
              <a:rPr lang="en-IN" sz="1400" dirty="0" err="1"/>
              <a:t>svm</a:t>
            </a:r>
            <a:r>
              <a:rPr lang="en-IN" sz="1400" dirty="0"/>
              <a:t> model is 48.57%.</a:t>
            </a:r>
          </a:p>
        </p:txBody>
      </p:sp>
    </p:spTree>
    <p:extLst>
      <p:ext uri="{BB962C8B-B14F-4D97-AF65-F5344CB8AC3E}">
        <p14:creationId xmlns:p14="http://schemas.microsoft.com/office/powerpoint/2010/main" val="347460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9DD5-B7C0-420A-528D-F2FF5915424F}"/>
              </a:ext>
            </a:extLst>
          </p:cNvPr>
          <p:cNvSpPr>
            <a:spLocks noGrp="1"/>
          </p:cNvSpPr>
          <p:nvPr>
            <p:ph type="title"/>
          </p:nvPr>
        </p:nvSpPr>
        <p:spPr/>
        <p:txBody>
          <a:bodyPr/>
          <a:lstStyle/>
          <a:p>
            <a:pPr algn="ctr"/>
            <a:r>
              <a:rPr lang="en-IN" b="1" dirty="0"/>
              <a:t>Findings and implications</a:t>
            </a:r>
          </a:p>
        </p:txBody>
      </p:sp>
      <p:sp>
        <p:nvSpPr>
          <p:cNvPr id="3" name="Content Placeholder 2">
            <a:extLst>
              <a:ext uri="{FF2B5EF4-FFF2-40B4-BE49-F238E27FC236}">
                <a16:creationId xmlns:a16="http://schemas.microsoft.com/office/drawing/2014/main" id="{C4A7A515-0DAE-0EDE-6EF8-E53237729B39}"/>
              </a:ext>
            </a:extLst>
          </p:cNvPr>
          <p:cNvSpPr>
            <a:spLocks noGrp="1"/>
          </p:cNvSpPr>
          <p:nvPr>
            <p:ph idx="1"/>
          </p:nvPr>
        </p:nvSpPr>
        <p:spPr/>
        <p:txBody>
          <a:bodyPr>
            <a:normAutofit/>
          </a:bodyPr>
          <a:lstStyle/>
          <a:p>
            <a:pPr>
              <a:lnSpc>
                <a:spcPct val="150000"/>
              </a:lnSpc>
            </a:pPr>
            <a:r>
              <a:rPr lang="en-IN" sz="1400" dirty="0">
                <a:latin typeface="Calibri" panose="020F0502020204030204" pitchFamily="34" charset="0"/>
                <a:ea typeface="Calibri" panose="020F0502020204030204" pitchFamily="34" charset="0"/>
                <a:cs typeface="Calibri" panose="020F0502020204030204" pitchFamily="34" charset="0"/>
              </a:rPr>
              <a:t>The percentage of positive sentiments is 37.9%</a:t>
            </a:r>
          </a:p>
          <a:p>
            <a:pPr>
              <a:lnSpc>
                <a:spcPct val="150000"/>
              </a:lnSpc>
            </a:pPr>
            <a:r>
              <a:rPr lang="en-IN" sz="1400" dirty="0">
                <a:latin typeface="Calibri" panose="020F0502020204030204" pitchFamily="34" charset="0"/>
                <a:ea typeface="Calibri" panose="020F0502020204030204" pitchFamily="34" charset="0"/>
                <a:cs typeface="Calibri" panose="020F0502020204030204" pitchFamily="34" charset="0"/>
              </a:rPr>
              <a:t>The percentage of negative sentiments is 35.4%</a:t>
            </a:r>
          </a:p>
          <a:p>
            <a:pPr>
              <a:lnSpc>
                <a:spcPct val="150000"/>
              </a:lnSpc>
            </a:pPr>
            <a:r>
              <a:rPr lang="en-IN" sz="1400" dirty="0">
                <a:latin typeface="Calibri" panose="020F0502020204030204" pitchFamily="34" charset="0"/>
                <a:ea typeface="Calibri" panose="020F0502020204030204" pitchFamily="34" charset="0"/>
                <a:cs typeface="Calibri" panose="020F0502020204030204" pitchFamily="34" charset="0"/>
              </a:rPr>
              <a:t>The percentage of neutral sentiments is 35.4%.</a:t>
            </a:r>
          </a:p>
          <a:p>
            <a:pPr>
              <a:lnSpc>
                <a:spcPct val="150000"/>
              </a:lnSpc>
            </a:pPr>
            <a:r>
              <a:rPr lang="en-IN" sz="1400" dirty="0">
                <a:latin typeface="Calibri" panose="020F0502020204030204" pitchFamily="34" charset="0"/>
                <a:ea typeface="Calibri" panose="020F0502020204030204" pitchFamily="34" charset="0"/>
                <a:cs typeface="Calibri" panose="020F0502020204030204" pitchFamily="34" charset="0"/>
              </a:rPr>
              <a:t>Initially positive sentiments were on rise, negative and neutral sentiments were less.  Then total sentiments has a decreasing trend and all the three sentiments became almost equal.</a:t>
            </a:r>
          </a:p>
          <a:p>
            <a:pPr>
              <a:lnSpc>
                <a:spcPct val="150000"/>
              </a:lnSpc>
            </a:pPr>
            <a:r>
              <a:rPr lang="en-IN" sz="1400" dirty="0">
                <a:latin typeface="Calibri" panose="020F0502020204030204" pitchFamily="34" charset="0"/>
                <a:ea typeface="Calibri" panose="020F0502020204030204" pitchFamily="34" charset="0"/>
                <a:cs typeface="Calibri" panose="020F0502020204030204" pitchFamily="34" charset="0"/>
              </a:rPr>
              <a:t>From the predictive results positives are 27 and neutral are 24 out of a total of 51 correct classification. </a:t>
            </a:r>
          </a:p>
          <a:p>
            <a:pPr>
              <a:lnSpc>
                <a:spcPct val="150000"/>
              </a:lnSpc>
            </a:pPr>
            <a:endParaRPr lang="en-IN" sz="1400" dirty="0">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381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DA33-EDFF-5201-3CD6-CB366B182F7F}"/>
              </a:ext>
            </a:extLst>
          </p:cNvPr>
          <p:cNvSpPr>
            <a:spLocks noGrp="1"/>
          </p:cNvSpPr>
          <p:nvPr>
            <p:ph type="title"/>
          </p:nvPr>
        </p:nvSpPr>
        <p:spPr/>
        <p:txBody>
          <a:bodyPr/>
          <a:lstStyle/>
          <a:p>
            <a:pPr algn="ctr"/>
            <a:r>
              <a:rPr lang="en-IN" b="1" dirty="0"/>
              <a:t>conclusion</a:t>
            </a:r>
          </a:p>
        </p:txBody>
      </p:sp>
      <p:sp>
        <p:nvSpPr>
          <p:cNvPr id="3" name="Content Placeholder 2">
            <a:extLst>
              <a:ext uri="{FF2B5EF4-FFF2-40B4-BE49-F238E27FC236}">
                <a16:creationId xmlns:a16="http://schemas.microsoft.com/office/drawing/2014/main" id="{610D89C4-EE9E-4C85-E4DA-D227EF55F34F}"/>
              </a:ext>
            </a:extLst>
          </p:cNvPr>
          <p:cNvSpPr>
            <a:spLocks noGrp="1"/>
          </p:cNvSpPr>
          <p:nvPr>
            <p:ph idx="1"/>
          </p:nvPr>
        </p:nvSpPr>
        <p:spPr/>
        <p:txBody>
          <a:bodyPr>
            <a:normAutofit/>
          </a:bodyPr>
          <a:lstStyle/>
          <a:p>
            <a:pPr marL="0" indent="0">
              <a:lnSpc>
                <a:spcPct val="150000"/>
              </a:lnSpc>
              <a:buNone/>
            </a:pPr>
            <a:r>
              <a:rPr lang="en-IN" sz="1400" dirty="0">
                <a:latin typeface="Calibri" panose="020F0502020204030204" pitchFamily="34" charset="0"/>
                <a:ea typeface="Calibri" panose="020F0502020204030204" pitchFamily="34" charset="0"/>
                <a:cs typeface="Calibri" panose="020F0502020204030204" pitchFamily="34" charset="0"/>
              </a:rPr>
              <a:t>The percentage of positive and neutral sentiments were higher than negative sentiments.  The trend of positive, negative and neutral sentiments were decreasing over period of time.  Initially positive sentiments were higher in number and over a period of time positive, negative and neutral sentiments decreased and became almost he same.  </a:t>
            </a:r>
          </a:p>
          <a:p>
            <a:pPr marL="0" indent="0">
              <a:lnSpc>
                <a:spcPct val="150000"/>
              </a:lnSpc>
              <a:buNone/>
            </a:pPr>
            <a:r>
              <a:rPr lang="en-IN" sz="1400" dirty="0">
                <a:latin typeface="Calibri" panose="020F0502020204030204" pitchFamily="34" charset="0"/>
                <a:ea typeface="Calibri" panose="020F0502020204030204" pitchFamily="34" charset="0"/>
                <a:cs typeface="Calibri" panose="020F0502020204030204" pitchFamily="34" charset="0"/>
              </a:rPr>
              <a:t>From predictive analysis it can be concluded that positive sentiments are highest in number regarding NASA’s climate change and communication strategies.  </a:t>
            </a:r>
          </a:p>
          <a:p>
            <a:pPr marL="0" indent="0">
              <a:lnSpc>
                <a:spcPct val="150000"/>
              </a:lnSpc>
              <a:buNone/>
            </a:pPr>
            <a:r>
              <a:rPr lang="en-IN" sz="1400" dirty="0">
                <a:latin typeface="Calibri" panose="020F0502020204030204" pitchFamily="34" charset="0"/>
                <a:ea typeface="Calibri" panose="020F0502020204030204" pitchFamily="34" charset="0"/>
                <a:cs typeface="Calibri" panose="020F0502020204030204" pitchFamily="34" charset="0"/>
              </a:rPr>
              <a:t>Future implications and suggestions:</a:t>
            </a:r>
          </a:p>
          <a:p>
            <a:pPr>
              <a:lnSpc>
                <a:spcPct val="150000"/>
              </a:lnSpc>
            </a:pPr>
            <a:r>
              <a:rPr lang="en-IN" sz="1400" dirty="0">
                <a:latin typeface="Calibri" panose="020F0502020204030204" pitchFamily="34" charset="0"/>
                <a:ea typeface="Calibri" panose="020F0502020204030204" pitchFamily="34" charset="0"/>
                <a:cs typeface="Calibri" panose="020F0502020204030204" pitchFamily="34" charset="0"/>
              </a:rPr>
              <a:t>Advise  or suggestion or educative information or a great thought could increase positive sentiments.</a:t>
            </a:r>
          </a:p>
          <a:p>
            <a:pPr marL="0" indent="0">
              <a:buNone/>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2484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2060B-357C-5F45-E2DE-D56931F35720}"/>
              </a:ext>
            </a:extLst>
          </p:cNvPr>
          <p:cNvSpPr>
            <a:spLocks noGrp="1"/>
          </p:cNvSpPr>
          <p:nvPr>
            <p:ph type="title"/>
          </p:nvPr>
        </p:nvSpPr>
        <p:spPr>
          <a:xfrm>
            <a:off x="1141413" y="618518"/>
            <a:ext cx="9905998" cy="899197"/>
          </a:xfrm>
        </p:spPr>
        <p:txBody>
          <a:bodyPr/>
          <a:lstStyle/>
          <a:p>
            <a:pPr algn="ctr"/>
            <a:r>
              <a:rPr lang="en-IN" b="1" dirty="0"/>
              <a:t>Executive Summary</a:t>
            </a:r>
          </a:p>
        </p:txBody>
      </p:sp>
      <p:sp>
        <p:nvSpPr>
          <p:cNvPr id="3" name="Content Placeholder 2">
            <a:extLst>
              <a:ext uri="{FF2B5EF4-FFF2-40B4-BE49-F238E27FC236}">
                <a16:creationId xmlns:a16="http://schemas.microsoft.com/office/drawing/2014/main" id="{1222AF2C-8F3B-970D-FBE8-2B97BEC41DDA}"/>
              </a:ext>
            </a:extLst>
          </p:cNvPr>
          <p:cNvSpPr>
            <a:spLocks noGrp="1"/>
          </p:cNvSpPr>
          <p:nvPr>
            <p:ph idx="1"/>
          </p:nvPr>
        </p:nvSpPr>
        <p:spPr>
          <a:xfrm>
            <a:off x="1141412" y="1442301"/>
            <a:ext cx="9905999" cy="4348900"/>
          </a:xfrm>
        </p:spPr>
        <p:txBody>
          <a:bodyPr>
            <a:normAutofit fontScale="92500"/>
          </a:bodyPr>
          <a:lstStyle/>
          <a:p>
            <a:pPr marL="0" indent="0" algn="just">
              <a:lnSpc>
                <a:spcPct val="150000"/>
              </a:lnSpc>
              <a:buNone/>
            </a:pPr>
            <a:r>
              <a:rPr lang="en-IN" sz="1500" dirty="0">
                <a:latin typeface="Calibri" panose="020F0502020204030204" pitchFamily="34" charset="0"/>
                <a:ea typeface="Calibri" panose="020F0502020204030204" pitchFamily="34" charset="0"/>
                <a:cs typeface="Calibri" panose="020F0502020204030204" pitchFamily="34" charset="0"/>
              </a:rPr>
              <a:t>The project involves NLP(Natural Language Processing). The aim of this  project is to gauge public opinion on climate change and NASA’s communication strategies and to predict public opinion on unseen data.  It also aims to  identify shifts in public sentiments.  The methodology followed consists of following steps: Data Collection, Data Wrangling, Data analysis and Visualisation, Model building, Evaluation.</a:t>
            </a:r>
          </a:p>
          <a:p>
            <a:pPr marL="0" indent="0" algn="just">
              <a:lnSpc>
                <a:spcPct val="150000"/>
              </a:lnSpc>
              <a:buNone/>
            </a:pPr>
            <a:r>
              <a:rPr lang="en-IN" sz="1500" dirty="0">
                <a:latin typeface="Calibri" panose="020F0502020204030204" pitchFamily="34" charset="0"/>
                <a:ea typeface="Calibri" panose="020F0502020204030204" pitchFamily="34" charset="0"/>
                <a:cs typeface="Calibri" panose="020F0502020204030204" pitchFamily="34" charset="0"/>
              </a:rPr>
              <a:t>The data is collected and loaded to a dataframe.  The columns in the dataset were- date, likesCount, profileName, commentsCount, text.  The dataset is checked for null values. The null values in the numerical columns are substituted with 0.0 and that of categorical columns are substituted with ‘Unknown’.  The date column is changed to datetime type.  The text data is cleaned by removing emojis and wild card characters.  The sentences are tokenized and tokens are created.  Then the tokens are subjected to sentiment analysis.  The distribution of public sentiments over NASA’s communication strategies is visualised.  The trends of shifts in public sentiments over a  period is visualised.</a:t>
            </a:r>
          </a:p>
          <a:p>
            <a:pPr marL="0" indent="0" algn="just">
              <a:lnSpc>
                <a:spcPct val="150000"/>
              </a:lnSpc>
              <a:buNone/>
            </a:pPr>
            <a:r>
              <a:rPr lang="en-IN" sz="1500" dirty="0">
                <a:latin typeface="Calibri" panose="020F0502020204030204" pitchFamily="34" charset="0"/>
                <a:ea typeface="Calibri" panose="020F0502020204030204" pitchFamily="34" charset="0"/>
                <a:cs typeface="Calibri" panose="020F0502020204030204" pitchFamily="34" charset="0"/>
              </a:rPr>
              <a:t>During model building RNN(Recurrent Neural Network) model is built and results are predicted on unseen data.  A model of Support Vector Machine is built and results predicted.  Model is evaluated by displaying a classification report and a confusion matrix.    </a:t>
            </a:r>
          </a:p>
          <a:p>
            <a:pPr marL="0" indent="0" algn="just">
              <a:buNone/>
            </a:pPr>
            <a:endParaRPr lang="en-IN" sz="1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2288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B56CB-2977-D792-811B-AB41709C937D}"/>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ACB9BFD2-9855-A4D9-9FA9-4B7DF9C86400}"/>
              </a:ext>
            </a:extLst>
          </p:cNvPr>
          <p:cNvSpPr>
            <a:spLocks noGrp="1"/>
          </p:cNvSpPr>
          <p:nvPr>
            <p:ph idx="1"/>
          </p:nvPr>
        </p:nvSpPr>
        <p:spPr/>
        <p:txBody>
          <a:bodyPr>
            <a:normAutofit/>
          </a:bodyPr>
          <a:lstStyle/>
          <a:p>
            <a:pPr marL="0" indent="0" algn="just">
              <a:lnSpc>
                <a:spcPct val="150000"/>
              </a:lnSpc>
              <a:buNone/>
            </a:pPr>
            <a:r>
              <a:rPr lang="en-IN" sz="1400" dirty="0">
                <a:latin typeface="Calibri" panose="020F0502020204030204" pitchFamily="34" charset="0"/>
                <a:ea typeface="Calibri" panose="020F0502020204030204" pitchFamily="34" charset="0"/>
                <a:cs typeface="Calibri" panose="020F0502020204030204" pitchFamily="34" charset="0"/>
              </a:rPr>
              <a:t>The aim of the project is to analyse and predict public sentiments on climate change and NASA’s Communication strategies.  The project also involves analysis of trends in shifts in public opinions.  </a:t>
            </a:r>
          </a:p>
          <a:p>
            <a:pPr marL="0" indent="0" algn="just">
              <a:lnSpc>
                <a:spcPct val="150000"/>
              </a:lnSpc>
              <a:buNone/>
            </a:pPr>
            <a:r>
              <a:rPr lang="en-IN" sz="1400" dirty="0">
                <a:latin typeface="Calibri" panose="020F0502020204030204" pitchFamily="34" charset="0"/>
                <a:ea typeface="Calibri" panose="020F0502020204030204" pitchFamily="34" charset="0"/>
                <a:cs typeface="Calibri" panose="020F0502020204030204" pitchFamily="34" charset="0"/>
              </a:rPr>
              <a:t>The key questions are :</a:t>
            </a:r>
          </a:p>
          <a:p>
            <a:pPr algn="just">
              <a:lnSpc>
                <a:spcPct val="150000"/>
              </a:lnSpc>
            </a:pPr>
            <a:r>
              <a:rPr lang="en-IN" sz="1400" dirty="0">
                <a:latin typeface="Calibri" panose="020F0502020204030204" pitchFamily="34" charset="0"/>
                <a:ea typeface="Calibri" panose="020F0502020204030204" pitchFamily="34" charset="0"/>
                <a:cs typeface="Calibri" panose="020F0502020204030204" pitchFamily="34" charset="0"/>
              </a:rPr>
              <a:t> How is public sentiments on climate change and NASA’s communication strategies are distributed?</a:t>
            </a:r>
          </a:p>
          <a:p>
            <a:pPr algn="just">
              <a:lnSpc>
                <a:spcPct val="150000"/>
              </a:lnSpc>
            </a:pPr>
            <a:r>
              <a:rPr lang="en-IN" sz="1400" dirty="0">
                <a:latin typeface="Calibri" panose="020F0502020204030204" pitchFamily="34" charset="0"/>
                <a:ea typeface="Calibri" panose="020F0502020204030204" pitchFamily="34" charset="0"/>
                <a:cs typeface="Calibri" panose="020F0502020204030204" pitchFamily="34" charset="0"/>
              </a:rPr>
              <a:t>What are the trends of shifts in public sentiments over a period?</a:t>
            </a:r>
          </a:p>
          <a:p>
            <a:pPr marL="0" indent="0">
              <a:buNone/>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051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1B41-430A-B762-DF05-E78A710AD216}"/>
              </a:ext>
            </a:extLst>
          </p:cNvPr>
          <p:cNvSpPr>
            <a:spLocks noGrp="1"/>
          </p:cNvSpPr>
          <p:nvPr>
            <p:ph type="title"/>
          </p:nvPr>
        </p:nvSpPr>
        <p:spPr/>
        <p:txBody>
          <a:bodyPr/>
          <a:lstStyle/>
          <a:p>
            <a:pPr algn="ctr"/>
            <a:r>
              <a:rPr lang="en-IN" b="1" dirty="0"/>
              <a:t>Methodology</a:t>
            </a:r>
          </a:p>
        </p:txBody>
      </p:sp>
      <p:sp>
        <p:nvSpPr>
          <p:cNvPr id="3" name="Content Placeholder 2">
            <a:extLst>
              <a:ext uri="{FF2B5EF4-FFF2-40B4-BE49-F238E27FC236}">
                <a16:creationId xmlns:a16="http://schemas.microsoft.com/office/drawing/2014/main" id="{DD96207E-1D1C-E965-4C0B-3DBD0128226B}"/>
              </a:ext>
            </a:extLst>
          </p:cNvPr>
          <p:cNvSpPr>
            <a:spLocks noGrp="1"/>
          </p:cNvSpPr>
          <p:nvPr>
            <p:ph idx="1"/>
          </p:nvPr>
        </p:nvSpPr>
        <p:spPr/>
        <p:txBody>
          <a:bodyPr>
            <a:normAutofit/>
          </a:bodyPr>
          <a:lstStyle/>
          <a:p>
            <a:pPr marL="0" indent="0" algn="just">
              <a:lnSpc>
                <a:spcPct val="150000"/>
              </a:lnSpc>
              <a:buNone/>
            </a:pPr>
            <a:r>
              <a:rPr lang="en-IN" sz="1400" dirty="0">
                <a:latin typeface="Calibri" panose="020F0502020204030204" pitchFamily="34" charset="0"/>
                <a:ea typeface="Calibri" panose="020F0502020204030204" pitchFamily="34" charset="0"/>
                <a:cs typeface="Calibri" panose="020F0502020204030204" pitchFamily="34" charset="0"/>
              </a:rPr>
              <a:t>The methodology followed in the project involves the following steps: Data Collection, Data Wrangling, Data analysis and Visualisation, Model building, Evaluation.</a:t>
            </a:r>
          </a:p>
          <a:p>
            <a:pPr marL="0" indent="0" algn="just">
              <a:lnSpc>
                <a:spcPct val="150000"/>
              </a:lnSpc>
              <a:buNone/>
            </a:pPr>
            <a:r>
              <a:rPr lang="en-IN" sz="1400" dirty="0">
                <a:latin typeface="Calibri" panose="020F0502020204030204" pitchFamily="34" charset="0"/>
                <a:ea typeface="Calibri" panose="020F0502020204030204" pitchFamily="34" charset="0"/>
                <a:cs typeface="Calibri" panose="020F0502020204030204" pitchFamily="34" charset="0"/>
              </a:rPr>
              <a:t>The data is cleaned, analysed, visualised and subjected to machine learning algorithms such as sequential RNN, Support Vector Machine.</a:t>
            </a:r>
          </a:p>
          <a:p>
            <a:pPr marL="0" indent="0" algn="just">
              <a:lnSpc>
                <a:spcPct val="150000"/>
              </a:lnSpc>
              <a:buNone/>
            </a:pPr>
            <a:r>
              <a:rPr lang="en-IN" sz="1400" dirty="0">
                <a:latin typeface="Calibri" panose="020F0502020204030204" pitchFamily="34" charset="0"/>
                <a:ea typeface="Calibri" panose="020F0502020204030204" pitchFamily="34" charset="0"/>
                <a:cs typeface="Calibri" panose="020F0502020204030204" pitchFamily="34" charset="0"/>
              </a:rPr>
              <a:t>Data collection: Data collected is loaded to a dataframe.  The columns in the data set were: date, likesCount, profileName, commentsCount, text. </a:t>
            </a:r>
          </a:p>
        </p:txBody>
      </p:sp>
    </p:spTree>
    <p:extLst>
      <p:ext uri="{BB962C8B-B14F-4D97-AF65-F5344CB8AC3E}">
        <p14:creationId xmlns:p14="http://schemas.microsoft.com/office/powerpoint/2010/main" val="296448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B02-2B77-83B2-5549-35561395557D}"/>
              </a:ext>
            </a:extLst>
          </p:cNvPr>
          <p:cNvSpPr>
            <a:spLocks noGrp="1"/>
          </p:cNvSpPr>
          <p:nvPr>
            <p:ph type="title"/>
          </p:nvPr>
        </p:nvSpPr>
        <p:spPr/>
        <p:txBody>
          <a:bodyPr/>
          <a:lstStyle/>
          <a:p>
            <a:pPr algn="ctr"/>
            <a:r>
              <a:rPr lang="en-IN" b="1" dirty="0"/>
              <a:t>Data Wrangling</a:t>
            </a:r>
          </a:p>
        </p:txBody>
      </p:sp>
      <p:sp>
        <p:nvSpPr>
          <p:cNvPr id="3" name="Content Placeholder 2">
            <a:extLst>
              <a:ext uri="{FF2B5EF4-FFF2-40B4-BE49-F238E27FC236}">
                <a16:creationId xmlns:a16="http://schemas.microsoft.com/office/drawing/2014/main" id="{02241D0D-4730-4EE5-2F6D-0D5D6CD7026C}"/>
              </a:ext>
            </a:extLst>
          </p:cNvPr>
          <p:cNvSpPr>
            <a:spLocks noGrp="1"/>
          </p:cNvSpPr>
          <p:nvPr>
            <p:ph idx="1"/>
          </p:nvPr>
        </p:nvSpPr>
        <p:spPr/>
        <p:txBody>
          <a:bodyPr>
            <a:normAutofit/>
          </a:bodyPr>
          <a:lstStyle/>
          <a:p>
            <a:pPr marL="0" indent="0" algn="just">
              <a:lnSpc>
                <a:spcPct val="150000"/>
              </a:lnSpc>
              <a:buNone/>
            </a:pPr>
            <a:r>
              <a:rPr lang="en-IN" sz="1400" dirty="0">
                <a:latin typeface="Calibri" panose="020F0502020204030204" pitchFamily="34" charset="0"/>
                <a:ea typeface="Calibri" panose="020F0502020204030204" pitchFamily="34" charset="0"/>
                <a:cs typeface="Calibri" panose="020F0502020204030204" pitchFamily="34" charset="0"/>
              </a:rPr>
              <a:t>The null values are replaced with 0.0 in numerical columns and ‘Unknown’ in categorical columns.  The data type of date column is changed to datetime.  The emojis and wild card characters in the text column are removed.  The sentences in the text column are tokenized and tokens are generated.  Thus created tokens were used for sentiment analysis, trend analysis and machine learning.  The dataframe after replacing null values is as follows:</a:t>
            </a:r>
          </a:p>
          <a:p>
            <a:pPr marL="0" indent="0">
              <a:buNone/>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49FE562-4BAA-B309-F934-C5D04AB5B003}"/>
              </a:ext>
            </a:extLst>
          </p:cNvPr>
          <p:cNvPicPr>
            <a:picLocks noChangeAspect="1"/>
          </p:cNvPicPr>
          <p:nvPr/>
        </p:nvPicPr>
        <p:blipFill>
          <a:blip r:embed="rId2"/>
          <a:stretch>
            <a:fillRect/>
          </a:stretch>
        </p:blipFill>
        <p:spPr>
          <a:xfrm>
            <a:off x="1039083" y="3846385"/>
            <a:ext cx="10367350" cy="1829055"/>
          </a:xfrm>
          <a:prstGeom prst="rect">
            <a:avLst/>
          </a:prstGeom>
        </p:spPr>
      </p:pic>
    </p:spTree>
    <p:extLst>
      <p:ext uri="{BB962C8B-B14F-4D97-AF65-F5344CB8AC3E}">
        <p14:creationId xmlns:p14="http://schemas.microsoft.com/office/powerpoint/2010/main" val="368699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02AF-A492-28D2-FC73-B58582DED294}"/>
              </a:ext>
            </a:extLst>
          </p:cNvPr>
          <p:cNvSpPr>
            <a:spLocks noGrp="1"/>
          </p:cNvSpPr>
          <p:nvPr>
            <p:ph type="title"/>
          </p:nvPr>
        </p:nvSpPr>
        <p:spPr/>
        <p:txBody>
          <a:bodyPr/>
          <a:lstStyle/>
          <a:p>
            <a:pPr algn="ctr"/>
            <a:r>
              <a:rPr lang="en-IN" b="1" dirty="0"/>
              <a:t>Data wrangling</a:t>
            </a:r>
          </a:p>
        </p:txBody>
      </p:sp>
      <p:sp>
        <p:nvSpPr>
          <p:cNvPr id="3" name="Content Placeholder 2">
            <a:extLst>
              <a:ext uri="{FF2B5EF4-FFF2-40B4-BE49-F238E27FC236}">
                <a16:creationId xmlns:a16="http://schemas.microsoft.com/office/drawing/2014/main" id="{74EFAF5D-191F-0DB5-EC85-1AA5023A0AAB}"/>
              </a:ext>
            </a:extLst>
          </p:cNvPr>
          <p:cNvSpPr>
            <a:spLocks noGrp="1"/>
          </p:cNvSpPr>
          <p:nvPr>
            <p:ph idx="1"/>
          </p:nvPr>
        </p:nvSpPr>
        <p:spPr/>
        <p:txBody>
          <a:bodyPr>
            <a:normAutofit/>
          </a:bodyPr>
          <a:lstStyle/>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The text column after removal of emojis and wild card characters </a:t>
            </a:r>
          </a:p>
          <a:p>
            <a:pPr marL="0" indent="0">
              <a:buNone/>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2CA8EBB-AD72-0D19-6B03-B2ADB195EC8D}"/>
              </a:ext>
            </a:extLst>
          </p:cNvPr>
          <p:cNvPicPr>
            <a:picLocks noChangeAspect="1"/>
          </p:cNvPicPr>
          <p:nvPr/>
        </p:nvPicPr>
        <p:blipFill>
          <a:blip r:embed="rId2"/>
          <a:stretch>
            <a:fillRect/>
          </a:stretch>
        </p:blipFill>
        <p:spPr>
          <a:xfrm>
            <a:off x="1141412" y="2856322"/>
            <a:ext cx="8682087" cy="2581938"/>
          </a:xfrm>
          <a:prstGeom prst="rect">
            <a:avLst/>
          </a:prstGeom>
        </p:spPr>
      </p:pic>
    </p:spTree>
    <p:extLst>
      <p:ext uri="{BB962C8B-B14F-4D97-AF65-F5344CB8AC3E}">
        <p14:creationId xmlns:p14="http://schemas.microsoft.com/office/powerpoint/2010/main" val="111605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94CC-EEFD-6AC2-6498-303FDC0710DA}"/>
              </a:ext>
            </a:extLst>
          </p:cNvPr>
          <p:cNvSpPr>
            <a:spLocks noGrp="1"/>
          </p:cNvSpPr>
          <p:nvPr>
            <p:ph type="title"/>
          </p:nvPr>
        </p:nvSpPr>
        <p:spPr/>
        <p:txBody>
          <a:bodyPr/>
          <a:lstStyle/>
          <a:p>
            <a:pPr algn="ctr"/>
            <a:r>
              <a:rPr lang="en-IN" b="1" dirty="0"/>
              <a:t>Sentiment analysis and visualisation</a:t>
            </a:r>
          </a:p>
        </p:txBody>
      </p:sp>
      <p:sp>
        <p:nvSpPr>
          <p:cNvPr id="3" name="Content Placeholder 2">
            <a:extLst>
              <a:ext uri="{FF2B5EF4-FFF2-40B4-BE49-F238E27FC236}">
                <a16:creationId xmlns:a16="http://schemas.microsoft.com/office/drawing/2014/main" id="{F8B29814-099E-0904-9133-4057CAF84446}"/>
              </a:ext>
            </a:extLst>
          </p:cNvPr>
          <p:cNvSpPr>
            <a:spLocks noGrp="1"/>
          </p:cNvSpPr>
          <p:nvPr>
            <p:ph idx="1"/>
          </p:nvPr>
        </p:nvSpPr>
        <p:spPr/>
        <p:txBody>
          <a:bodyPr>
            <a:normAutofit/>
          </a:bodyPr>
          <a:lstStyle/>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The generated tokens are subjected to generate sentiments.  A pie chart is displayed to show the distribution of various sentiments.</a:t>
            </a:r>
          </a:p>
          <a:p>
            <a:pPr marL="0" indent="0">
              <a:buNone/>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1264A8E-D310-3C2B-C054-90442F9D27CC}"/>
              </a:ext>
            </a:extLst>
          </p:cNvPr>
          <p:cNvPicPr>
            <a:picLocks noChangeAspect="1"/>
          </p:cNvPicPr>
          <p:nvPr/>
        </p:nvPicPr>
        <p:blipFill>
          <a:blip r:embed="rId2"/>
          <a:stretch>
            <a:fillRect/>
          </a:stretch>
        </p:blipFill>
        <p:spPr>
          <a:xfrm>
            <a:off x="2169771" y="2762054"/>
            <a:ext cx="7049643" cy="3181546"/>
          </a:xfrm>
          <a:prstGeom prst="rect">
            <a:avLst/>
          </a:prstGeom>
        </p:spPr>
      </p:pic>
    </p:spTree>
    <p:extLst>
      <p:ext uri="{BB962C8B-B14F-4D97-AF65-F5344CB8AC3E}">
        <p14:creationId xmlns:p14="http://schemas.microsoft.com/office/powerpoint/2010/main" val="217647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42CD-639F-3CB4-1983-700CA3AF0C99}"/>
              </a:ext>
            </a:extLst>
          </p:cNvPr>
          <p:cNvSpPr>
            <a:spLocks noGrp="1"/>
          </p:cNvSpPr>
          <p:nvPr>
            <p:ph type="title"/>
          </p:nvPr>
        </p:nvSpPr>
        <p:spPr/>
        <p:txBody>
          <a:bodyPr/>
          <a:lstStyle/>
          <a:p>
            <a:pPr algn="ctr"/>
            <a:r>
              <a:rPr lang="en-IN" b="1" dirty="0"/>
              <a:t>Trend analysis and visualisation</a:t>
            </a:r>
          </a:p>
        </p:txBody>
      </p:sp>
      <p:pic>
        <p:nvPicPr>
          <p:cNvPr id="5" name="Content Placeholder 4">
            <a:extLst>
              <a:ext uri="{FF2B5EF4-FFF2-40B4-BE49-F238E27FC236}">
                <a16:creationId xmlns:a16="http://schemas.microsoft.com/office/drawing/2014/main" id="{3F0189E4-972D-F800-EE0C-B6F72D9DBF8B}"/>
              </a:ext>
            </a:extLst>
          </p:cNvPr>
          <p:cNvPicPr>
            <a:picLocks noGrp="1" noChangeAspect="1"/>
          </p:cNvPicPr>
          <p:nvPr>
            <p:ph idx="1"/>
          </p:nvPr>
        </p:nvPicPr>
        <p:blipFill>
          <a:blip r:embed="rId2"/>
          <a:stretch>
            <a:fillRect/>
          </a:stretch>
        </p:blipFill>
        <p:spPr>
          <a:xfrm>
            <a:off x="2752052" y="2249488"/>
            <a:ext cx="6684722" cy="3541712"/>
          </a:xfrm>
        </p:spPr>
      </p:pic>
      <p:sp>
        <p:nvSpPr>
          <p:cNvPr id="7" name="TextBox 6">
            <a:extLst>
              <a:ext uri="{FF2B5EF4-FFF2-40B4-BE49-F238E27FC236}">
                <a16:creationId xmlns:a16="http://schemas.microsoft.com/office/drawing/2014/main" id="{3EA9C50D-EEE5-CF06-5EF2-745597F29ABE}"/>
              </a:ext>
            </a:extLst>
          </p:cNvPr>
          <p:cNvSpPr txBox="1"/>
          <p:nvPr/>
        </p:nvSpPr>
        <p:spPr>
          <a:xfrm>
            <a:off x="1581346" y="1727756"/>
            <a:ext cx="6103856" cy="369332"/>
          </a:xfrm>
          <a:prstGeom prst="rect">
            <a:avLst/>
          </a:prstGeom>
          <a:noFill/>
        </p:spPr>
        <p:txBody>
          <a:bodyPr wrap="square">
            <a:spAutoFit/>
          </a:bodyPr>
          <a:lstStyle/>
          <a:p>
            <a:pPr algn="l"/>
            <a:r>
              <a:rPr lang="en-IN" b="1" i="0" dirty="0">
                <a:solidFill>
                  <a:srgbClr val="000000"/>
                </a:solidFill>
                <a:effectLst/>
                <a:latin typeface="Helvetica Neue"/>
              </a:rPr>
              <a:t>Trends of positive sentiments</a:t>
            </a:r>
          </a:p>
        </p:txBody>
      </p:sp>
    </p:spTree>
    <p:extLst>
      <p:ext uri="{BB962C8B-B14F-4D97-AF65-F5344CB8AC3E}">
        <p14:creationId xmlns:p14="http://schemas.microsoft.com/office/powerpoint/2010/main" val="2129881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A38E-59FD-45AA-6790-818EF563BB28}"/>
              </a:ext>
            </a:extLst>
          </p:cNvPr>
          <p:cNvSpPr>
            <a:spLocks noGrp="1"/>
          </p:cNvSpPr>
          <p:nvPr>
            <p:ph type="title"/>
          </p:nvPr>
        </p:nvSpPr>
        <p:spPr/>
        <p:txBody>
          <a:bodyPr/>
          <a:lstStyle/>
          <a:p>
            <a:pPr algn="ctr"/>
            <a:r>
              <a:rPr lang="en-IN" b="1" dirty="0"/>
              <a:t>Trend analysis and visualisation</a:t>
            </a:r>
          </a:p>
        </p:txBody>
      </p:sp>
      <p:pic>
        <p:nvPicPr>
          <p:cNvPr id="5" name="Content Placeholder 4">
            <a:extLst>
              <a:ext uri="{FF2B5EF4-FFF2-40B4-BE49-F238E27FC236}">
                <a16:creationId xmlns:a16="http://schemas.microsoft.com/office/drawing/2014/main" id="{E82697CF-8A6F-1214-A5AA-9E22A00B715A}"/>
              </a:ext>
            </a:extLst>
          </p:cNvPr>
          <p:cNvPicPr>
            <a:picLocks noGrp="1" noChangeAspect="1"/>
          </p:cNvPicPr>
          <p:nvPr>
            <p:ph idx="1"/>
          </p:nvPr>
        </p:nvPicPr>
        <p:blipFill>
          <a:blip r:embed="rId2"/>
          <a:stretch>
            <a:fillRect/>
          </a:stretch>
        </p:blipFill>
        <p:spPr>
          <a:xfrm>
            <a:off x="2912527" y="2249488"/>
            <a:ext cx="6363772" cy="3541712"/>
          </a:xfrm>
        </p:spPr>
      </p:pic>
      <p:sp>
        <p:nvSpPr>
          <p:cNvPr id="7" name="TextBox 6">
            <a:extLst>
              <a:ext uri="{FF2B5EF4-FFF2-40B4-BE49-F238E27FC236}">
                <a16:creationId xmlns:a16="http://schemas.microsoft.com/office/drawing/2014/main" id="{D5A4B82D-9DC0-A1BC-2D85-B5A07BCD8878}"/>
              </a:ext>
            </a:extLst>
          </p:cNvPr>
          <p:cNvSpPr txBox="1"/>
          <p:nvPr/>
        </p:nvSpPr>
        <p:spPr>
          <a:xfrm>
            <a:off x="1515358" y="1619290"/>
            <a:ext cx="6103856" cy="369332"/>
          </a:xfrm>
          <a:prstGeom prst="rect">
            <a:avLst/>
          </a:prstGeom>
          <a:noFill/>
        </p:spPr>
        <p:txBody>
          <a:bodyPr wrap="square">
            <a:spAutoFit/>
          </a:bodyPr>
          <a:lstStyle/>
          <a:p>
            <a:pPr algn="l"/>
            <a:r>
              <a:rPr lang="en-IN" b="1" i="0" dirty="0">
                <a:solidFill>
                  <a:srgbClr val="000000"/>
                </a:solidFill>
                <a:effectLst/>
                <a:latin typeface="Helvetica Neue"/>
              </a:rPr>
              <a:t>Trend of negative sentiments</a:t>
            </a:r>
          </a:p>
        </p:txBody>
      </p:sp>
    </p:spTree>
    <p:extLst>
      <p:ext uri="{BB962C8B-B14F-4D97-AF65-F5344CB8AC3E}">
        <p14:creationId xmlns:p14="http://schemas.microsoft.com/office/powerpoint/2010/main" val="32481750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380</TotalTime>
  <Words>828</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Helvetica Neue</vt:lpstr>
      <vt:lpstr>Tw Cen MT</vt:lpstr>
      <vt:lpstr>Circuit</vt:lpstr>
      <vt:lpstr>Climate Change Modeling</vt:lpstr>
      <vt:lpstr>Executive Summary</vt:lpstr>
      <vt:lpstr>Introduction</vt:lpstr>
      <vt:lpstr>Methodology</vt:lpstr>
      <vt:lpstr>Data Wrangling</vt:lpstr>
      <vt:lpstr>Data wrangling</vt:lpstr>
      <vt:lpstr>Sentiment analysis and visualisation</vt:lpstr>
      <vt:lpstr>Trend analysis and visualisation</vt:lpstr>
      <vt:lpstr>Trend analysis and visualisation</vt:lpstr>
      <vt:lpstr>Trend analysis and visualisation</vt:lpstr>
      <vt:lpstr>Model building and evaluation</vt:lpstr>
      <vt:lpstr>Model building and evaluation</vt:lpstr>
      <vt:lpstr>Findings and implications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Kumar</dc:creator>
  <cp:lastModifiedBy>Krishna Kumar</cp:lastModifiedBy>
  <cp:revision>28</cp:revision>
  <dcterms:created xsi:type="dcterms:W3CDTF">2025-07-29T09:04:37Z</dcterms:created>
  <dcterms:modified xsi:type="dcterms:W3CDTF">2025-07-31T11:09:18Z</dcterms:modified>
</cp:coreProperties>
</file>