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90" r:id="rId25"/>
    <p:sldId id="279" r:id="rId26"/>
    <p:sldId id="280" r:id="rId27"/>
    <p:sldId id="281" r:id="rId28"/>
    <p:sldId id="282" r:id="rId29"/>
    <p:sldId id="283" r:id="rId30"/>
    <p:sldId id="286" r:id="rId31"/>
    <p:sldId id="284" r:id="rId32"/>
    <p:sldId id="289" r:id="rId33"/>
    <p:sldId id="287" r:id="rId34"/>
    <p:sldId id="285"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3F5D7-39D1-11B4-72DA-AD3D8F8119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FC0A411-8FA4-0897-4EB9-B2D312B50A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1C4011-8D07-8A56-422D-7543D92859A3}"/>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5" name="Footer Placeholder 4">
            <a:extLst>
              <a:ext uri="{FF2B5EF4-FFF2-40B4-BE49-F238E27FC236}">
                <a16:creationId xmlns:a16="http://schemas.microsoft.com/office/drawing/2014/main" id="{964B70DB-8352-A12F-C1BD-59D5BA0D7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C48372-6493-315F-FD58-0F6620E168AF}"/>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1067069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F826A-7EA9-F5D1-B3C3-46A6D9005BE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1F2B04-7AC9-D2D7-61F5-B506561DE1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B74B7-02A0-2F7A-C0F6-E2FCCE7716CB}"/>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5" name="Footer Placeholder 4">
            <a:extLst>
              <a:ext uri="{FF2B5EF4-FFF2-40B4-BE49-F238E27FC236}">
                <a16:creationId xmlns:a16="http://schemas.microsoft.com/office/drawing/2014/main" id="{41420205-6F53-4EB7-263B-1955CF27F55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46F087-A9DE-A9A5-F08A-06D5E2896CEC}"/>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3018965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6270AB-626A-42D5-9202-E6C98F729EA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4F610A-A2C0-6A72-A845-71FBE5749F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D9324A-76BC-DEB4-5289-108A9D9FE7B0}"/>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5" name="Footer Placeholder 4">
            <a:extLst>
              <a:ext uri="{FF2B5EF4-FFF2-40B4-BE49-F238E27FC236}">
                <a16:creationId xmlns:a16="http://schemas.microsoft.com/office/drawing/2014/main" id="{1A808173-3887-BA61-03D6-72FC1602D4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2871F4-1A3C-6E23-89A7-3F5C548F3EEE}"/>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1098554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E351F-02AC-1525-0B60-7660D3D219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E63214-4061-DD80-1561-CC6256B5B6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7AF4F8-6320-1DC1-DC68-B91612D1F73F}"/>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5" name="Footer Placeholder 4">
            <a:extLst>
              <a:ext uri="{FF2B5EF4-FFF2-40B4-BE49-F238E27FC236}">
                <a16:creationId xmlns:a16="http://schemas.microsoft.com/office/drawing/2014/main" id="{9BB1321C-0409-8177-C397-9EE2954B3B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D046D99-9417-EC9A-2F31-F3BACE68BFF8}"/>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3370638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2D1BB-4799-FC90-C3E6-BE220166304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147E68-59CC-1DDA-A62E-28F5CBEB1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7830FF-D900-4590-ACFE-B229DDCED30D}"/>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5" name="Footer Placeholder 4">
            <a:extLst>
              <a:ext uri="{FF2B5EF4-FFF2-40B4-BE49-F238E27FC236}">
                <a16:creationId xmlns:a16="http://schemas.microsoft.com/office/drawing/2014/main" id="{36AAA2A9-DE39-287E-A15D-A9186C220C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1FC137-530A-0664-1530-F2418579E41D}"/>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1157588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2CC306-D121-A4ED-0CB0-67B5C466A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AF5427-D53E-36B5-31CC-4E25564F48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A9F67A4-DB85-166E-F767-A9501E3E3C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F56E691-0FAE-8866-81C1-3D2C9AA65411}"/>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6" name="Footer Placeholder 5">
            <a:extLst>
              <a:ext uri="{FF2B5EF4-FFF2-40B4-BE49-F238E27FC236}">
                <a16:creationId xmlns:a16="http://schemas.microsoft.com/office/drawing/2014/main" id="{15B4BB5B-D437-6ED1-CEBD-91048D460E6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9475AA7-821D-8913-7251-85BDBAD006E6}"/>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10884884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F048-788E-84B1-DF7A-FFF542E686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0D1849-9789-717D-9C7B-B14A6D569B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3318E-F09F-96DB-B13F-322910B4DA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BE3D55-A70A-478F-459E-CAFD50A59E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7B373-47E0-FE1A-5F0D-D320CB90D07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5F5B8C-E0E3-9851-BC4D-29B78E5932C3}"/>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8" name="Footer Placeholder 7">
            <a:extLst>
              <a:ext uri="{FF2B5EF4-FFF2-40B4-BE49-F238E27FC236}">
                <a16:creationId xmlns:a16="http://schemas.microsoft.com/office/drawing/2014/main" id="{691A95EA-E310-F1DD-67FD-A3DDAE2008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FFF1DA9-F4B2-FC78-AD5F-A7050D9D59C9}"/>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3496924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7E176-04C4-4689-BB84-795654F73D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0C08EF-53BF-97DF-2318-CAB55B87CD96}"/>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4" name="Footer Placeholder 3">
            <a:extLst>
              <a:ext uri="{FF2B5EF4-FFF2-40B4-BE49-F238E27FC236}">
                <a16:creationId xmlns:a16="http://schemas.microsoft.com/office/drawing/2014/main" id="{97ABF75F-E3A0-DC7A-A2C3-E22096AF87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9FA2642-843F-1B5D-B41C-7F6A739A1407}"/>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4168574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51F5EB-3D03-1F77-1133-32DE7F9C98B4}"/>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3" name="Footer Placeholder 2">
            <a:extLst>
              <a:ext uri="{FF2B5EF4-FFF2-40B4-BE49-F238E27FC236}">
                <a16:creationId xmlns:a16="http://schemas.microsoft.com/office/drawing/2014/main" id="{D051E89B-F4CE-5302-D056-47A526670C6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2A50B1E-3605-3F2F-FE83-3FB0387F90D6}"/>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3144425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CC557-0329-E9BF-3A5E-532FFD8A10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5D9F1AD-A66C-4416-7F51-F39F9B0F33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8CC527-867F-221A-E90B-8897FC799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2E01E9-A6E9-56B2-8DAE-F84466118224}"/>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6" name="Footer Placeholder 5">
            <a:extLst>
              <a:ext uri="{FF2B5EF4-FFF2-40B4-BE49-F238E27FC236}">
                <a16:creationId xmlns:a16="http://schemas.microsoft.com/office/drawing/2014/main" id="{18D1732F-9882-27A4-E075-12AE467C6F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A00EEC-1AFD-AACF-0670-0C13B1BFC8F5}"/>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176235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A46C7-476E-D8F0-6081-308C06B561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7C3522D-51D4-B8BB-7070-24189ACD21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4029D62-B859-38C4-FE24-B728E0491C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4BF212-7360-F695-E7B5-558916DA76B3}"/>
              </a:ext>
            </a:extLst>
          </p:cNvPr>
          <p:cNvSpPr>
            <a:spLocks noGrp="1"/>
          </p:cNvSpPr>
          <p:nvPr>
            <p:ph type="dt" sz="half" idx="10"/>
          </p:nvPr>
        </p:nvSpPr>
        <p:spPr/>
        <p:txBody>
          <a:bodyPr/>
          <a:lstStyle/>
          <a:p>
            <a:fld id="{5B6E92E4-28F4-456C-A6A8-F501BBA3E5A8}" type="datetimeFigureOut">
              <a:rPr lang="en-IN" smtClean="0"/>
              <a:t>31-07-2025</a:t>
            </a:fld>
            <a:endParaRPr lang="en-IN"/>
          </a:p>
        </p:txBody>
      </p:sp>
      <p:sp>
        <p:nvSpPr>
          <p:cNvPr id="6" name="Footer Placeholder 5">
            <a:extLst>
              <a:ext uri="{FF2B5EF4-FFF2-40B4-BE49-F238E27FC236}">
                <a16:creationId xmlns:a16="http://schemas.microsoft.com/office/drawing/2014/main" id="{91247862-37A8-E91D-7E3E-1C349B3DB1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C79F3C2-EB33-DB76-6B40-B53BE9A01116}"/>
              </a:ext>
            </a:extLst>
          </p:cNvPr>
          <p:cNvSpPr>
            <a:spLocks noGrp="1"/>
          </p:cNvSpPr>
          <p:nvPr>
            <p:ph type="sldNum" sz="quarter" idx="12"/>
          </p:nvPr>
        </p:nvSpPr>
        <p:spPr/>
        <p:txBody>
          <a:bodyPr/>
          <a:lstStyle/>
          <a:p>
            <a:fld id="{B163A875-9BC2-4B4B-920A-2E19AA7A3898}" type="slidenum">
              <a:rPr lang="en-IN" smtClean="0"/>
              <a:t>‹#›</a:t>
            </a:fld>
            <a:endParaRPr lang="en-IN"/>
          </a:p>
        </p:txBody>
      </p:sp>
    </p:spTree>
    <p:extLst>
      <p:ext uri="{BB962C8B-B14F-4D97-AF65-F5344CB8AC3E}">
        <p14:creationId xmlns:p14="http://schemas.microsoft.com/office/powerpoint/2010/main" val="37073404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AF3405-B44F-A55B-C780-8867026FF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5CD806-F0C9-8DB0-A720-E50EAF26A7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95DABF-D42A-BDF2-0965-B017085050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6E92E4-28F4-456C-A6A8-F501BBA3E5A8}" type="datetimeFigureOut">
              <a:rPr lang="en-IN" smtClean="0"/>
              <a:t>31-07-2025</a:t>
            </a:fld>
            <a:endParaRPr lang="en-IN"/>
          </a:p>
        </p:txBody>
      </p:sp>
      <p:sp>
        <p:nvSpPr>
          <p:cNvPr id="5" name="Footer Placeholder 4">
            <a:extLst>
              <a:ext uri="{FF2B5EF4-FFF2-40B4-BE49-F238E27FC236}">
                <a16:creationId xmlns:a16="http://schemas.microsoft.com/office/drawing/2014/main" id="{FCE2CFB5-6A04-834A-0D0B-B15FF09452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FB05C08-7ACA-6155-279C-F018DC06EB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3A875-9BC2-4B4B-920A-2E19AA7A3898}" type="slidenum">
              <a:rPr lang="en-IN" smtClean="0"/>
              <a:t>‹#›</a:t>
            </a:fld>
            <a:endParaRPr lang="en-IN"/>
          </a:p>
        </p:txBody>
      </p:sp>
    </p:spTree>
    <p:extLst>
      <p:ext uri="{BB962C8B-B14F-4D97-AF65-F5344CB8AC3E}">
        <p14:creationId xmlns:p14="http://schemas.microsoft.com/office/powerpoint/2010/main" val="2247314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54F2B-A018-1674-EDDD-878D6F4E71DE}"/>
              </a:ext>
            </a:extLst>
          </p:cNvPr>
          <p:cNvSpPr>
            <a:spLocks noGrp="1"/>
          </p:cNvSpPr>
          <p:nvPr>
            <p:ph type="ctrTitle"/>
          </p:nvPr>
        </p:nvSpPr>
        <p:spPr>
          <a:xfrm>
            <a:off x="1099793" y="773571"/>
            <a:ext cx="9144000" cy="2387600"/>
          </a:xfrm>
        </p:spPr>
        <p:txBody>
          <a:bodyPr>
            <a:normAutofit fontScale="90000"/>
          </a:bodyPr>
          <a:lstStyle/>
          <a:p>
            <a:r>
              <a:rPr lang="en-US" b="1" dirty="0"/>
              <a:t>Customer Satisfaction Prediction Project</a:t>
            </a:r>
            <a:br>
              <a:rPr lang="en-US" dirty="0"/>
            </a:br>
            <a:endParaRPr lang="en-IN" dirty="0"/>
          </a:p>
        </p:txBody>
      </p:sp>
      <p:sp>
        <p:nvSpPr>
          <p:cNvPr id="3" name="Subtitle 2">
            <a:extLst>
              <a:ext uri="{FF2B5EF4-FFF2-40B4-BE49-F238E27FC236}">
                <a16:creationId xmlns:a16="http://schemas.microsoft.com/office/drawing/2014/main" id="{7D52FA63-6622-B2ED-ACBA-B2FA1D9BBC57}"/>
              </a:ext>
            </a:extLst>
          </p:cNvPr>
          <p:cNvSpPr>
            <a:spLocks noGrp="1"/>
          </p:cNvSpPr>
          <p:nvPr>
            <p:ph type="subTitle" idx="1"/>
          </p:nvPr>
        </p:nvSpPr>
        <p:spPr/>
        <p:txBody>
          <a:bodyPr>
            <a:normAutofit lnSpcReduction="10000"/>
          </a:bodyPr>
          <a:lstStyle/>
          <a:p>
            <a:r>
              <a:rPr lang="en-IN" dirty="0"/>
              <a:t>Created by: Divya Krishnakumar</a:t>
            </a:r>
          </a:p>
          <a:p>
            <a:r>
              <a:rPr lang="en-IN" dirty="0"/>
              <a:t>Type of project: Internship Project</a:t>
            </a:r>
          </a:p>
          <a:p>
            <a:r>
              <a:rPr lang="en-IN" dirty="0"/>
              <a:t>Submitted to: Unified Mentor Pvt Ltd.</a:t>
            </a:r>
          </a:p>
          <a:p>
            <a:r>
              <a:rPr lang="en-IN" dirty="0"/>
              <a:t>Date: 21/07/2025</a:t>
            </a:r>
          </a:p>
          <a:p>
            <a:endParaRPr lang="en-IN" dirty="0"/>
          </a:p>
          <a:p>
            <a:endParaRPr lang="en-IN" dirty="0"/>
          </a:p>
        </p:txBody>
      </p:sp>
    </p:spTree>
    <p:extLst>
      <p:ext uri="{BB962C8B-B14F-4D97-AF65-F5344CB8AC3E}">
        <p14:creationId xmlns:p14="http://schemas.microsoft.com/office/powerpoint/2010/main" val="428229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E1C7C-AC68-218C-62E4-1FB806A25BC8}"/>
              </a:ext>
            </a:extLst>
          </p:cNvPr>
          <p:cNvSpPr>
            <a:spLocks noGrp="1"/>
          </p:cNvSpPr>
          <p:nvPr>
            <p:ph type="title"/>
          </p:nvPr>
        </p:nvSpPr>
        <p:spPr/>
        <p:txBody>
          <a:bodyPr/>
          <a:lstStyle/>
          <a:p>
            <a:pPr algn="ctr"/>
            <a:r>
              <a:rPr lang="en-IN" b="1" dirty="0"/>
              <a:t>Data Analysis with SQL Results</a:t>
            </a:r>
          </a:p>
        </p:txBody>
      </p:sp>
      <p:pic>
        <p:nvPicPr>
          <p:cNvPr id="5" name="Content Placeholder 4">
            <a:extLst>
              <a:ext uri="{FF2B5EF4-FFF2-40B4-BE49-F238E27FC236}">
                <a16:creationId xmlns:a16="http://schemas.microsoft.com/office/drawing/2014/main" id="{18BF8D0A-771D-4C7C-6668-67A8C5616185}"/>
              </a:ext>
            </a:extLst>
          </p:cNvPr>
          <p:cNvPicPr>
            <a:picLocks noGrp="1" noChangeAspect="1"/>
          </p:cNvPicPr>
          <p:nvPr>
            <p:ph idx="1"/>
          </p:nvPr>
        </p:nvPicPr>
        <p:blipFill>
          <a:blip r:embed="rId2"/>
          <a:stretch>
            <a:fillRect/>
          </a:stretch>
        </p:blipFill>
        <p:spPr>
          <a:xfrm>
            <a:off x="978994" y="1825625"/>
            <a:ext cx="10234012" cy="2086499"/>
          </a:xfrm>
        </p:spPr>
      </p:pic>
      <p:pic>
        <p:nvPicPr>
          <p:cNvPr id="7" name="Picture 6">
            <a:extLst>
              <a:ext uri="{FF2B5EF4-FFF2-40B4-BE49-F238E27FC236}">
                <a16:creationId xmlns:a16="http://schemas.microsoft.com/office/drawing/2014/main" id="{957CB83C-F37E-4CB9-220B-3A897252B815}"/>
              </a:ext>
            </a:extLst>
          </p:cNvPr>
          <p:cNvPicPr>
            <a:picLocks noChangeAspect="1"/>
          </p:cNvPicPr>
          <p:nvPr/>
        </p:nvPicPr>
        <p:blipFill>
          <a:blip r:embed="rId3"/>
          <a:stretch>
            <a:fillRect/>
          </a:stretch>
        </p:blipFill>
        <p:spPr>
          <a:xfrm>
            <a:off x="838200" y="4047061"/>
            <a:ext cx="8725656" cy="2110923"/>
          </a:xfrm>
          <a:prstGeom prst="rect">
            <a:avLst/>
          </a:prstGeom>
        </p:spPr>
      </p:pic>
    </p:spTree>
    <p:extLst>
      <p:ext uri="{BB962C8B-B14F-4D97-AF65-F5344CB8AC3E}">
        <p14:creationId xmlns:p14="http://schemas.microsoft.com/office/powerpoint/2010/main" val="1842063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4912B-AF91-11F9-AFA7-D29C15139400}"/>
              </a:ext>
            </a:extLst>
          </p:cNvPr>
          <p:cNvSpPr>
            <a:spLocks noGrp="1"/>
          </p:cNvSpPr>
          <p:nvPr>
            <p:ph type="title"/>
          </p:nvPr>
        </p:nvSpPr>
        <p:spPr/>
        <p:txBody>
          <a:bodyPr/>
          <a:lstStyle/>
          <a:p>
            <a:pPr algn="ctr"/>
            <a:r>
              <a:rPr lang="en-IN" b="1" dirty="0"/>
              <a:t>Data Analysis with SQL Results</a:t>
            </a:r>
          </a:p>
        </p:txBody>
      </p:sp>
      <p:pic>
        <p:nvPicPr>
          <p:cNvPr id="5" name="Content Placeholder 4">
            <a:extLst>
              <a:ext uri="{FF2B5EF4-FFF2-40B4-BE49-F238E27FC236}">
                <a16:creationId xmlns:a16="http://schemas.microsoft.com/office/drawing/2014/main" id="{87BF7EE5-1250-9EA5-CA6E-3F28E1887E03}"/>
              </a:ext>
            </a:extLst>
          </p:cNvPr>
          <p:cNvPicPr>
            <a:picLocks noGrp="1" noChangeAspect="1"/>
          </p:cNvPicPr>
          <p:nvPr>
            <p:ph idx="1"/>
          </p:nvPr>
        </p:nvPicPr>
        <p:blipFill>
          <a:blip r:embed="rId2"/>
          <a:stretch>
            <a:fillRect/>
          </a:stretch>
        </p:blipFill>
        <p:spPr>
          <a:xfrm>
            <a:off x="1366887" y="1825624"/>
            <a:ext cx="8141104" cy="3425105"/>
          </a:xfrm>
        </p:spPr>
      </p:pic>
    </p:spTree>
    <p:extLst>
      <p:ext uri="{BB962C8B-B14F-4D97-AF65-F5344CB8AC3E}">
        <p14:creationId xmlns:p14="http://schemas.microsoft.com/office/powerpoint/2010/main" val="23964670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D1F7-C867-26FC-04AD-F59D9A166C64}"/>
              </a:ext>
            </a:extLst>
          </p:cNvPr>
          <p:cNvSpPr>
            <a:spLocks noGrp="1"/>
          </p:cNvSpPr>
          <p:nvPr>
            <p:ph type="title"/>
          </p:nvPr>
        </p:nvSpPr>
        <p:spPr/>
        <p:txBody>
          <a:bodyPr/>
          <a:lstStyle/>
          <a:p>
            <a:pPr algn="ctr"/>
            <a:r>
              <a:rPr lang="en-IN" b="1" dirty="0"/>
              <a:t>Data Analysis with SQL Results</a:t>
            </a:r>
          </a:p>
        </p:txBody>
      </p:sp>
      <p:pic>
        <p:nvPicPr>
          <p:cNvPr id="5" name="Content Placeholder 4">
            <a:extLst>
              <a:ext uri="{FF2B5EF4-FFF2-40B4-BE49-F238E27FC236}">
                <a16:creationId xmlns:a16="http://schemas.microsoft.com/office/drawing/2014/main" id="{87BDB7A9-4ED0-ECE8-AB89-58F9EFAEB611}"/>
              </a:ext>
            </a:extLst>
          </p:cNvPr>
          <p:cNvPicPr>
            <a:picLocks noGrp="1" noChangeAspect="1"/>
          </p:cNvPicPr>
          <p:nvPr>
            <p:ph idx="1"/>
          </p:nvPr>
        </p:nvPicPr>
        <p:blipFill>
          <a:blip r:embed="rId2"/>
          <a:stretch>
            <a:fillRect/>
          </a:stretch>
        </p:blipFill>
        <p:spPr>
          <a:xfrm>
            <a:off x="838200" y="2081054"/>
            <a:ext cx="10515600" cy="3840479"/>
          </a:xfrm>
        </p:spPr>
      </p:pic>
    </p:spTree>
    <p:extLst>
      <p:ext uri="{BB962C8B-B14F-4D97-AF65-F5344CB8AC3E}">
        <p14:creationId xmlns:p14="http://schemas.microsoft.com/office/powerpoint/2010/main" val="312863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199AC-565A-8A58-C6A5-7A9394725919}"/>
              </a:ext>
            </a:extLst>
          </p:cNvPr>
          <p:cNvSpPr>
            <a:spLocks noGrp="1"/>
          </p:cNvSpPr>
          <p:nvPr>
            <p:ph type="title"/>
          </p:nvPr>
        </p:nvSpPr>
        <p:spPr/>
        <p:txBody>
          <a:bodyPr>
            <a:normAutofit/>
          </a:bodyPr>
          <a:lstStyle/>
          <a:p>
            <a:pPr algn="ctr"/>
            <a:r>
              <a:rPr lang="en-IN" sz="3500" b="1" dirty="0"/>
              <a:t>Exploratory Data Analysis(EDA) and visualisation results</a:t>
            </a:r>
          </a:p>
        </p:txBody>
      </p:sp>
      <p:sp>
        <p:nvSpPr>
          <p:cNvPr id="3" name="Content Placeholder 2">
            <a:extLst>
              <a:ext uri="{FF2B5EF4-FFF2-40B4-BE49-F238E27FC236}">
                <a16:creationId xmlns:a16="http://schemas.microsoft.com/office/drawing/2014/main" id="{049F713B-6754-975B-31E5-C92B07CD9917}"/>
              </a:ext>
            </a:extLst>
          </p:cNvPr>
          <p:cNvSpPr>
            <a:spLocks noGrp="1"/>
          </p:cNvSpPr>
          <p:nvPr>
            <p:ph idx="1"/>
          </p:nvPr>
        </p:nvSpPr>
        <p:spPr/>
        <p:txBody>
          <a:bodyPr/>
          <a:lstStyle/>
          <a:p>
            <a:pPr marL="0" indent="0">
              <a:buNone/>
            </a:pPr>
            <a:r>
              <a:rPr lang="en-US" sz="1600" b="1" dirty="0"/>
              <a:t>Which ticket type is most frequently raised?-Customer Segmentation by ticket types</a:t>
            </a:r>
          </a:p>
          <a:p>
            <a:pPr marL="0" indent="0">
              <a:buNone/>
            </a:pPr>
            <a:endParaRPr lang="en-IN" sz="1400" dirty="0"/>
          </a:p>
        </p:txBody>
      </p:sp>
      <p:pic>
        <p:nvPicPr>
          <p:cNvPr id="5" name="Picture 4">
            <a:extLst>
              <a:ext uri="{FF2B5EF4-FFF2-40B4-BE49-F238E27FC236}">
                <a16:creationId xmlns:a16="http://schemas.microsoft.com/office/drawing/2014/main" id="{61808146-9364-305C-C639-95D245AC527A}"/>
              </a:ext>
            </a:extLst>
          </p:cNvPr>
          <p:cNvPicPr>
            <a:picLocks noChangeAspect="1"/>
          </p:cNvPicPr>
          <p:nvPr/>
        </p:nvPicPr>
        <p:blipFill>
          <a:blip r:embed="rId2"/>
          <a:stretch>
            <a:fillRect/>
          </a:stretch>
        </p:blipFill>
        <p:spPr>
          <a:xfrm>
            <a:off x="1056968" y="2176288"/>
            <a:ext cx="7106644" cy="2028068"/>
          </a:xfrm>
          <a:prstGeom prst="rect">
            <a:avLst/>
          </a:prstGeom>
        </p:spPr>
      </p:pic>
      <p:pic>
        <p:nvPicPr>
          <p:cNvPr id="7" name="Picture 6">
            <a:extLst>
              <a:ext uri="{FF2B5EF4-FFF2-40B4-BE49-F238E27FC236}">
                <a16:creationId xmlns:a16="http://schemas.microsoft.com/office/drawing/2014/main" id="{D1F28852-324E-5C4D-7723-AA97FC327B6E}"/>
              </a:ext>
            </a:extLst>
          </p:cNvPr>
          <p:cNvPicPr>
            <a:picLocks noChangeAspect="1"/>
          </p:cNvPicPr>
          <p:nvPr/>
        </p:nvPicPr>
        <p:blipFill>
          <a:blip r:embed="rId3"/>
          <a:stretch>
            <a:fillRect/>
          </a:stretch>
        </p:blipFill>
        <p:spPr>
          <a:xfrm>
            <a:off x="1470580" y="4283832"/>
            <a:ext cx="7484883" cy="2028068"/>
          </a:xfrm>
          <a:prstGeom prst="rect">
            <a:avLst/>
          </a:prstGeom>
        </p:spPr>
      </p:pic>
    </p:spTree>
    <p:extLst>
      <p:ext uri="{BB962C8B-B14F-4D97-AF65-F5344CB8AC3E}">
        <p14:creationId xmlns:p14="http://schemas.microsoft.com/office/powerpoint/2010/main" val="122387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CFFB-917D-9BBA-B82E-1E3CA098783D}"/>
              </a:ext>
            </a:extLst>
          </p:cNvPr>
          <p:cNvSpPr>
            <a:spLocks noGrp="1"/>
          </p:cNvSpPr>
          <p:nvPr>
            <p:ph type="title"/>
          </p:nvPr>
        </p:nvSpPr>
        <p:spPr/>
        <p:txBody>
          <a:bodyPr>
            <a:normAutofit/>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5EECF60C-6401-5F30-9838-1B6E7D6A3FBD}"/>
              </a:ext>
            </a:extLst>
          </p:cNvPr>
          <p:cNvSpPr>
            <a:spLocks noGrp="1"/>
          </p:cNvSpPr>
          <p:nvPr>
            <p:ph idx="1"/>
          </p:nvPr>
        </p:nvSpPr>
        <p:spPr/>
        <p:txBody>
          <a:bodyPr/>
          <a:lstStyle/>
          <a:p>
            <a:pPr marL="0" indent="0">
              <a:buNone/>
            </a:pPr>
            <a:r>
              <a:rPr lang="en-US" sz="1600" b="1" dirty="0"/>
              <a:t>Relationship between ticket type and priority</a:t>
            </a:r>
          </a:p>
          <a:p>
            <a:pPr marL="0" indent="0">
              <a:buNone/>
            </a:pPr>
            <a:endParaRPr lang="en-IN" dirty="0"/>
          </a:p>
        </p:txBody>
      </p:sp>
      <p:pic>
        <p:nvPicPr>
          <p:cNvPr id="5" name="Picture 4">
            <a:extLst>
              <a:ext uri="{FF2B5EF4-FFF2-40B4-BE49-F238E27FC236}">
                <a16:creationId xmlns:a16="http://schemas.microsoft.com/office/drawing/2014/main" id="{A8FF0185-0FC6-1765-841E-B32476B0A463}"/>
              </a:ext>
            </a:extLst>
          </p:cNvPr>
          <p:cNvPicPr>
            <a:picLocks noChangeAspect="1"/>
          </p:cNvPicPr>
          <p:nvPr/>
        </p:nvPicPr>
        <p:blipFill>
          <a:blip r:embed="rId2"/>
          <a:stretch>
            <a:fillRect/>
          </a:stretch>
        </p:blipFill>
        <p:spPr>
          <a:xfrm>
            <a:off x="926788" y="2092751"/>
            <a:ext cx="5605987" cy="3648173"/>
          </a:xfrm>
          <a:prstGeom prst="rect">
            <a:avLst/>
          </a:prstGeom>
        </p:spPr>
      </p:pic>
    </p:spTree>
    <p:extLst>
      <p:ext uri="{BB962C8B-B14F-4D97-AF65-F5344CB8AC3E}">
        <p14:creationId xmlns:p14="http://schemas.microsoft.com/office/powerpoint/2010/main" val="2964747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08A00-5C12-23A0-6274-B1FFB93C1EA8}"/>
              </a:ext>
            </a:extLst>
          </p:cNvPr>
          <p:cNvSpPr>
            <a:spLocks noGrp="1"/>
          </p:cNvSpPr>
          <p:nvPr>
            <p:ph type="title"/>
          </p:nvPr>
        </p:nvSpPr>
        <p:spPr/>
        <p:txBody>
          <a:bodyPr>
            <a:normAutofit/>
          </a:bodyPr>
          <a:lstStyle/>
          <a:p>
            <a:pPr algn="ctr"/>
            <a:r>
              <a:rPr lang="en-IN" b="1" dirty="0"/>
              <a:t>Exploratory Data Analysis(EDA) and visualisation results</a:t>
            </a:r>
          </a:p>
        </p:txBody>
      </p:sp>
      <p:pic>
        <p:nvPicPr>
          <p:cNvPr id="9" name="Content Placeholder 8">
            <a:extLst>
              <a:ext uri="{FF2B5EF4-FFF2-40B4-BE49-F238E27FC236}">
                <a16:creationId xmlns:a16="http://schemas.microsoft.com/office/drawing/2014/main" id="{CF7991D8-CB9A-FCE5-4D0A-C80129CE7BC3}"/>
              </a:ext>
            </a:extLst>
          </p:cNvPr>
          <p:cNvPicPr>
            <a:picLocks noGrp="1" noChangeAspect="1"/>
          </p:cNvPicPr>
          <p:nvPr>
            <p:ph idx="1"/>
          </p:nvPr>
        </p:nvPicPr>
        <p:blipFill>
          <a:blip r:embed="rId2"/>
          <a:stretch>
            <a:fillRect/>
          </a:stretch>
        </p:blipFill>
        <p:spPr>
          <a:xfrm>
            <a:off x="687371" y="2912882"/>
            <a:ext cx="10515600" cy="2884603"/>
          </a:xfrm>
        </p:spPr>
      </p:pic>
      <p:sp>
        <p:nvSpPr>
          <p:cNvPr id="10" name="TextBox 9">
            <a:extLst>
              <a:ext uri="{FF2B5EF4-FFF2-40B4-BE49-F238E27FC236}">
                <a16:creationId xmlns:a16="http://schemas.microsoft.com/office/drawing/2014/main" id="{3E00100B-ABC1-1AA1-D510-46B1821534DE}"/>
              </a:ext>
            </a:extLst>
          </p:cNvPr>
          <p:cNvSpPr txBox="1"/>
          <p:nvPr/>
        </p:nvSpPr>
        <p:spPr>
          <a:xfrm>
            <a:off x="1263191" y="1690688"/>
            <a:ext cx="9445657" cy="369332"/>
          </a:xfrm>
          <a:prstGeom prst="rect">
            <a:avLst/>
          </a:prstGeom>
          <a:noFill/>
        </p:spPr>
        <p:txBody>
          <a:bodyPr wrap="square" rtlCol="0">
            <a:spAutoFit/>
          </a:bodyPr>
          <a:lstStyle/>
          <a:p>
            <a:r>
              <a:rPr lang="en-IN" dirty="0"/>
              <a:t>A count plot is plotted to visualize count of ticket types of different priorities </a:t>
            </a:r>
          </a:p>
        </p:txBody>
      </p:sp>
    </p:spTree>
    <p:extLst>
      <p:ext uri="{BB962C8B-B14F-4D97-AF65-F5344CB8AC3E}">
        <p14:creationId xmlns:p14="http://schemas.microsoft.com/office/powerpoint/2010/main" val="3024463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72901-2D92-6CDC-E054-3A6FC8B6E2FD}"/>
              </a:ext>
            </a:extLst>
          </p:cNvPr>
          <p:cNvSpPr>
            <a:spLocks noGrp="1"/>
          </p:cNvSpPr>
          <p:nvPr>
            <p:ph type="title"/>
          </p:nvPr>
        </p:nvSpPr>
        <p:spPr/>
        <p:txBody>
          <a:bodyPr>
            <a:normAutofit/>
          </a:bodyPr>
          <a:lstStyle/>
          <a:p>
            <a:pPr algn="ctr"/>
            <a:r>
              <a:rPr lang="en-IN" b="1" dirty="0"/>
              <a:t>Exploratory Data Analysis(EDA) and visualisation results</a:t>
            </a:r>
          </a:p>
        </p:txBody>
      </p:sp>
      <p:pic>
        <p:nvPicPr>
          <p:cNvPr id="5" name="Content Placeholder 4">
            <a:extLst>
              <a:ext uri="{FF2B5EF4-FFF2-40B4-BE49-F238E27FC236}">
                <a16:creationId xmlns:a16="http://schemas.microsoft.com/office/drawing/2014/main" id="{38F296BB-5AD2-9896-1EEE-97873855F4B4}"/>
              </a:ext>
            </a:extLst>
          </p:cNvPr>
          <p:cNvPicPr>
            <a:picLocks noGrp="1" noChangeAspect="1"/>
          </p:cNvPicPr>
          <p:nvPr>
            <p:ph idx="1"/>
          </p:nvPr>
        </p:nvPicPr>
        <p:blipFill>
          <a:blip r:embed="rId2"/>
          <a:stretch>
            <a:fillRect/>
          </a:stretch>
        </p:blipFill>
        <p:spPr>
          <a:xfrm>
            <a:off x="1329180" y="1825625"/>
            <a:ext cx="8279092" cy="4351338"/>
          </a:xfrm>
        </p:spPr>
      </p:pic>
    </p:spTree>
    <p:extLst>
      <p:ext uri="{BB962C8B-B14F-4D97-AF65-F5344CB8AC3E}">
        <p14:creationId xmlns:p14="http://schemas.microsoft.com/office/powerpoint/2010/main" val="3959858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CD021-BDC2-2CAC-B293-960478A3EE4B}"/>
              </a:ext>
            </a:extLst>
          </p:cNvPr>
          <p:cNvSpPr>
            <a:spLocks noGrp="1"/>
          </p:cNvSpPr>
          <p:nvPr>
            <p:ph type="title"/>
          </p:nvPr>
        </p:nvSpPr>
        <p:spPr/>
        <p:txBody>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26F13C3C-DE1E-E729-CAA5-C84DEF3AFE43}"/>
              </a:ext>
            </a:extLst>
          </p:cNvPr>
          <p:cNvSpPr>
            <a:spLocks noGrp="1"/>
          </p:cNvSpPr>
          <p:nvPr>
            <p:ph idx="1"/>
          </p:nvPr>
        </p:nvSpPr>
        <p:spPr/>
        <p:txBody>
          <a:bodyPr/>
          <a:lstStyle/>
          <a:p>
            <a:pPr marL="0" indent="0">
              <a:buNone/>
            </a:pPr>
            <a:r>
              <a:rPr lang="en-US" sz="1600" b="1" dirty="0"/>
              <a:t>Trends of issues over the years</a:t>
            </a:r>
          </a:p>
          <a:p>
            <a:pPr marL="0" indent="0">
              <a:buNone/>
            </a:pPr>
            <a:endParaRPr lang="en-IN" sz="1400" dirty="0"/>
          </a:p>
        </p:txBody>
      </p:sp>
      <p:pic>
        <p:nvPicPr>
          <p:cNvPr id="5" name="Picture 4">
            <a:extLst>
              <a:ext uri="{FF2B5EF4-FFF2-40B4-BE49-F238E27FC236}">
                <a16:creationId xmlns:a16="http://schemas.microsoft.com/office/drawing/2014/main" id="{544CEB24-66B9-4675-5BE9-39CC7B5139D8}"/>
              </a:ext>
            </a:extLst>
          </p:cNvPr>
          <p:cNvPicPr>
            <a:picLocks noChangeAspect="1"/>
          </p:cNvPicPr>
          <p:nvPr/>
        </p:nvPicPr>
        <p:blipFill>
          <a:blip r:embed="rId2"/>
          <a:stretch>
            <a:fillRect/>
          </a:stretch>
        </p:blipFill>
        <p:spPr>
          <a:xfrm>
            <a:off x="409222" y="2196445"/>
            <a:ext cx="11373556" cy="4115456"/>
          </a:xfrm>
          <a:prstGeom prst="rect">
            <a:avLst/>
          </a:prstGeom>
        </p:spPr>
      </p:pic>
    </p:spTree>
    <p:extLst>
      <p:ext uri="{BB962C8B-B14F-4D97-AF65-F5344CB8AC3E}">
        <p14:creationId xmlns:p14="http://schemas.microsoft.com/office/powerpoint/2010/main" val="3324891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F2C61-69D2-659F-6BA6-E0B9AF00303F}"/>
              </a:ext>
            </a:extLst>
          </p:cNvPr>
          <p:cNvSpPr>
            <a:spLocks noGrp="1"/>
          </p:cNvSpPr>
          <p:nvPr>
            <p:ph type="title"/>
          </p:nvPr>
        </p:nvSpPr>
        <p:spPr/>
        <p:txBody>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36FF8EAD-F37E-DC08-ED37-198FBEC00AE7}"/>
              </a:ext>
            </a:extLst>
          </p:cNvPr>
          <p:cNvSpPr>
            <a:spLocks noGrp="1"/>
          </p:cNvSpPr>
          <p:nvPr>
            <p:ph idx="1"/>
          </p:nvPr>
        </p:nvSpPr>
        <p:spPr/>
        <p:txBody>
          <a:bodyPr>
            <a:normAutofit/>
          </a:bodyPr>
          <a:lstStyle/>
          <a:p>
            <a:pPr marL="0" indent="0">
              <a:buNone/>
            </a:pPr>
            <a:r>
              <a:rPr lang="en-US" sz="1600" b="1" dirty="0"/>
              <a:t>Which 10 products raises issues most?</a:t>
            </a:r>
            <a:endParaRPr lang="en-IN" sz="1600" b="1" dirty="0"/>
          </a:p>
        </p:txBody>
      </p:sp>
      <p:pic>
        <p:nvPicPr>
          <p:cNvPr id="5" name="Picture 4">
            <a:extLst>
              <a:ext uri="{FF2B5EF4-FFF2-40B4-BE49-F238E27FC236}">
                <a16:creationId xmlns:a16="http://schemas.microsoft.com/office/drawing/2014/main" id="{7DF8B14E-1873-1B5B-7287-4D2900285F3F}"/>
              </a:ext>
            </a:extLst>
          </p:cNvPr>
          <p:cNvPicPr>
            <a:picLocks noChangeAspect="1"/>
          </p:cNvPicPr>
          <p:nvPr/>
        </p:nvPicPr>
        <p:blipFill>
          <a:blip r:embed="rId2"/>
          <a:stretch>
            <a:fillRect/>
          </a:stretch>
        </p:blipFill>
        <p:spPr>
          <a:xfrm>
            <a:off x="1217821" y="2606133"/>
            <a:ext cx="3572374" cy="3886742"/>
          </a:xfrm>
          <a:prstGeom prst="rect">
            <a:avLst/>
          </a:prstGeom>
        </p:spPr>
      </p:pic>
    </p:spTree>
    <p:extLst>
      <p:ext uri="{BB962C8B-B14F-4D97-AF65-F5344CB8AC3E}">
        <p14:creationId xmlns:p14="http://schemas.microsoft.com/office/powerpoint/2010/main" val="42190007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8FE57-58FF-85C4-9037-5EDB66E49930}"/>
              </a:ext>
            </a:extLst>
          </p:cNvPr>
          <p:cNvSpPr>
            <a:spLocks noGrp="1"/>
          </p:cNvSpPr>
          <p:nvPr>
            <p:ph type="title"/>
          </p:nvPr>
        </p:nvSpPr>
        <p:spPr/>
        <p:txBody>
          <a:bodyPr/>
          <a:lstStyle/>
          <a:p>
            <a:pPr algn="ctr"/>
            <a:r>
              <a:rPr lang="en-IN" b="1" dirty="0"/>
              <a:t>Exploratory Data Analysis(EDA) and visualisation results</a:t>
            </a:r>
          </a:p>
        </p:txBody>
      </p:sp>
      <p:pic>
        <p:nvPicPr>
          <p:cNvPr id="5" name="Content Placeholder 4">
            <a:extLst>
              <a:ext uri="{FF2B5EF4-FFF2-40B4-BE49-F238E27FC236}">
                <a16:creationId xmlns:a16="http://schemas.microsoft.com/office/drawing/2014/main" id="{C9C50A18-B51B-9BA4-E123-C44CEC236519}"/>
              </a:ext>
            </a:extLst>
          </p:cNvPr>
          <p:cNvPicPr>
            <a:picLocks noGrp="1" noChangeAspect="1"/>
          </p:cNvPicPr>
          <p:nvPr>
            <p:ph idx="1"/>
          </p:nvPr>
        </p:nvPicPr>
        <p:blipFill>
          <a:blip r:embed="rId2"/>
          <a:stretch>
            <a:fillRect/>
          </a:stretch>
        </p:blipFill>
        <p:spPr>
          <a:xfrm>
            <a:off x="1171907" y="3029621"/>
            <a:ext cx="6775047" cy="2529559"/>
          </a:xfrm>
        </p:spPr>
      </p:pic>
      <p:sp>
        <p:nvSpPr>
          <p:cNvPr id="6" name="TextBox 5">
            <a:extLst>
              <a:ext uri="{FF2B5EF4-FFF2-40B4-BE49-F238E27FC236}">
                <a16:creationId xmlns:a16="http://schemas.microsoft.com/office/drawing/2014/main" id="{00656CA0-E8AE-4D8A-4DE8-CCFB95718953}"/>
              </a:ext>
            </a:extLst>
          </p:cNvPr>
          <p:cNvSpPr txBox="1"/>
          <p:nvPr/>
        </p:nvSpPr>
        <p:spPr>
          <a:xfrm>
            <a:off x="1348033" y="2092751"/>
            <a:ext cx="9332536" cy="369332"/>
          </a:xfrm>
          <a:prstGeom prst="rect">
            <a:avLst/>
          </a:prstGeom>
          <a:noFill/>
        </p:spPr>
        <p:txBody>
          <a:bodyPr wrap="square" rtlCol="0">
            <a:spAutoFit/>
          </a:bodyPr>
          <a:lstStyle/>
          <a:p>
            <a:r>
              <a:rPr lang="en-IN" dirty="0"/>
              <a:t>A bar plot is plotted to visualize the count of issues that different types of products raised.</a:t>
            </a:r>
          </a:p>
        </p:txBody>
      </p:sp>
    </p:spTree>
    <p:extLst>
      <p:ext uri="{BB962C8B-B14F-4D97-AF65-F5344CB8AC3E}">
        <p14:creationId xmlns:p14="http://schemas.microsoft.com/office/powerpoint/2010/main" val="59494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197CD-4998-CE1D-6DE2-129E40FB3BAD}"/>
              </a:ext>
            </a:extLst>
          </p:cNvPr>
          <p:cNvSpPr>
            <a:spLocks noGrp="1"/>
          </p:cNvSpPr>
          <p:nvPr>
            <p:ph type="title"/>
          </p:nvPr>
        </p:nvSpPr>
        <p:spPr/>
        <p:txBody>
          <a:bodyPr/>
          <a:lstStyle/>
          <a:p>
            <a:pPr algn="ctr"/>
            <a:r>
              <a:rPr lang="en-IN" b="1" dirty="0"/>
              <a:t>Executive Summary</a:t>
            </a:r>
          </a:p>
        </p:txBody>
      </p:sp>
      <p:sp>
        <p:nvSpPr>
          <p:cNvPr id="3" name="Content Placeholder 2">
            <a:extLst>
              <a:ext uri="{FF2B5EF4-FFF2-40B4-BE49-F238E27FC236}">
                <a16:creationId xmlns:a16="http://schemas.microsoft.com/office/drawing/2014/main" id="{61B724D6-2F6C-9094-B019-E651A9214259}"/>
              </a:ext>
            </a:extLst>
          </p:cNvPr>
          <p:cNvSpPr>
            <a:spLocks noGrp="1"/>
          </p:cNvSpPr>
          <p:nvPr>
            <p:ph idx="1"/>
          </p:nvPr>
        </p:nvSpPr>
        <p:spPr/>
        <p:txBody>
          <a:bodyPr>
            <a:noAutofit/>
          </a:bodyPr>
          <a:lstStyle/>
          <a:p>
            <a:pPr marL="0" indent="0" algn="just">
              <a:lnSpc>
                <a:spcPct val="100000"/>
              </a:lnSpc>
              <a:buNone/>
            </a:pPr>
            <a:r>
              <a:rPr lang="en-IN" sz="1400" dirty="0">
                <a:latin typeface="Times New Roman" panose="02020603050405020304" pitchFamily="18" charset="0"/>
                <a:cs typeface="Times New Roman" panose="02020603050405020304" pitchFamily="18" charset="0"/>
              </a:rPr>
              <a:t>The Customer Satisfaction Prediction project aims to analyse and predict customer satisfaction resulting from resolution of various issues generated by different tech products over a certain period of time.   The customer support dataset provided for the analysis and prediction of customer satisfaction contained the data about the  tickets raised on  the technical issues of the products purchased in the past.  The dataset consisted of 8469 rows and 17 columns.  Some of the columns were Ticket ID, Ticket Type, Product Purchased, Date of purchase, Customer Name, Customer Email, Customer Age, Customer Gender, Ticket Subject, Ticket Description, Ticket Status, First Response Time, Customer Satisfaction Rating.   The Customer Satisfaction Rating ranges for closed tickets ranges from 1 to 5.</a:t>
            </a:r>
          </a:p>
          <a:p>
            <a:pPr marL="0" indent="0" algn="just">
              <a:lnSpc>
                <a:spcPct val="100000"/>
              </a:lnSpc>
              <a:buNone/>
            </a:pPr>
            <a:r>
              <a:rPr lang="en-IN" sz="1400" dirty="0">
                <a:latin typeface="Times New Roman" panose="02020603050405020304" pitchFamily="18" charset="0"/>
                <a:cs typeface="Times New Roman" panose="02020603050405020304" pitchFamily="18" charset="0"/>
              </a:rPr>
              <a:t> The methodology followed here involves the following steps such as Data Collection, Data wrangling, Feature Engineering, Data Analysis and Visualisation, Modelling, Evaluation.  The required libraries are imported.  The data is loaded to a data frame from the customer_support_tickets.csv file.  The descriptive statistics is performed on data.  The categorical columns are label encoded.  Then the data set is checked for any null values.  The null values in the categorical columns are replaced with constants and null values in the numerical columns are replaced with 0.  The columns are renamed to relevant names.  The datetime columns which were in object data type were converted to datetime types.  The data is analysed with SQL and insights such as names and number of customers who are most satisfied with the resolution, number of different priority issues, number of priority issues raised from different channels and so on.  The data is analysed and visualised with Python libraries and insights are displayed.  The insights were customer segmentation by ticket types, ticket types of various priorities, the top 10 products that raises the issues most and so on.  For each insight visualisation is displayed using pie chart, count plot, hist plot etc.   Correlation analysis is done to find out correlation among features and the correlation among features is displayed using a bar plot.  </a:t>
            </a:r>
          </a:p>
          <a:p>
            <a:pPr marL="0" indent="0" algn="just">
              <a:lnSpc>
                <a:spcPct val="100000"/>
              </a:lnSpc>
              <a:buNone/>
            </a:pPr>
            <a:r>
              <a:rPr lang="en-IN" sz="1400" dirty="0">
                <a:latin typeface="Times New Roman" panose="02020603050405020304" pitchFamily="18" charset="0"/>
                <a:cs typeface="Times New Roman" panose="02020603050405020304" pitchFamily="18" charset="0"/>
              </a:rPr>
              <a:t>Model is developed using RandomForestClassifier machine learning algorithm, stratifiedKFold cross validation is done  and hyperparameters tuned using GridSearchCV.  Predicted the unseen data and a classification report is generated which displayed the metrics precision, recall and f1 score, accuracy.  The confusion matrix is plotted for multi class prediction.    </a:t>
            </a:r>
          </a:p>
        </p:txBody>
      </p:sp>
    </p:spTree>
    <p:extLst>
      <p:ext uri="{BB962C8B-B14F-4D97-AF65-F5344CB8AC3E}">
        <p14:creationId xmlns:p14="http://schemas.microsoft.com/office/powerpoint/2010/main" val="3705827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D9784-AB52-F923-5F5D-681FC3D8DAFE}"/>
              </a:ext>
            </a:extLst>
          </p:cNvPr>
          <p:cNvSpPr>
            <a:spLocks noGrp="1"/>
          </p:cNvSpPr>
          <p:nvPr>
            <p:ph type="title"/>
          </p:nvPr>
        </p:nvSpPr>
        <p:spPr/>
        <p:txBody>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1195A33B-10AA-BF72-8E1C-63C47E125FBC}"/>
              </a:ext>
            </a:extLst>
          </p:cNvPr>
          <p:cNvSpPr>
            <a:spLocks noGrp="1"/>
          </p:cNvSpPr>
          <p:nvPr>
            <p:ph idx="1"/>
          </p:nvPr>
        </p:nvSpPr>
        <p:spPr/>
        <p:txBody>
          <a:bodyPr/>
          <a:lstStyle/>
          <a:p>
            <a:pPr marL="0" indent="0">
              <a:buNone/>
            </a:pPr>
            <a:r>
              <a:rPr lang="en-US" sz="1600" b="1" dirty="0"/>
              <a:t>The gender that raises ticket most</a:t>
            </a:r>
          </a:p>
          <a:p>
            <a:pPr marL="0" indent="0">
              <a:buNone/>
            </a:pPr>
            <a:endParaRPr lang="en-US" sz="1600" b="1" dirty="0"/>
          </a:p>
          <a:p>
            <a:pPr marL="0" indent="0">
              <a:buNone/>
            </a:pPr>
            <a:endParaRPr lang="en-IN" dirty="0"/>
          </a:p>
        </p:txBody>
      </p:sp>
      <p:pic>
        <p:nvPicPr>
          <p:cNvPr id="5" name="Picture 4">
            <a:extLst>
              <a:ext uri="{FF2B5EF4-FFF2-40B4-BE49-F238E27FC236}">
                <a16:creationId xmlns:a16="http://schemas.microsoft.com/office/drawing/2014/main" id="{ADE093F0-545E-E7E5-C02B-A2BB4F962C95}"/>
              </a:ext>
            </a:extLst>
          </p:cNvPr>
          <p:cNvPicPr>
            <a:picLocks noChangeAspect="1"/>
          </p:cNvPicPr>
          <p:nvPr/>
        </p:nvPicPr>
        <p:blipFill>
          <a:blip r:embed="rId2"/>
          <a:stretch>
            <a:fillRect/>
          </a:stretch>
        </p:blipFill>
        <p:spPr>
          <a:xfrm>
            <a:off x="1091419" y="2276314"/>
            <a:ext cx="2505425" cy="1152686"/>
          </a:xfrm>
          <a:prstGeom prst="rect">
            <a:avLst/>
          </a:prstGeom>
        </p:spPr>
      </p:pic>
      <p:pic>
        <p:nvPicPr>
          <p:cNvPr id="7" name="Picture 6">
            <a:extLst>
              <a:ext uri="{FF2B5EF4-FFF2-40B4-BE49-F238E27FC236}">
                <a16:creationId xmlns:a16="http://schemas.microsoft.com/office/drawing/2014/main" id="{94C94641-2851-C848-9F66-EA4AA69D541D}"/>
              </a:ext>
            </a:extLst>
          </p:cNvPr>
          <p:cNvPicPr>
            <a:picLocks noChangeAspect="1"/>
          </p:cNvPicPr>
          <p:nvPr/>
        </p:nvPicPr>
        <p:blipFill>
          <a:blip r:embed="rId3"/>
          <a:stretch>
            <a:fillRect/>
          </a:stretch>
        </p:blipFill>
        <p:spPr>
          <a:xfrm>
            <a:off x="838200" y="4352827"/>
            <a:ext cx="4741684" cy="2882900"/>
          </a:xfrm>
          <a:prstGeom prst="rect">
            <a:avLst/>
          </a:prstGeom>
        </p:spPr>
      </p:pic>
      <p:sp>
        <p:nvSpPr>
          <p:cNvPr id="8" name="TextBox 7">
            <a:extLst>
              <a:ext uri="{FF2B5EF4-FFF2-40B4-BE49-F238E27FC236}">
                <a16:creationId xmlns:a16="http://schemas.microsoft.com/office/drawing/2014/main" id="{3DA78F55-679F-A830-9BE7-7FF953DF1E59}"/>
              </a:ext>
            </a:extLst>
          </p:cNvPr>
          <p:cNvSpPr txBox="1"/>
          <p:nvPr/>
        </p:nvSpPr>
        <p:spPr>
          <a:xfrm>
            <a:off x="838200" y="3695023"/>
            <a:ext cx="5175315" cy="369332"/>
          </a:xfrm>
          <a:prstGeom prst="rect">
            <a:avLst/>
          </a:prstGeom>
          <a:noFill/>
        </p:spPr>
        <p:txBody>
          <a:bodyPr wrap="square" rtlCol="0">
            <a:spAutoFit/>
          </a:bodyPr>
          <a:lstStyle/>
          <a:p>
            <a:r>
              <a:rPr lang="en-IN" dirty="0"/>
              <a:t>A pie chart is plotted to depict gender distribution.</a:t>
            </a:r>
          </a:p>
        </p:txBody>
      </p:sp>
    </p:spTree>
    <p:extLst>
      <p:ext uri="{BB962C8B-B14F-4D97-AF65-F5344CB8AC3E}">
        <p14:creationId xmlns:p14="http://schemas.microsoft.com/office/powerpoint/2010/main" val="1316986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2F40-438A-CFF4-1EC0-B543E975275F}"/>
              </a:ext>
            </a:extLst>
          </p:cNvPr>
          <p:cNvSpPr>
            <a:spLocks noGrp="1"/>
          </p:cNvSpPr>
          <p:nvPr>
            <p:ph type="title"/>
          </p:nvPr>
        </p:nvSpPr>
        <p:spPr/>
        <p:txBody>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0E213284-02A1-3CB2-4DD6-FD0205EB4DEF}"/>
              </a:ext>
            </a:extLst>
          </p:cNvPr>
          <p:cNvSpPr>
            <a:spLocks noGrp="1"/>
          </p:cNvSpPr>
          <p:nvPr>
            <p:ph idx="1"/>
          </p:nvPr>
        </p:nvSpPr>
        <p:spPr/>
        <p:txBody>
          <a:bodyPr/>
          <a:lstStyle/>
          <a:p>
            <a:pPr marL="0" indent="0">
              <a:buNone/>
            </a:pPr>
            <a:r>
              <a:rPr lang="en-US" dirty="0"/>
              <a:t>The age group that raises the ticket most</a:t>
            </a:r>
          </a:p>
          <a:p>
            <a:pPr marL="0" indent="0">
              <a:buNone/>
            </a:pPr>
            <a:endParaRPr lang="en-IN" sz="1600" dirty="0"/>
          </a:p>
        </p:txBody>
      </p:sp>
      <p:pic>
        <p:nvPicPr>
          <p:cNvPr id="5" name="Picture 4">
            <a:extLst>
              <a:ext uri="{FF2B5EF4-FFF2-40B4-BE49-F238E27FC236}">
                <a16:creationId xmlns:a16="http://schemas.microsoft.com/office/drawing/2014/main" id="{35270558-26B7-9338-B77C-327461C63DDF}"/>
              </a:ext>
            </a:extLst>
          </p:cNvPr>
          <p:cNvPicPr>
            <a:picLocks noChangeAspect="1"/>
          </p:cNvPicPr>
          <p:nvPr/>
        </p:nvPicPr>
        <p:blipFill>
          <a:blip r:embed="rId2"/>
          <a:stretch>
            <a:fillRect/>
          </a:stretch>
        </p:blipFill>
        <p:spPr>
          <a:xfrm>
            <a:off x="838200" y="2334568"/>
            <a:ext cx="9250066" cy="3977332"/>
          </a:xfrm>
          <a:prstGeom prst="rect">
            <a:avLst/>
          </a:prstGeom>
        </p:spPr>
      </p:pic>
    </p:spTree>
    <p:extLst>
      <p:ext uri="{BB962C8B-B14F-4D97-AF65-F5344CB8AC3E}">
        <p14:creationId xmlns:p14="http://schemas.microsoft.com/office/powerpoint/2010/main" val="313394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342E8-A336-E44F-D0D0-C8DB851BA969}"/>
              </a:ext>
            </a:extLst>
          </p:cNvPr>
          <p:cNvSpPr>
            <a:spLocks noGrp="1"/>
          </p:cNvSpPr>
          <p:nvPr>
            <p:ph type="title"/>
          </p:nvPr>
        </p:nvSpPr>
        <p:spPr/>
        <p:txBody>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A29B5898-05D2-5B2D-6AB0-D2C8F59C038D}"/>
              </a:ext>
            </a:extLst>
          </p:cNvPr>
          <p:cNvSpPr>
            <a:spLocks noGrp="1"/>
          </p:cNvSpPr>
          <p:nvPr>
            <p:ph idx="1"/>
          </p:nvPr>
        </p:nvSpPr>
        <p:spPr/>
        <p:txBody>
          <a:bodyPr/>
          <a:lstStyle/>
          <a:p>
            <a:pPr marL="0" indent="0">
              <a:buNone/>
            </a:pPr>
            <a:r>
              <a:rPr lang="en-US" sz="1600" b="1" dirty="0"/>
              <a:t>The channel that customers use to raise the ticket most of the time</a:t>
            </a:r>
          </a:p>
          <a:p>
            <a:pPr marL="0" indent="0">
              <a:buNone/>
            </a:pPr>
            <a:endParaRPr lang="en-US" sz="1600" b="1" dirty="0"/>
          </a:p>
          <a:p>
            <a:pPr marL="0" indent="0">
              <a:buNone/>
            </a:pPr>
            <a:endParaRPr lang="en-IN" dirty="0"/>
          </a:p>
        </p:txBody>
      </p:sp>
      <p:pic>
        <p:nvPicPr>
          <p:cNvPr id="5" name="Picture 4">
            <a:extLst>
              <a:ext uri="{FF2B5EF4-FFF2-40B4-BE49-F238E27FC236}">
                <a16:creationId xmlns:a16="http://schemas.microsoft.com/office/drawing/2014/main" id="{B829E4E1-7058-288B-C1EA-6485D5B2C164}"/>
              </a:ext>
            </a:extLst>
          </p:cNvPr>
          <p:cNvPicPr>
            <a:picLocks noChangeAspect="1"/>
          </p:cNvPicPr>
          <p:nvPr/>
        </p:nvPicPr>
        <p:blipFill>
          <a:blip r:embed="rId2"/>
          <a:stretch>
            <a:fillRect/>
          </a:stretch>
        </p:blipFill>
        <p:spPr>
          <a:xfrm>
            <a:off x="1195114" y="2301722"/>
            <a:ext cx="2505425" cy="1952898"/>
          </a:xfrm>
          <a:prstGeom prst="rect">
            <a:avLst/>
          </a:prstGeom>
        </p:spPr>
      </p:pic>
    </p:spTree>
    <p:extLst>
      <p:ext uri="{BB962C8B-B14F-4D97-AF65-F5344CB8AC3E}">
        <p14:creationId xmlns:p14="http://schemas.microsoft.com/office/powerpoint/2010/main" val="16470309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42EDA-D3D6-5201-8865-99BC745DBB5C}"/>
              </a:ext>
            </a:extLst>
          </p:cNvPr>
          <p:cNvSpPr>
            <a:spLocks noGrp="1"/>
          </p:cNvSpPr>
          <p:nvPr>
            <p:ph type="title"/>
          </p:nvPr>
        </p:nvSpPr>
        <p:spPr/>
        <p:txBody>
          <a:bodyPr/>
          <a:lstStyle/>
          <a:p>
            <a:pPr algn="ctr"/>
            <a:r>
              <a:rPr lang="en-IN" b="1" dirty="0"/>
              <a:t>Exploratory Data Analysis(EDA) and visualisation results</a:t>
            </a:r>
          </a:p>
        </p:txBody>
      </p:sp>
      <p:pic>
        <p:nvPicPr>
          <p:cNvPr id="5" name="Content Placeholder 4">
            <a:extLst>
              <a:ext uri="{FF2B5EF4-FFF2-40B4-BE49-F238E27FC236}">
                <a16:creationId xmlns:a16="http://schemas.microsoft.com/office/drawing/2014/main" id="{36DD11FB-EB4B-FEA0-52BE-19AC829C94A1}"/>
              </a:ext>
            </a:extLst>
          </p:cNvPr>
          <p:cNvPicPr>
            <a:picLocks noGrp="1" noChangeAspect="1"/>
          </p:cNvPicPr>
          <p:nvPr>
            <p:ph idx="1"/>
          </p:nvPr>
        </p:nvPicPr>
        <p:blipFill>
          <a:blip r:embed="rId2"/>
          <a:stretch>
            <a:fillRect/>
          </a:stretch>
        </p:blipFill>
        <p:spPr>
          <a:xfrm>
            <a:off x="838200" y="2785735"/>
            <a:ext cx="8542070" cy="3707140"/>
          </a:xfrm>
        </p:spPr>
      </p:pic>
      <p:sp>
        <p:nvSpPr>
          <p:cNvPr id="7" name="TextBox 6">
            <a:extLst>
              <a:ext uri="{FF2B5EF4-FFF2-40B4-BE49-F238E27FC236}">
                <a16:creationId xmlns:a16="http://schemas.microsoft.com/office/drawing/2014/main" id="{6D0EB414-7A38-70B9-D87F-D7F784D99EE4}"/>
              </a:ext>
            </a:extLst>
          </p:cNvPr>
          <p:cNvSpPr txBox="1"/>
          <p:nvPr/>
        </p:nvSpPr>
        <p:spPr>
          <a:xfrm>
            <a:off x="1190135" y="1851773"/>
            <a:ext cx="9820372" cy="369332"/>
          </a:xfrm>
          <a:prstGeom prst="rect">
            <a:avLst/>
          </a:prstGeom>
          <a:noFill/>
        </p:spPr>
        <p:txBody>
          <a:bodyPr wrap="square">
            <a:spAutoFit/>
          </a:bodyPr>
          <a:lstStyle/>
          <a:p>
            <a:pPr marL="0" indent="0">
              <a:buNone/>
            </a:pPr>
            <a:r>
              <a:rPr lang="en-US" sz="1800" b="1" dirty="0"/>
              <a:t>A count plot </a:t>
            </a:r>
            <a:r>
              <a:rPr lang="en-US" b="1" dirty="0"/>
              <a:t>is plotted to depict t</a:t>
            </a:r>
            <a:r>
              <a:rPr lang="en-US" sz="1800" b="1" dirty="0"/>
              <a:t>he channel that customers use to raise the ticket most of the time.</a:t>
            </a:r>
          </a:p>
        </p:txBody>
      </p:sp>
    </p:spTree>
    <p:extLst>
      <p:ext uri="{BB962C8B-B14F-4D97-AF65-F5344CB8AC3E}">
        <p14:creationId xmlns:p14="http://schemas.microsoft.com/office/powerpoint/2010/main" val="36067191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3B28-2301-1F70-12D6-468936D135F4}"/>
              </a:ext>
            </a:extLst>
          </p:cNvPr>
          <p:cNvSpPr>
            <a:spLocks noGrp="1"/>
          </p:cNvSpPr>
          <p:nvPr>
            <p:ph type="title"/>
          </p:nvPr>
        </p:nvSpPr>
        <p:spPr/>
        <p:txBody>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74DEBCBA-1642-3B88-34EE-00D4BDEA96E3}"/>
              </a:ext>
            </a:extLst>
          </p:cNvPr>
          <p:cNvSpPr>
            <a:spLocks noGrp="1"/>
          </p:cNvSpPr>
          <p:nvPr>
            <p:ph idx="1"/>
          </p:nvPr>
        </p:nvSpPr>
        <p:spPr/>
        <p:txBody>
          <a:bodyPr/>
          <a:lstStyle/>
          <a:p>
            <a:pPr marL="0" indent="0">
              <a:buNone/>
            </a:pPr>
            <a:r>
              <a:rPr lang="en-IN" b="1" dirty="0"/>
              <a:t>Distribution of ticket status</a:t>
            </a:r>
          </a:p>
          <a:p>
            <a:pPr marL="0" indent="0">
              <a:buNone/>
            </a:pPr>
            <a:endParaRPr lang="en-IN" dirty="0"/>
          </a:p>
        </p:txBody>
      </p:sp>
      <p:pic>
        <p:nvPicPr>
          <p:cNvPr id="5" name="Picture 4">
            <a:extLst>
              <a:ext uri="{FF2B5EF4-FFF2-40B4-BE49-F238E27FC236}">
                <a16:creationId xmlns:a16="http://schemas.microsoft.com/office/drawing/2014/main" id="{6F7AE8BD-76AC-0F3B-64D3-0A10C884D710}"/>
              </a:ext>
            </a:extLst>
          </p:cNvPr>
          <p:cNvPicPr>
            <a:picLocks noChangeAspect="1"/>
          </p:cNvPicPr>
          <p:nvPr/>
        </p:nvPicPr>
        <p:blipFill>
          <a:blip r:embed="rId2"/>
          <a:stretch>
            <a:fillRect/>
          </a:stretch>
        </p:blipFill>
        <p:spPr>
          <a:xfrm>
            <a:off x="838200" y="2630078"/>
            <a:ext cx="7373379" cy="3290156"/>
          </a:xfrm>
          <a:prstGeom prst="rect">
            <a:avLst/>
          </a:prstGeom>
        </p:spPr>
      </p:pic>
    </p:spTree>
    <p:extLst>
      <p:ext uri="{BB962C8B-B14F-4D97-AF65-F5344CB8AC3E}">
        <p14:creationId xmlns:p14="http://schemas.microsoft.com/office/powerpoint/2010/main" val="16602751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3C0D-9B09-F23B-B72B-3C99DC318014}"/>
              </a:ext>
            </a:extLst>
          </p:cNvPr>
          <p:cNvSpPr>
            <a:spLocks noGrp="1"/>
          </p:cNvSpPr>
          <p:nvPr>
            <p:ph type="title"/>
          </p:nvPr>
        </p:nvSpPr>
        <p:spPr/>
        <p:txBody>
          <a:bodyPr/>
          <a:lstStyle/>
          <a:p>
            <a:pPr algn="ctr"/>
            <a:r>
              <a:rPr lang="en-IN" b="1" dirty="0"/>
              <a:t>Exploratory Data Analysis(EDA) and visualisation results</a:t>
            </a:r>
          </a:p>
        </p:txBody>
      </p:sp>
      <p:sp>
        <p:nvSpPr>
          <p:cNvPr id="3" name="Content Placeholder 2">
            <a:extLst>
              <a:ext uri="{FF2B5EF4-FFF2-40B4-BE49-F238E27FC236}">
                <a16:creationId xmlns:a16="http://schemas.microsoft.com/office/drawing/2014/main" id="{7999E4E4-42E9-EEB5-02D2-9AE3637F19C6}"/>
              </a:ext>
            </a:extLst>
          </p:cNvPr>
          <p:cNvSpPr>
            <a:spLocks noGrp="1"/>
          </p:cNvSpPr>
          <p:nvPr>
            <p:ph idx="1"/>
          </p:nvPr>
        </p:nvSpPr>
        <p:spPr/>
        <p:txBody>
          <a:bodyPr/>
          <a:lstStyle/>
          <a:p>
            <a:pPr marL="0" indent="0">
              <a:buNone/>
            </a:pPr>
            <a:r>
              <a:rPr lang="en-IN" sz="1600" b="1" dirty="0"/>
              <a:t>Customer Satisfaction Rating</a:t>
            </a:r>
          </a:p>
          <a:p>
            <a:pPr marL="0" indent="0">
              <a:buNone/>
            </a:pPr>
            <a:endParaRPr lang="en-IN" sz="1600" dirty="0"/>
          </a:p>
        </p:txBody>
      </p:sp>
      <p:pic>
        <p:nvPicPr>
          <p:cNvPr id="5" name="Picture 4">
            <a:extLst>
              <a:ext uri="{FF2B5EF4-FFF2-40B4-BE49-F238E27FC236}">
                <a16:creationId xmlns:a16="http://schemas.microsoft.com/office/drawing/2014/main" id="{9396CF45-528B-48E4-57C5-B098F5EDB8E2}"/>
              </a:ext>
            </a:extLst>
          </p:cNvPr>
          <p:cNvPicPr>
            <a:picLocks noChangeAspect="1"/>
          </p:cNvPicPr>
          <p:nvPr/>
        </p:nvPicPr>
        <p:blipFill>
          <a:blip r:embed="rId2"/>
          <a:stretch>
            <a:fillRect/>
          </a:stretch>
        </p:blipFill>
        <p:spPr>
          <a:xfrm>
            <a:off x="364503" y="2102178"/>
            <a:ext cx="11462994" cy="4463592"/>
          </a:xfrm>
          <a:prstGeom prst="rect">
            <a:avLst/>
          </a:prstGeom>
        </p:spPr>
      </p:pic>
    </p:spTree>
    <p:extLst>
      <p:ext uri="{BB962C8B-B14F-4D97-AF65-F5344CB8AC3E}">
        <p14:creationId xmlns:p14="http://schemas.microsoft.com/office/powerpoint/2010/main" val="7084040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7CD1C-62C0-74AD-5EAA-DC28527B9861}"/>
              </a:ext>
            </a:extLst>
          </p:cNvPr>
          <p:cNvSpPr>
            <a:spLocks noGrp="1"/>
          </p:cNvSpPr>
          <p:nvPr>
            <p:ph type="title"/>
          </p:nvPr>
        </p:nvSpPr>
        <p:spPr>
          <a:xfrm>
            <a:off x="941895" y="383978"/>
            <a:ext cx="10515600" cy="1325563"/>
          </a:xfrm>
        </p:spPr>
        <p:txBody>
          <a:bodyPr/>
          <a:lstStyle/>
          <a:p>
            <a:pPr algn="ctr"/>
            <a:r>
              <a:rPr lang="en-IN" b="1" dirty="0"/>
              <a:t>Exploratory Data Analysis(EDA) and visualisation results</a:t>
            </a:r>
          </a:p>
        </p:txBody>
      </p:sp>
      <p:pic>
        <p:nvPicPr>
          <p:cNvPr id="5" name="Content Placeholder 4">
            <a:extLst>
              <a:ext uri="{FF2B5EF4-FFF2-40B4-BE49-F238E27FC236}">
                <a16:creationId xmlns:a16="http://schemas.microsoft.com/office/drawing/2014/main" id="{D49DDF23-4B23-7643-24F9-787D076FFDF0}"/>
              </a:ext>
            </a:extLst>
          </p:cNvPr>
          <p:cNvPicPr>
            <a:picLocks noGrp="1" noChangeAspect="1"/>
          </p:cNvPicPr>
          <p:nvPr>
            <p:ph idx="1"/>
          </p:nvPr>
        </p:nvPicPr>
        <p:blipFill>
          <a:blip r:embed="rId2"/>
          <a:stretch>
            <a:fillRect/>
          </a:stretch>
        </p:blipFill>
        <p:spPr>
          <a:xfrm>
            <a:off x="1644756" y="2809186"/>
            <a:ext cx="6696615" cy="3311215"/>
          </a:xfrm>
        </p:spPr>
      </p:pic>
      <p:sp>
        <p:nvSpPr>
          <p:cNvPr id="6" name="TextBox 5">
            <a:extLst>
              <a:ext uri="{FF2B5EF4-FFF2-40B4-BE49-F238E27FC236}">
                <a16:creationId xmlns:a16="http://schemas.microsoft.com/office/drawing/2014/main" id="{BF7EA1BC-CEE5-D0BD-9BF6-806D7DB84737}"/>
              </a:ext>
            </a:extLst>
          </p:cNvPr>
          <p:cNvSpPr txBox="1"/>
          <p:nvPr/>
        </p:nvSpPr>
        <p:spPr>
          <a:xfrm>
            <a:off x="1216058" y="1885361"/>
            <a:ext cx="8917756"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Correlation analysis is done and a heat map plotted to identify correlation between variables.</a:t>
            </a:r>
          </a:p>
        </p:txBody>
      </p:sp>
    </p:spTree>
    <p:extLst>
      <p:ext uri="{BB962C8B-B14F-4D97-AF65-F5344CB8AC3E}">
        <p14:creationId xmlns:p14="http://schemas.microsoft.com/office/powerpoint/2010/main" val="10812944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651F-2884-1C79-B7C0-0C24B4AF332E}"/>
              </a:ext>
            </a:extLst>
          </p:cNvPr>
          <p:cNvSpPr>
            <a:spLocks noGrp="1"/>
          </p:cNvSpPr>
          <p:nvPr>
            <p:ph type="title"/>
          </p:nvPr>
        </p:nvSpPr>
        <p:spPr/>
        <p:txBody>
          <a:bodyPr/>
          <a:lstStyle/>
          <a:p>
            <a:pPr algn="ctr"/>
            <a:r>
              <a:rPr lang="en-IN" b="1" dirty="0"/>
              <a:t>Exploratory Data Analysis(EDA) and visualisation results</a:t>
            </a:r>
          </a:p>
        </p:txBody>
      </p:sp>
      <p:pic>
        <p:nvPicPr>
          <p:cNvPr id="5" name="Content Placeholder 4">
            <a:extLst>
              <a:ext uri="{FF2B5EF4-FFF2-40B4-BE49-F238E27FC236}">
                <a16:creationId xmlns:a16="http://schemas.microsoft.com/office/drawing/2014/main" id="{35C0DA99-44E7-4202-4850-634076DB2EBB}"/>
              </a:ext>
            </a:extLst>
          </p:cNvPr>
          <p:cNvPicPr>
            <a:picLocks noGrp="1" noChangeAspect="1"/>
          </p:cNvPicPr>
          <p:nvPr>
            <p:ph idx="1"/>
          </p:nvPr>
        </p:nvPicPr>
        <p:blipFill>
          <a:blip r:embed="rId2"/>
          <a:stretch>
            <a:fillRect/>
          </a:stretch>
        </p:blipFill>
        <p:spPr>
          <a:xfrm>
            <a:off x="1167183" y="2513781"/>
            <a:ext cx="8236223" cy="3132874"/>
          </a:xfrm>
        </p:spPr>
      </p:pic>
      <p:sp>
        <p:nvSpPr>
          <p:cNvPr id="6" name="TextBox 5">
            <a:extLst>
              <a:ext uri="{FF2B5EF4-FFF2-40B4-BE49-F238E27FC236}">
                <a16:creationId xmlns:a16="http://schemas.microsoft.com/office/drawing/2014/main" id="{0C2A1534-A8A3-A0F2-3881-55938ED5644C}"/>
              </a:ext>
            </a:extLst>
          </p:cNvPr>
          <p:cNvSpPr txBox="1"/>
          <p:nvPr/>
        </p:nvSpPr>
        <p:spPr>
          <a:xfrm>
            <a:off x="1065229" y="1894788"/>
            <a:ext cx="8936610" cy="523220"/>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A horizontal bar graph is plotted to visualise positive and negative correlation. Time elapsed to respond, ticket subject, age are positively correlated to customer satisfaction.  </a:t>
            </a:r>
          </a:p>
        </p:txBody>
      </p:sp>
    </p:spTree>
    <p:extLst>
      <p:ext uri="{BB962C8B-B14F-4D97-AF65-F5344CB8AC3E}">
        <p14:creationId xmlns:p14="http://schemas.microsoft.com/office/powerpoint/2010/main" val="6318970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78439-1823-C280-EE9F-9A0C50EB08BB}"/>
              </a:ext>
            </a:extLst>
          </p:cNvPr>
          <p:cNvSpPr>
            <a:spLocks noGrp="1"/>
          </p:cNvSpPr>
          <p:nvPr>
            <p:ph type="title"/>
          </p:nvPr>
        </p:nvSpPr>
        <p:spPr/>
        <p:txBody>
          <a:bodyPr/>
          <a:lstStyle/>
          <a:p>
            <a:pPr algn="ctr"/>
            <a:r>
              <a:rPr lang="en-IN" b="1" dirty="0"/>
              <a:t>Modelling and predictive analysis</a:t>
            </a:r>
          </a:p>
        </p:txBody>
      </p:sp>
      <p:sp>
        <p:nvSpPr>
          <p:cNvPr id="3" name="Content Placeholder 2">
            <a:extLst>
              <a:ext uri="{FF2B5EF4-FFF2-40B4-BE49-F238E27FC236}">
                <a16:creationId xmlns:a16="http://schemas.microsoft.com/office/drawing/2014/main" id="{862BCE28-6A90-5661-E838-473E5508FCED}"/>
              </a:ext>
            </a:extLst>
          </p:cNvPr>
          <p:cNvSpPr>
            <a:spLocks noGrp="1"/>
          </p:cNvSpPr>
          <p:nvPr>
            <p:ph idx="1"/>
          </p:nvPr>
        </p:nvSpPr>
        <p:spPr>
          <a:xfrm>
            <a:off x="838200" y="1844479"/>
            <a:ext cx="10515600" cy="4351338"/>
          </a:xfrm>
        </p:spPr>
        <p:txBody>
          <a:bodyPr>
            <a:normAutofit/>
          </a:bodyPr>
          <a:lstStyle/>
          <a:p>
            <a:pPr marL="0" indent="0">
              <a:lnSpc>
                <a:spcPct val="150000"/>
              </a:lnSpc>
              <a:buNone/>
            </a:pPr>
            <a:r>
              <a:rPr lang="en-IN" sz="1400" dirty="0">
                <a:latin typeface="Times New Roman" panose="02020603050405020304" pitchFamily="18" charset="0"/>
                <a:cs typeface="Times New Roman" panose="02020603050405020304" pitchFamily="18" charset="0"/>
              </a:rPr>
              <a:t>The data is subjected to machine learning algorithms such as RandomForestClassifier and Logistic Regression for multi class prediction.  These models are fitted on training data and results are predicted.</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RandomForestClassifier:- RandomForestClassifier object is created, hyperparameters are tuned with GridSearchCV and stratifiedKFold cross validation is done.  The model thus is fitted with training data and after that the results are predicted.</a:t>
            </a:r>
          </a:p>
          <a:p>
            <a:pPr marL="0" indent="0">
              <a:lnSpc>
                <a:spcPct val="150000"/>
              </a:lnSpc>
              <a:buNone/>
            </a:pPr>
            <a:r>
              <a:rPr lang="en-IN" sz="1400" dirty="0">
                <a:latin typeface="Times New Roman" panose="02020603050405020304" pitchFamily="18" charset="0"/>
                <a:cs typeface="Times New Roman" panose="02020603050405020304" pitchFamily="18" charset="0"/>
              </a:rPr>
              <a:t>As a part of evaluation a classification report is generated.  A confusion matrix display is visualised.</a:t>
            </a:r>
          </a:p>
          <a:p>
            <a:pPr marL="0" indent="0">
              <a:lnSpc>
                <a:spcPct val="150000"/>
              </a:lnSpc>
              <a:buNone/>
            </a:pPr>
            <a:r>
              <a:rPr lang="en-IN" sz="1400" dirty="0">
                <a:latin typeface="Times New Roman" panose="02020603050405020304" pitchFamily="18" charset="0"/>
                <a:cs typeface="Times New Roman" panose="02020603050405020304" pitchFamily="18" charset="0"/>
              </a:rPr>
              <a:t>Logistic Regression(One Vs All) for multi class classification- Logistic Regression one vs all model is created and fitted with training data and the results are predicted on unseen data.  </a:t>
            </a:r>
          </a:p>
          <a:p>
            <a:pPr marL="0" indent="0">
              <a:lnSpc>
                <a:spcPct val="150000"/>
              </a:lnSpc>
              <a:buNone/>
            </a:pPr>
            <a:r>
              <a:rPr lang="en-IN" sz="1400" dirty="0">
                <a:latin typeface="Times New Roman" panose="02020603050405020304" pitchFamily="18" charset="0"/>
                <a:cs typeface="Times New Roman" panose="02020603050405020304" pitchFamily="18" charset="0"/>
              </a:rPr>
              <a:t>As a part of evaluation a classification report is generated.  A confusion matrix display is visualised.</a:t>
            </a:r>
          </a:p>
          <a:p>
            <a:pPr marL="0" indent="0">
              <a:lnSpc>
                <a:spcPct val="150000"/>
              </a:lnSpc>
              <a:buNone/>
            </a:pPr>
            <a:endParaRPr lang="en-IN" sz="1600" dirty="0"/>
          </a:p>
          <a:p>
            <a:pPr marL="0" indent="0">
              <a:buNone/>
            </a:pPr>
            <a:endParaRPr lang="en-IN" sz="1600" dirty="0"/>
          </a:p>
        </p:txBody>
      </p:sp>
    </p:spTree>
    <p:extLst>
      <p:ext uri="{BB962C8B-B14F-4D97-AF65-F5344CB8AC3E}">
        <p14:creationId xmlns:p14="http://schemas.microsoft.com/office/powerpoint/2010/main" val="4089023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0191-0DC4-16F0-08A3-849ED64FB661}"/>
              </a:ext>
            </a:extLst>
          </p:cNvPr>
          <p:cNvSpPr>
            <a:spLocks noGrp="1"/>
          </p:cNvSpPr>
          <p:nvPr>
            <p:ph type="title"/>
          </p:nvPr>
        </p:nvSpPr>
        <p:spPr/>
        <p:txBody>
          <a:bodyPr/>
          <a:lstStyle/>
          <a:p>
            <a:pPr algn="ctr"/>
            <a:r>
              <a:rPr lang="en-IN" b="1" dirty="0"/>
              <a:t>Modelling classification models-Results</a:t>
            </a:r>
          </a:p>
        </p:txBody>
      </p:sp>
      <p:sp>
        <p:nvSpPr>
          <p:cNvPr id="3" name="Content Placeholder 2">
            <a:extLst>
              <a:ext uri="{FF2B5EF4-FFF2-40B4-BE49-F238E27FC236}">
                <a16:creationId xmlns:a16="http://schemas.microsoft.com/office/drawing/2014/main" id="{A986DF97-450F-8C15-AE0D-8F268BA9A747}"/>
              </a:ext>
            </a:extLst>
          </p:cNvPr>
          <p:cNvSpPr>
            <a:spLocks noGrp="1"/>
          </p:cNvSpPr>
          <p:nvPr>
            <p:ph idx="1"/>
          </p:nvPr>
        </p:nvSpPr>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Random Forest Classifier- Accuracy score is 74.55%</a:t>
            </a:r>
          </a:p>
          <a:p>
            <a:pPr marL="0" indent="0">
              <a:buNone/>
            </a:pPr>
            <a:r>
              <a:rPr lang="en-IN" sz="1400" dirty="0">
                <a:latin typeface="Times New Roman" panose="02020603050405020304" pitchFamily="18" charset="0"/>
                <a:cs typeface="Times New Roman" panose="02020603050405020304" pitchFamily="18" charset="0"/>
              </a:rPr>
              <a:t>Classification Report </a:t>
            </a:r>
          </a:p>
          <a:p>
            <a:pPr marL="0" indent="0">
              <a:buNone/>
            </a:pPr>
            <a:endParaRPr lang="en-IN" sz="1600" dirty="0"/>
          </a:p>
        </p:txBody>
      </p:sp>
      <p:pic>
        <p:nvPicPr>
          <p:cNvPr id="7" name="Picture 6">
            <a:extLst>
              <a:ext uri="{FF2B5EF4-FFF2-40B4-BE49-F238E27FC236}">
                <a16:creationId xmlns:a16="http://schemas.microsoft.com/office/drawing/2014/main" id="{E525E33C-859E-4D6A-7206-8E4EEA067256}"/>
              </a:ext>
            </a:extLst>
          </p:cNvPr>
          <p:cNvPicPr>
            <a:picLocks noChangeAspect="1"/>
          </p:cNvPicPr>
          <p:nvPr/>
        </p:nvPicPr>
        <p:blipFill>
          <a:blip r:embed="rId2"/>
          <a:stretch>
            <a:fillRect/>
          </a:stretch>
        </p:blipFill>
        <p:spPr>
          <a:xfrm>
            <a:off x="704098" y="2505230"/>
            <a:ext cx="5391902" cy="2695951"/>
          </a:xfrm>
          <a:prstGeom prst="rect">
            <a:avLst/>
          </a:prstGeom>
        </p:spPr>
      </p:pic>
    </p:spTree>
    <p:extLst>
      <p:ext uri="{BB962C8B-B14F-4D97-AF65-F5344CB8AC3E}">
        <p14:creationId xmlns:p14="http://schemas.microsoft.com/office/powerpoint/2010/main" val="59591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1F462-87A4-90E4-5385-539D0E296E3A}"/>
              </a:ext>
            </a:extLst>
          </p:cNvPr>
          <p:cNvSpPr>
            <a:spLocks noGrp="1"/>
          </p:cNvSpPr>
          <p:nvPr>
            <p:ph type="title"/>
          </p:nvPr>
        </p:nvSpPr>
        <p:spPr/>
        <p:txBody>
          <a:bodyPr/>
          <a:lstStyle/>
          <a:p>
            <a:pPr algn="ctr"/>
            <a:r>
              <a:rPr lang="en-IN" b="1" dirty="0"/>
              <a:t>Introduction</a:t>
            </a:r>
          </a:p>
        </p:txBody>
      </p:sp>
      <p:sp>
        <p:nvSpPr>
          <p:cNvPr id="3" name="Content Placeholder 2">
            <a:extLst>
              <a:ext uri="{FF2B5EF4-FFF2-40B4-BE49-F238E27FC236}">
                <a16:creationId xmlns:a16="http://schemas.microsoft.com/office/drawing/2014/main" id="{F0B06604-6206-12C4-81ED-8CB4ABABB4F7}"/>
              </a:ext>
            </a:extLst>
          </p:cNvPr>
          <p:cNvSpPr>
            <a:spLocks noGrp="1"/>
          </p:cNvSpPr>
          <p:nvPr>
            <p:ph idx="1"/>
          </p:nvPr>
        </p:nvSpPr>
        <p:spPr/>
        <p:txBody>
          <a:bodyPr>
            <a:normAutofit fontScale="92500" lnSpcReduction="20000"/>
          </a:bodyPr>
          <a:lstStyle/>
          <a:p>
            <a:pPr marL="0" indent="0">
              <a:lnSpc>
                <a:spcPct val="150000"/>
              </a:lnSpc>
              <a:buNone/>
            </a:pPr>
            <a:r>
              <a:rPr lang="en-IN" sz="1500" dirty="0">
                <a:latin typeface="Times New Roman" panose="02020603050405020304" pitchFamily="18" charset="0"/>
                <a:cs typeface="Times New Roman" panose="02020603050405020304" pitchFamily="18" charset="0"/>
              </a:rPr>
              <a:t>The aim of the project is to predict Customer Satisfaction using the given historical data.  This involves analyse the cutomer_support_ticket dataset to find the factors that influence Customer Satisfaction and build a predictive model.  </a:t>
            </a:r>
          </a:p>
          <a:p>
            <a:pPr marL="0" indent="0">
              <a:lnSpc>
                <a:spcPct val="150000"/>
              </a:lnSpc>
              <a:buNone/>
            </a:pPr>
            <a:r>
              <a:rPr lang="en-IN" sz="1500" dirty="0">
                <a:latin typeface="Times New Roman" panose="02020603050405020304" pitchFamily="18" charset="0"/>
                <a:cs typeface="Times New Roman" panose="02020603050405020304" pitchFamily="18" charset="0"/>
              </a:rPr>
              <a:t>The key questions are:</a:t>
            </a:r>
          </a:p>
          <a:p>
            <a:pPr>
              <a:lnSpc>
                <a:spcPct val="150000"/>
              </a:lnSpc>
            </a:pPr>
            <a:r>
              <a:rPr lang="en-IN" sz="1500" dirty="0">
                <a:latin typeface="Times New Roman" panose="02020603050405020304" pitchFamily="18" charset="0"/>
                <a:cs typeface="Times New Roman" panose="02020603050405020304" pitchFamily="18" charset="0"/>
              </a:rPr>
              <a:t>Which ticket type is most frequently raised?</a:t>
            </a:r>
          </a:p>
          <a:p>
            <a:pPr>
              <a:lnSpc>
                <a:spcPct val="150000"/>
              </a:lnSpc>
            </a:pPr>
            <a:r>
              <a:rPr lang="en-IN" sz="1500" dirty="0">
                <a:latin typeface="Times New Roman" panose="02020603050405020304" pitchFamily="18" charset="0"/>
                <a:cs typeface="Times New Roman" panose="02020603050405020304" pitchFamily="18" charset="0"/>
              </a:rPr>
              <a:t>What are the top 10 common issues?</a:t>
            </a:r>
          </a:p>
          <a:p>
            <a:pPr>
              <a:lnSpc>
                <a:spcPct val="150000"/>
              </a:lnSpc>
            </a:pPr>
            <a:r>
              <a:rPr lang="en-IN" sz="1500" dirty="0">
                <a:latin typeface="Times New Roman" panose="02020603050405020304" pitchFamily="18" charset="0"/>
                <a:cs typeface="Times New Roman" panose="02020603050405020304" pitchFamily="18" charset="0"/>
              </a:rPr>
              <a:t>What is the relationship between ticket type and priority?</a:t>
            </a:r>
          </a:p>
          <a:p>
            <a:pPr>
              <a:lnSpc>
                <a:spcPct val="150000"/>
              </a:lnSpc>
            </a:pPr>
            <a:r>
              <a:rPr lang="en-IN" sz="1500" dirty="0">
                <a:latin typeface="Times New Roman" panose="02020603050405020304" pitchFamily="18" charset="0"/>
                <a:cs typeface="Times New Roman" panose="02020603050405020304" pitchFamily="18" charset="0"/>
              </a:rPr>
              <a:t>What is the duration between first response time and time to resolution?</a:t>
            </a:r>
          </a:p>
          <a:p>
            <a:pPr>
              <a:lnSpc>
                <a:spcPct val="150000"/>
              </a:lnSpc>
            </a:pPr>
            <a:r>
              <a:rPr lang="en-IN" sz="1500" dirty="0">
                <a:latin typeface="Times New Roman" panose="02020603050405020304" pitchFamily="18" charset="0"/>
                <a:cs typeface="Times New Roman" panose="02020603050405020304" pitchFamily="18" charset="0"/>
              </a:rPr>
              <a:t>What is the channel that customers use most of the time to raise the issues?</a:t>
            </a:r>
          </a:p>
          <a:p>
            <a:pPr>
              <a:lnSpc>
                <a:spcPct val="150000"/>
              </a:lnSpc>
            </a:pPr>
            <a:r>
              <a:rPr lang="en-IN" sz="1500" dirty="0">
                <a:latin typeface="Times New Roman" panose="02020603050405020304" pitchFamily="18" charset="0"/>
                <a:cs typeface="Times New Roman" panose="02020603050405020304" pitchFamily="18" charset="0"/>
              </a:rPr>
              <a:t>What is the gender that raises the ticket most?</a:t>
            </a:r>
          </a:p>
          <a:p>
            <a:pPr>
              <a:lnSpc>
                <a:spcPct val="150000"/>
              </a:lnSpc>
            </a:pPr>
            <a:r>
              <a:rPr lang="en-IN" sz="1500" dirty="0">
                <a:latin typeface="Times New Roman" panose="02020603050405020304" pitchFamily="18" charset="0"/>
                <a:cs typeface="Times New Roman" panose="02020603050405020304" pitchFamily="18" charset="0"/>
              </a:rPr>
              <a:t>What is the age group that raises the ticket most? </a:t>
            </a:r>
          </a:p>
          <a:p>
            <a:pPr>
              <a:lnSpc>
                <a:spcPct val="150000"/>
              </a:lnSpc>
            </a:pPr>
            <a:r>
              <a:rPr lang="en-IN" sz="1500" dirty="0">
                <a:latin typeface="Times New Roman" panose="02020603050405020304" pitchFamily="18" charset="0"/>
                <a:cs typeface="Times New Roman" panose="02020603050405020304" pitchFamily="18" charset="0"/>
              </a:rPr>
              <a:t>Which is the Customer Rating most rated by customers?</a:t>
            </a:r>
          </a:p>
          <a:p>
            <a:endParaRPr lang="en-IN" sz="1400" dirty="0">
              <a:latin typeface="Times New Roman" panose="02020603050405020304" pitchFamily="18" charset="0"/>
              <a:cs typeface="Times New Roman" panose="02020603050405020304" pitchFamily="18" charset="0"/>
            </a:endParaRPr>
          </a:p>
          <a:p>
            <a:endParaRPr lang="en-IN" sz="1400" dirty="0"/>
          </a:p>
        </p:txBody>
      </p:sp>
    </p:spTree>
    <p:extLst>
      <p:ext uri="{BB962C8B-B14F-4D97-AF65-F5344CB8AC3E}">
        <p14:creationId xmlns:p14="http://schemas.microsoft.com/office/powerpoint/2010/main" val="187891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E032-7225-7CFF-DF0A-6E7040646A1D}"/>
              </a:ext>
            </a:extLst>
          </p:cNvPr>
          <p:cNvSpPr>
            <a:spLocks noGrp="1"/>
          </p:cNvSpPr>
          <p:nvPr>
            <p:ph type="title"/>
          </p:nvPr>
        </p:nvSpPr>
        <p:spPr/>
        <p:txBody>
          <a:bodyPr/>
          <a:lstStyle/>
          <a:p>
            <a:pPr algn="ctr"/>
            <a:r>
              <a:rPr lang="en-IN" b="1" dirty="0"/>
              <a:t>Modelling classification models-Results</a:t>
            </a:r>
          </a:p>
        </p:txBody>
      </p:sp>
      <p:pic>
        <p:nvPicPr>
          <p:cNvPr id="5" name="Content Placeholder 4">
            <a:extLst>
              <a:ext uri="{FF2B5EF4-FFF2-40B4-BE49-F238E27FC236}">
                <a16:creationId xmlns:a16="http://schemas.microsoft.com/office/drawing/2014/main" id="{8A94BF6D-5017-1A08-1E20-098A9316CBCD}"/>
              </a:ext>
            </a:extLst>
          </p:cNvPr>
          <p:cNvPicPr>
            <a:picLocks noGrp="1" noChangeAspect="1"/>
          </p:cNvPicPr>
          <p:nvPr>
            <p:ph idx="1"/>
          </p:nvPr>
        </p:nvPicPr>
        <p:blipFill>
          <a:blip r:embed="rId2"/>
          <a:stretch>
            <a:fillRect/>
          </a:stretch>
        </p:blipFill>
        <p:spPr>
          <a:xfrm>
            <a:off x="1611984" y="2381807"/>
            <a:ext cx="7381639" cy="4351338"/>
          </a:xfrm>
        </p:spPr>
      </p:pic>
      <p:sp>
        <p:nvSpPr>
          <p:cNvPr id="7" name="TextBox 6">
            <a:extLst>
              <a:ext uri="{FF2B5EF4-FFF2-40B4-BE49-F238E27FC236}">
                <a16:creationId xmlns:a16="http://schemas.microsoft.com/office/drawing/2014/main" id="{CDB567EA-501C-9967-789A-2F7B7A596990}"/>
              </a:ext>
            </a:extLst>
          </p:cNvPr>
          <p:cNvSpPr txBox="1"/>
          <p:nvPr/>
        </p:nvSpPr>
        <p:spPr>
          <a:xfrm>
            <a:off x="1046375" y="1555423"/>
            <a:ext cx="6919274" cy="307777"/>
          </a:xfrm>
          <a:prstGeom prst="rect">
            <a:avLst/>
          </a:prstGeom>
          <a:noFill/>
        </p:spPr>
        <p:txBody>
          <a:bodyPr wrap="square" rtlCol="0">
            <a:spAutoFit/>
          </a:bodyPr>
          <a:lstStyle/>
          <a:p>
            <a:r>
              <a:rPr lang="en-IN" sz="1400" dirty="0">
                <a:latin typeface="Times New Roman" panose="02020603050405020304" pitchFamily="18" charset="0"/>
                <a:cs typeface="Times New Roman" panose="02020603050405020304" pitchFamily="18" charset="0"/>
              </a:rPr>
              <a:t>Random Forest Classifier- Normalised Confusion Matrix Display</a:t>
            </a:r>
          </a:p>
        </p:txBody>
      </p:sp>
    </p:spTree>
    <p:extLst>
      <p:ext uri="{BB962C8B-B14F-4D97-AF65-F5344CB8AC3E}">
        <p14:creationId xmlns:p14="http://schemas.microsoft.com/office/powerpoint/2010/main" val="9746371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A8245-09DF-B4B7-6E2D-3B59BC9ECDAE}"/>
              </a:ext>
            </a:extLst>
          </p:cNvPr>
          <p:cNvSpPr>
            <a:spLocks noGrp="1"/>
          </p:cNvSpPr>
          <p:nvPr>
            <p:ph type="title"/>
          </p:nvPr>
        </p:nvSpPr>
        <p:spPr/>
        <p:txBody>
          <a:bodyPr/>
          <a:lstStyle/>
          <a:p>
            <a:pPr algn="ctr"/>
            <a:r>
              <a:rPr lang="en-IN" b="1" dirty="0"/>
              <a:t>Modelling classification models-Results</a:t>
            </a:r>
          </a:p>
        </p:txBody>
      </p:sp>
      <p:sp>
        <p:nvSpPr>
          <p:cNvPr id="3" name="Content Placeholder 2">
            <a:extLst>
              <a:ext uri="{FF2B5EF4-FFF2-40B4-BE49-F238E27FC236}">
                <a16:creationId xmlns:a16="http://schemas.microsoft.com/office/drawing/2014/main" id="{CA54C3CD-4876-95F2-7D70-50471182B780}"/>
              </a:ext>
            </a:extLst>
          </p:cNvPr>
          <p:cNvSpPr>
            <a:spLocks noGrp="1"/>
          </p:cNvSpPr>
          <p:nvPr>
            <p:ph idx="1"/>
          </p:nvPr>
        </p:nvSpPr>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Logistic Regression – Accuracy score of 74%</a:t>
            </a:r>
          </a:p>
          <a:p>
            <a:pPr marL="0" indent="0">
              <a:buNone/>
            </a:pPr>
            <a:r>
              <a:rPr lang="en-IN" sz="1600" dirty="0"/>
              <a:t> </a:t>
            </a:r>
          </a:p>
        </p:txBody>
      </p:sp>
      <p:pic>
        <p:nvPicPr>
          <p:cNvPr id="7" name="Picture 6">
            <a:extLst>
              <a:ext uri="{FF2B5EF4-FFF2-40B4-BE49-F238E27FC236}">
                <a16:creationId xmlns:a16="http://schemas.microsoft.com/office/drawing/2014/main" id="{33AE7E38-92ED-5ABD-D5F9-8CCA504955E6}"/>
              </a:ext>
            </a:extLst>
          </p:cNvPr>
          <p:cNvPicPr>
            <a:picLocks noChangeAspect="1"/>
          </p:cNvPicPr>
          <p:nvPr/>
        </p:nvPicPr>
        <p:blipFill>
          <a:blip r:embed="rId2"/>
          <a:stretch>
            <a:fillRect/>
          </a:stretch>
        </p:blipFill>
        <p:spPr>
          <a:xfrm>
            <a:off x="920998" y="2448570"/>
            <a:ext cx="5353797" cy="2715004"/>
          </a:xfrm>
          <a:prstGeom prst="rect">
            <a:avLst/>
          </a:prstGeom>
        </p:spPr>
      </p:pic>
    </p:spTree>
    <p:extLst>
      <p:ext uri="{BB962C8B-B14F-4D97-AF65-F5344CB8AC3E}">
        <p14:creationId xmlns:p14="http://schemas.microsoft.com/office/powerpoint/2010/main" val="19623962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612E-737D-6EC6-CC3C-55CA49934D5F}"/>
              </a:ext>
            </a:extLst>
          </p:cNvPr>
          <p:cNvSpPr>
            <a:spLocks noGrp="1"/>
          </p:cNvSpPr>
          <p:nvPr>
            <p:ph type="title"/>
          </p:nvPr>
        </p:nvSpPr>
        <p:spPr/>
        <p:txBody>
          <a:bodyPr/>
          <a:lstStyle/>
          <a:p>
            <a:pPr algn="ctr"/>
            <a:r>
              <a:rPr lang="en-IN" b="1" dirty="0"/>
              <a:t>Modelling classification models-Results</a:t>
            </a:r>
          </a:p>
        </p:txBody>
      </p:sp>
      <p:sp>
        <p:nvSpPr>
          <p:cNvPr id="3" name="Content Placeholder 2">
            <a:extLst>
              <a:ext uri="{FF2B5EF4-FFF2-40B4-BE49-F238E27FC236}">
                <a16:creationId xmlns:a16="http://schemas.microsoft.com/office/drawing/2014/main" id="{5822658D-8E83-B7CA-14FB-8F87F59038D6}"/>
              </a:ext>
            </a:extLst>
          </p:cNvPr>
          <p:cNvSpPr>
            <a:spLocks noGrp="1"/>
          </p:cNvSpPr>
          <p:nvPr>
            <p:ph idx="1"/>
          </p:nvPr>
        </p:nvSpPr>
        <p:spPr>
          <a:xfrm>
            <a:off x="696798" y="1733550"/>
            <a:ext cx="10515600" cy="4351338"/>
          </a:xfrm>
        </p:spPr>
        <p:txBody>
          <a:bodyPr>
            <a:normAutofit/>
          </a:bodyPr>
          <a:lstStyle/>
          <a:p>
            <a:pPr marL="0" indent="0">
              <a:buNone/>
            </a:pPr>
            <a:r>
              <a:rPr lang="en-IN" sz="1400" dirty="0">
                <a:latin typeface="Times New Roman" panose="02020603050405020304" pitchFamily="18" charset="0"/>
                <a:cs typeface="Times New Roman" panose="02020603050405020304" pitchFamily="18" charset="0"/>
              </a:rPr>
              <a:t>Logistic Regression – </a:t>
            </a:r>
          </a:p>
          <a:p>
            <a:pPr marL="0" indent="0">
              <a:buNone/>
            </a:pPr>
            <a:r>
              <a:rPr lang="en-US" sz="1400" dirty="0">
                <a:latin typeface="Times New Roman" panose="02020603050405020304" pitchFamily="18" charset="0"/>
                <a:cs typeface="Times New Roman" panose="02020603050405020304" pitchFamily="18" charset="0"/>
              </a:rPr>
              <a:t>Micro averaged One-vs-Rest ROC AUC score : </a:t>
            </a:r>
            <a:endParaRPr lang="en-IN" sz="1400" dirty="0">
              <a:latin typeface="Times New Roman" panose="02020603050405020304" pitchFamily="18" charset="0"/>
              <a:cs typeface="Times New Roman" panose="02020603050405020304" pitchFamily="18" charset="0"/>
            </a:endParaRPr>
          </a:p>
          <a:p>
            <a:pPr marL="0" indent="0">
              <a:buNone/>
            </a:pPr>
            <a:r>
              <a:rPr lang="en-US" sz="1400" dirty="0">
                <a:latin typeface="Times New Roman" panose="02020603050405020304" pitchFamily="18" charset="0"/>
                <a:cs typeface="Times New Roman" panose="02020603050405020304" pitchFamily="18" charset="0"/>
              </a:rPr>
              <a:t>Macro averaged One-vs-Rest ROC AUC score :  </a:t>
            </a:r>
            <a:endParaRPr lang="en-IN" sz="14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1D8B2F6-ECEF-DD51-4748-76787D53F62F}"/>
              </a:ext>
            </a:extLst>
          </p:cNvPr>
          <p:cNvSpPr>
            <a:spLocks noChangeArrowheads="1"/>
          </p:cNvSpPr>
          <p:nvPr/>
        </p:nvSpPr>
        <p:spPr bwMode="auto">
          <a:xfrm>
            <a:off x="4759750" y="2100221"/>
            <a:ext cx="6081075"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mj-lt"/>
              </a:rPr>
              <a:t>0.95</a:t>
            </a:r>
            <a:r>
              <a:rPr lang="en-US" altLang="en-US" sz="1600" dirty="0">
                <a:solidFill>
                  <a:srgbClr val="000000"/>
                </a:solidFill>
                <a:latin typeface="+mj-lt"/>
              </a:rPr>
              <a:t>8</a:t>
            </a:r>
            <a:endParaRPr kumimoji="0" lang="en-US" altLang="en-US" sz="1600" b="0" i="0" u="none" strike="noStrike" cap="none" normalizeH="0" baseline="0" dirty="0">
              <a:ln>
                <a:noFill/>
              </a:ln>
              <a:solidFill>
                <a:schemeClr val="tx1"/>
              </a:solidFill>
              <a:effectLst/>
              <a:latin typeface="+mj-lt"/>
            </a:endParaRPr>
          </a:p>
        </p:txBody>
      </p:sp>
      <p:sp>
        <p:nvSpPr>
          <p:cNvPr id="7" name="Rectangle 3">
            <a:extLst>
              <a:ext uri="{FF2B5EF4-FFF2-40B4-BE49-F238E27FC236}">
                <a16:creationId xmlns:a16="http://schemas.microsoft.com/office/drawing/2014/main" id="{752A9658-9511-9568-EF92-1EF2227286C8}"/>
              </a:ext>
            </a:extLst>
          </p:cNvPr>
          <p:cNvSpPr>
            <a:spLocks noChangeArrowheads="1"/>
          </p:cNvSpPr>
          <p:nvPr/>
        </p:nvSpPr>
        <p:spPr bwMode="auto">
          <a:xfrm>
            <a:off x="4759750" y="2409499"/>
            <a:ext cx="6315959" cy="24622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Courier New" panose="02070309020205020404" pitchFamily="49" charset="0"/>
              </a:rPr>
              <a:t>0.885</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62BB57B-4DA2-DD73-1E67-325051621554}"/>
              </a:ext>
            </a:extLst>
          </p:cNvPr>
          <p:cNvPicPr>
            <a:picLocks noChangeAspect="1"/>
          </p:cNvPicPr>
          <p:nvPr/>
        </p:nvPicPr>
        <p:blipFill>
          <a:blip r:embed="rId2"/>
          <a:stretch>
            <a:fillRect/>
          </a:stretch>
        </p:blipFill>
        <p:spPr>
          <a:xfrm>
            <a:off x="696798" y="2778976"/>
            <a:ext cx="7506748" cy="3368969"/>
          </a:xfrm>
          <a:prstGeom prst="rect">
            <a:avLst/>
          </a:prstGeom>
        </p:spPr>
      </p:pic>
    </p:spTree>
    <p:extLst>
      <p:ext uri="{BB962C8B-B14F-4D97-AF65-F5344CB8AC3E}">
        <p14:creationId xmlns:p14="http://schemas.microsoft.com/office/powerpoint/2010/main" val="1520942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B1CB1-93B8-BAD5-4FFC-640562D8D83C}"/>
              </a:ext>
            </a:extLst>
          </p:cNvPr>
          <p:cNvSpPr>
            <a:spLocks noGrp="1"/>
          </p:cNvSpPr>
          <p:nvPr>
            <p:ph type="title"/>
          </p:nvPr>
        </p:nvSpPr>
        <p:spPr/>
        <p:txBody>
          <a:bodyPr/>
          <a:lstStyle/>
          <a:p>
            <a:pPr algn="ctr"/>
            <a:r>
              <a:rPr lang="en-IN" b="1" dirty="0"/>
              <a:t>Modelling classification models-Results</a:t>
            </a:r>
          </a:p>
        </p:txBody>
      </p:sp>
      <p:pic>
        <p:nvPicPr>
          <p:cNvPr id="5" name="Content Placeholder 4">
            <a:extLst>
              <a:ext uri="{FF2B5EF4-FFF2-40B4-BE49-F238E27FC236}">
                <a16:creationId xmlns:a16="http://schemas.microsoft.com/office/drawing/2014/main" id="{A80F1B02-CA75-43B5-2B95-11FDCD6C60A3}"/>
              </a:ext>
            </a:extLst>
          </p:cNvPr>
          <p:cNvPicPr>
            <a:picLocks noGrp="1" noChangeAspect="1"/>
          </p:cNvPicPr>
          <p:nvPr>
            <p:ph idx="1"/>
          </p:nvPr>
        </p:nvPicPr>
        <p:blipFill>
          <a:blip r:embed="rId2"/>
          <a:stretch>
            <a:fillRect/>
          </a:stretch>
        </p:blipFill>
        <p:spPr>
          <a:xfrm>
            <a:off x="1451728" y="2212124"/>
            <a:ext cx="7484458" cy="4351338"/>
          </a:xfrm>
        </p:spPr>
      </p:pic>
      <p:sp>
        <p:nvSpPr>
          <p:cNvPr id="7" name="TextBox 6">
            <a:extLst>
              <a:ext uri="{FF2B5EF4-FFF2-40B4-BE49-F238E27FC236}">
                <a16:creationId xmlns:a16="http://schemas.microsoft.com/office/drawing/2014/main" id="{DB4B0214-8352-9494-3E2E-E4F18800B122}"/>
              </a:ext>
            </a:extLst>
          </p:cNvPr>
          <p:cNvSpPr txBox="1"/>
          <p:nvPr/>
        </p:nvSpPr>
        <p:spPr>
          <a:xfrm>
            <a:off x="1300112" y="1596420"/>
            <a:ext cx="7749619" cy="369332"/>
          </a:xfrm>
          <a:prstGeom prst="rect">
            <a:avLst/>
          </a:prstGeom>
          <a:noFill/>
        </p:spPr>
        <p:txBody>
          <a:bodyPr wrap="square" rtlCol="0">
            <a:spAutoFit/>
          </a:bodyPr>
          <a:lstStyle/>
          <a:p>
            <a:r>
              <a:rPr lang="en-IN" dirty="0"/>
              <a:t>Logistic Regression- Normalised Confusion Matrix Display</a:t>
            </a:r>
          </a:p>
        </p:txBody>
      </p:sp>
    </p:spTree>
    <p:extLst>
      <p:ext uri="{BB962C8B-B14F-4D97-AF65-F5344CB8AC3E}">
        <p14:creationId xmlns:p14="http://schemas.microsoft.com/office/powerpoint/2010/main" val="1648553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26F60-5071-BB95-F108-7DA2CE1D9E7D}"/>
              </a:ext>
            </a:extLst>
          </p:cNvPr>
          <p:cNvSpPr>
            <a:spLocks noGrp="1"/>
          </p:cNvSpPr>
          <p:nvPr>
            <p:ph type="title"/>
          </p:nvPr>
        </p:nvSpPr>
        <p:spPr/>
        <p:txBody>
          <a:bodyPr/>
          <a:lstStyle/>
          <a:p>
            <a:pPr algn="ctr"/>
            <a:r>
              <a:rPr lang="en-IN" b="1" dirty="0"/>
              <a:t>Findings and Implications</a:t>
            </a:r>
          </a:p>
        </p:txBody>
      </p:sp>
      <p:sp>
        <p:nvSpPr>
          <p:cNvPr id="3" name="Content Placeholder 2">
            <a:extLst>
              <a:ext uri="{FF2B5EF4-FFF2-40B4-BE49-F238E27FC236}">
                <a16:creationId xmlns:a16="http://schemas.microsoft.com/office/drawing/2014/main" id="{1542A460-60BD-E606-708B-1449ECDA18F2}"/>
              </a:ext>
            </a:extLst>
          </p:cNvPr>
          <p:cNvSpPr>
            <a:spLocks noGrp="1"/>
          </p:cNvSpPr>
          <p:nvPr>
            <p:ph idx="1"/>
          </p:nvPr>
        </p:nvSpPr>
        <p:spPr/>
        <p:txBody>
          <a:bodyPr>
            <a:normAutofit/>
          </a:bodyPr>
          <a:lstStyle/>
          <a:p>
            <a:pPr>
              <a:lnSpc>
                <a:spcPct val="150000"/>
              </a:lnSpc>
            </a:pPr>
            <a:r>
              <a:rPr lang="en-US" sz="1400" dirty="0">
                <a:latin typeface="Times New Roman" panose="02020603050405020304" pitchFamily="18" charset="0"/>
                <a:cs typeface="Times New Roman" panose="02020603050405020304" pitchFamily="18" charset="0"/>
              </a:rPr>
              <a:t>The people of the ages 44,34,48,52 raised tickets most.</a:t>
            </a:r>
          </a:p>
          <a:p>
            <a:pPr>
              <a:lnSpc>
                <a:spcPct val="150000"/>
              </a:lnSpc>
            </a:pPr>
            <a:r>
              <a:rPr lang="en-US" sz="1400" dirty="0">
                <a:latin typeface="Times New Roman" panose="02020603050405020304" pitchFamily="18" charset="0"/>
                <a:cs typeface="Times New Roman" panose="02020603050405020304" pitchFamily="18" charset="0"/>
              </a:rPr>
              <a:t>The  customer satisfaction rating of 3.0 was given by most of the customers about 580 of  them.</a:t>
            </a:r>
          </a:p>
          <a:p>
            <a:pPr>
              <a:lnSpc>
                <a:spcPct val="150000"/>
              </a:lnSpc>
            </a:pPr>
            <a:r>
              <a:rPr lang="en-US" sz="1400" dirty="0">
                <a:latin typeface="Times New Roman" panose="02020603050405020304" pitchFamily="18" charset="0"/>
                <a:cs typeface="Times New Roman" panose="02020603050405020304" pitchFamily="18" charset="0"/>
              </a:rPr>
              <a:t>The customers who use Email as the channel for raising tickets was high about 2143 customers use Email as channel to raise the tickets.</a:t>
            </a:r>
          </a:p>
          <a:p>
            <a:pPr>
              <a:lnSpc>
                <a:spcPct val="150000"/>
              </a:lnSpc>
            </a:pPr>
            <a:r>
              <a:rPr lang="en-US" sz="1400" dirty="0">
                <a:latin typeface="Times New Roman" panose="02020603050405020304" pitchFamily="18" charset="0"/>
                <a:cs typeface="Times New Roman" panose="02020603050405020304" pitchFamily="18" charset="0"/>
              </a:rPr>
              <a:t>The product Canon EOS raised highest number of issues of about 240.</a:t>
            </a:r>
          </a:p>
          <a:p>
            <a:pPr>
              <a:lnSpc>
                <a:spcPct val="150000"/>
              </a:lnSpc>
            </a:pPr>
            <a:r>
              <a:rPr lang="en-US" sz="1400" dirty="0">
                <a:latin typeface="Times New Roman" panose="02020603050405020304" pitchFamily="18" charset="0"/>
                <a:cs typeface="Times New Roman" panose="02020603050405020304" pitchFamily="18" charset="0"/>
              </a:rPr>
              <a:t>Number of cancellation requests with medium priority is greatest with 460 of them. Number of billing inquiry with high priority is lowest with 382 of them.</a:t>
            </a:r>
          </a:p>
          <a:p>
            <a:pPr>
              <a:lnSpc>
                <a:spcPct val="150000"/>
              </a:lnSpc>
            </a:pPr>
            <a:r>
              <a:rPr lang="en-US" sz="1400" dirty="0">
                <a:latin typeface="Times New Roman" panose="02020603050405020304" pitchFamily="18" charset="0"/>
                <a:cs typeface="Times New Roman" panose="02020603050405020304" pitchFamily="18" charset="0"/>
              </a:rPr>
              <a:t>Technical issue raised was 20.6%, Refund request raised was 20.7%, and cancellation request raised was 20%.</a:t>
            </a:r>
          </a:p>
          <a:p>
            <a:pPr>
              <a:lnSpc>
                <a:spcPct val="150000"/>
              </a:lnSpc>
            </a:pPr>
            <a:r>
              <a:rPr lang="en-US" sz="1400" dirty="0">
                <a:latin typeface="Times New Roman" panose="02020603050405020304" pitchFamily="18" charset="0"/>
                <a:cs typeface="Times New Roman" panose="02020603050405020304" pitchFamily="18" charset="0"/>
              </a:rPr>
              <a:t>The issues such as battery life, display issue, peripheral compatibility, product set up, and refund request were of critical priority.</a:t>
            </a:r>
          </a:p>
          <a:p>
            <a:pPr>
              <a:lnSpc>
                <a:spcPct val="150000"/>
              </a:lnSpc>
            </a:pPr>
            <a:r>
              <a:rPr lang="en-US" sz="1400" dirty="0">
                <a:latin typeface="Times New Roman" panose="02020603050405020304" pitchFamily="18" charset="0"/>
                <a:cs typeface="Times New Roman" panose="02020603050405020304" pitchFamily="18" charset="0"/>
              </a:rPr>
              <a:t>The number of critical priority issues was maximum with 2129.</a:t>
            </a:r>
          </a:p>
          <a:p>
            <a:pPr>
              <a:lnSpc>
                <a:spcPct val="150000"/>
              </a:lnSpc>
            </a:pPr>
            <a:r>
              <a:rPr lang="en-US" sz="1400" dirty="0">
                <a:latin typeface="Times New Roman" panose="02020603050405020304" pitchFamily="18" charset="0"/>
                <a:cs typeface="Times New Roman" panose="02020603050405020304" pitchFamily="18" charset="0"/>
              </a:rPr>
              <a:t>The number of customers who gave a customer satisfaction rating of 5.0 was 544.  </a:t>
            </a:r>
          </a:p>
          <a:p>
            <a:pPr>
              <a:lnSpc>
                <a:spcPct val="150000"/>
              </a:lnSpc>
            </a:pPr>
            <a:endParaRPr lang="en-US" sz="1600" dirty="0"/>
          </a:p>
          <a:p>
            <a:endParaRPr lang="en-US" sz="1600" dirty="0"/>
          </a:p>
          <a:p>
            <a:endParaRPr lang="en-US" sz="1600" dirty="0"/>
          </a:p>
          <a:p>
            <a:endParaRPr lang="en-US" sz="1600" dirty="0"/>
          </a:p>
          <a:p>
            <a:endParaRPr lang="en-IN" sz="1600" dirty="0"/>
          </a:p>
        </p:txBody>
      </p:sp>
    </p:spTree>
    <p:extLst>
      <p:ext uri="{BB962C8B-B14F-4D97-AF65-F5344CB8AC3E}">
        <p14:creationId xmlns:p14="http://schemas.microsoft.com/office/powerpoint/2010/main" val="4245595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46A87-92AA-7C53-400C-102B9448F2A0}"/>
              </a:ext>
            </a:extLst>
          </p:cNvPr>
          <p:cNvSpPr>
            <a:spLocks noGrp="1"/>
          </p:cNvSpPr>
          <p:nvPr>
            <p:ph type="title"/>
          </p:nvPr>
        </p:nvSpPr>
        <p:spPr/>
        <p:txBody>
          <a:bodyPr/>
          <a:lstStyle/>
          <a:p>
            <a:pPr algn="ctr"/>
            <a:r>
              <a:rPr lang="en-IN" b="1" dirty="0"/>
              <a:t>Conclusion</a:t>
            </a:r>
          </a:p>
        </p:txBody>
      </p:sp>
      <p:sp>
        <p:nvSpPr>
          <p:cNvPr id="3" name="Content Placeholder 2">
            <a:extLst>
              <a:ext uri="{FF2B5EF4-FFF2-40B4-BE49-F238E27FC236}">
                <a16:creationId xmlns:a16="http://schemas.microsoft.com/office/drawing/2014/main" id="{543AA00B-2B06-5030-B4BA-CDE879F4DAC6}"/>
              </a:ext>
            </a:extLst>
          </p:cNvPr>
          <p:cNvSpPr>
            <a:spLocks noGrp="1"/>
          </p:cNvSpPr>
          <p:nvPr>
            <p:ph idx="1"/>
          </p:nvPr>
        </p:nvSpPr>
        <p:spPr/>
        <p:txBody>
          <a:bodyPr>
            <a:normAutofit/>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The different customer satisfaction ratings given by customers were almost equally distributed. The customer satisfaction rating was average for maximum number of issues. The issues had an increasing trend over the period.  The customer satisfaction was high for issues that were resolved in least time. It also depends on ticket subject of critical priority.  If ticket subjects of critical priority is resolved in least time then customer satisfaction will be high. The age of the customer also influences customer satisfaction since most of the issues were raised by older age groups.  </a:t>
            </a:r>
          </a:p>
          <a:p>
            <a:pPr marL="0" indent="0">
              <a:buNone/>
            </a:pPr>
            <a:r>
              <a:rPr lang="en-IN" sz="1400" dirty="0">
                <a:latin typeface="Times New Roman" panose="02020603050405020304" pitchFamily="18" charset="0"/>
                <a:cs typeface="Times New Roman" panose="02020603050405020304" pitchFamily="18" charset="0"/>
              </a:rPr>
              <a:t>Future implications and suggestions to improve customer satisfaction</a:t>
            </a:r>
          </a:p>
          <a:p>
            <a:r>
              <a:rPr lang="en-IN" sz="1400" dirty="0">
                <a:latin typeface="Times New Roman" panose="02020603050405020304" pitchFamily="18" charset="0"/>
                <a:cs typeface="Times New Roman" panose="02020603050405020304" pitchFamily="18" charset="0"/>
              </a:rPr>
              <a:t>To improve customer satisfaction the issues need to be resolved on priority wise and in least time.  </a:t>
            </a:r>
          </a:p>
          <a:p>
            <a:r>
              <a:rPr lang="en-IN" sz="1400" dirty="0">
                <a:latin typeface="Times New Roman" panose="02020603050405020304" pitchFamily="18" charset="0"/>
                <a:cs typeface="Times New Roman" panose="02020603050405020304" pitchFamily="18" charset="0"/>
              </a:rPr>
              <a:t>The timeline of first response and resolution of different priority issues has to be fixed within a range.</a:t>
            </a:r>
          </a:p>
          <a:p>
            <a:pPr marL="0" indent="0">
              <a:buNone/>
            </a:pPr>
            <a:endParaRPr lang="en-IN" sz="1600" dirty="0"/>
          </a:p>
          <a:p>
            <a:pPr marL="0" indent="0">
              <a:buNone/>
            </a:pPr>
            <a:r>
              <a:rPr lang="en-IN" sz="1600" dirty="0"/>
              <a:t>   </a:t>
            </a:r>
          </a:p>
          <a:p>
            <a:pPr marL="0" indent="0">
              <a:buNone/>
            </a:pPr>
            <a:endParaRPr lang="en-IN" sz="1600" dirty="0"/>
          </a:p>
          <a:p>
            <a:endParaRPr lang="en-IN" sz="1600" dirty="0"/>
          </a:p>
        </p:txBody>
      </p:sp>
    </p:spTree>
    <p:extLst>
      <p:ext uri="{BB962C8B-B14F-4D97-AF65-F5344CB8AC3E}">
        <p14:creationId xmlns:p14="http://schemas.microsoft.com/office/powerpoint/2010/main" val="1860656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2B107-C6EF-5E1E-F124-3CBD5AEC5A7D}"/>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5EF6B255-96B6-0E61-68AD-AFCF69446560}"/>
              </a:ext>
            </a:extLst>
          </p:cNvPr>
          <p:cNvSpPr>
            <a:spLocks noGrp="1"/>
          </p:cNvSpPr>
          <p:nvPr>
            <p:ph idx="1"/>
          </p:nvPr>
        </p:nvSpPr>
        <p:spPr/>
        <p:txBody>
          <a:bodyPr>
            <a:normAutofit/>
          </a:bodyPr>
          <a:lstStyle/>
          <a:p>
            <a:pPr>
              <a:lnSpc>
                <a:spcPct val="150000"/>
              </a:lnSpc>
            </a:pPr>
            <a:r>
              <a:rPr lang="en-IN" sz="1400" dirty="0">
                <a:latin typeface="Times New Roman" panose="02020603050405020304" pitchFamily="18" charset="0"/>
                <a:cs typeface="Times New Roman" panose="02020603050405020304" pitchFamily="18" charset="0"/>
              </a:rPr>
              <a:t>The data is collected from the site provided.</a:t>
            </a:r>
          </a:p>
          <a:p>
            <a:pPr>
              <a:lnSpc>
                <a:spcPct val="150000"/>
              </a:lnSpc>
            </a:pPr>
            <a:r>
              <a:rPr lang="en-IN" sz="1400" dirty="0">
                <a:latin typeface="Times New Roman" panose="02020603050405020304" pitchFamily="18" charset="0"/>
                <a:cs typeface="Times New Roman" panose="02020603050405020304" pitchFamily="18" charset="0"/>
              </a:rPr>
              <a:t>The methodology consisted of the following steps - as Data Collection, Data wrangling, Feature Engineering, Data Analysis and Visualisation, Modelling, Evaluation.  </a:t>
            </a:r>
          </a:p>
          <a:p>
            <a:pPr>
              <a:lnSpc>
                <a:spcPct val="150000"/>
              </a:lnSpc>
            </a:pPr>
            <a:r>
              <a:rPr lang="en-IN" sz="1400" dirty="0">
                <a:latin typeface="Times New Roman" panose="02020603050405020304" pitchFamily="18" charset="0"/>
                <a:cs typeface="Times New Roman" panose="02020603050405020304" pitchFamily="18" charset="0"/>
              </a:rPr>
              <a:t>The collected data is cleaned, analysed, visualised and subjected to machine learning algorithms such as Random Forest Classifier, Logistic Regression and evaluated.</a:t>
            </a:r>
          </a:p>
          <a:p>
            <a:pPr algn="just">
              <a:lnSpc>
                <a:spcPct val="150000"/>
              </a:lnSpc>
            </a:pPr>
            <a:r>
              <a:rPr lang="en-IN" sz="1400" dirty="0">
                <a:latin typeface="Times New Roman" panose="02020603050405020304" pitchFamily="18" charset="0"/>
                <a:cs typeface="Times New Roman" panose="02020603050405020304" pitchFamily="18" charset="0"/>
              </a:rPr>
              <a:t>Data Collection – Data is collected and loaded to a data frame.  The columns of the data frame include Ticket ID, Ticket Type, Product Purchased, Date of purchase, Customer Name, Customer Email, Customer Age, Customer Gender, Ticket Subject, Ticket Description, Ticket Status, First Response Time, Customer Satisfaction Rating.</a:t>
            </a:r>
          </a:p>
          <a:p>
            <a:pPr marL="0" indent="0">
              <a:buNone/>
            </a:pPr>
            <a:endParaRPr lang="en-IN" sz="1400" dirty="0"/>
          </a:p>
        </p:txBody>
      </p:sp>
    </p:spTree>
    <p:extLst>
      <p:ext uri="{BB962C8B-B14F-4D97-AF65-F5344CB8AC3E}">
        <p14:creationId xmlns:p14="http://schemas.microsoft.com/office/powerpoint/2010/main" val="270374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62B93-6BAD-8C62-5883-18E19A7D1319}"/>
              </a:ext>
            </a:extLst>
          </p:cNvPr>
          <p:cNvSpPr>
            <a:spLocks noGrp="1"/>
          </p:cNvSpPr>
          <p:nvPr>
            <p:ph type="title"/>
          </p:nvPr>
        </p:nvSpPr>
        <p:spPr/>
        <p:txBody>
          <a:bodyPr/>
          <a:lstStyle/>
          <a:p>
            <a:pPr algn="ctr"/>
            <a:r>
              <a:rPr lang="en-IN" b="1" dirty="0"/>
              <a:t>Data Wrangling</a:t>
            </a:r>
          </a:p>
        </p:txBody>
      </p:sp>
      <p:sp>
        <p:nvSpPr>
          <p:cNvPr id="3" name="Content Placeholder 2">
            <a:extLst>
              <a:ext uri="{FF2B5EF4-FFF2-40B4-BE49-F238E27FC236}">
                <a16:creationId xmlns:a16="http://schemas.microsoft.com/office/drawing/2014/main" id="{4EAE6211-4CE5-2B49-82BB-890E9C68C3DF}"/>
              </a:ext>
            </a:extLst>
          </p:cNvPr>
          <p:cNvSpPr>
            <a:spLocks noGrp="1"/>
          </p:cNvSpPr>
          <p:nvPr>
            <p:ph idx="1"/>
          </p:nvPr>
        </p:nvSpPr>
        <p:spPr>
          <a:xfrm>
            <a:off x="838200" y="1376314"/>
            <a:ext cx="10515600" cy="5385082"/>
          </a:xfrm>
        </p:spPr>
        <p:txBody>
          <a:bodyPr>
            <a:normAutofit/>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Data Wrangling – The columns are renamed to relevant names.  The data set is checked for null values.  The null values were there in the columns Resolution, First Response Time, Time To Resolution and Customer Satisfaction Rating columns.  The null values were present in these columns because of resolution had not taken place and thus no Customer Satisfaction Rating or resolution has taken place but customer has not responded for these tickets which were not closed.  To make the analysis and visualisations better the null values in the columns Resolution, First Response Time, Time To Resolution the null values were substituted with ‘Unknown’ and in the column Customer Satisfaction Rating the null values were substituted with 0.0 which shows the rating not available.  The First Response Time, Time To Resolution columns were converted from object type to datetime type.</a:t>
            </a:r>
          </a:p>
          <a:p>
            <a:pPr marL="0" indent="0">
              <a:buNone/>
            </a:pPr>
            <a:r>
              <a:rPr lang="en-IN" sz="1400" dirty="0"/>
              <a:t>The data frame thus obtained was as follows:-</a:t>
            </a:r>
          </a:p>
          <a:p>
            <a:pPr marL="0" indent="0">
              <a:buNone/>
            </a:pPr>
            <a:endParaRPr lang="en-IN" sz="1400" dirty="0"/>
          </a:p>
          <a:p>
            <a:pPr marL="0" indent="0">
              <a:buNone/>
            </a:pPr>
            <a:endParaRPr lang="en-IN" sz="1400" dirty="0"/>
          </a:p>
        </p:txBody>
      </p:sp>
      <p:pic>
        <p:nvPicPr>
          <p:cNvPr id="9" name="Picture 8">
            <a:extLst>
              <a:ext uri="{FF2B5EF4-FFF2-40B4-BE49-F238E27FC236}">
                <a16:creationId xmlns:a16="http://schemas.microsoft.com/office/drawing/2014/main" id="{40DD41C5-D7A9-9985-42C9-0F9074C5AA00}"/>
              </a:ext>
            </a:extLst>
          </p:cNvPr>
          <p:cNvPicPr>
            <a:picLocks noChangeAspect="1"/>
          </p:cNvPicPr>
          <p:nvPr/>
        </p:nvPicPr>
        <p:blipFill>
          <a:blip r:embed="rId2"/>
          <a:stretch>
            <a:fillRect/>
          </a:stretch>
        </p:blipFill>
        <p:spPr>
          <a:xfrm>
            <a:off x="838200" y="4068855"/>
            <a:ext cx="9946064" cy="2257740"/>
          </a:xfrm>
          <a:prstGeom prst="rect">
            <a:avLst/>
          </a:prstGeom>
        </p:spPr>
      </p:pic>
    </p:spTree>
    <p:extLst>
      <p:ext uri="{BB962C8B-B14F-4D97-AF65-F5344CB8AC3E}">
        <p14:creationId xmlns:p14="http://schemas.microsoft.com/office/powerpoint/2010/main" val="790279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B280C-547D-1EA9-04B2-C36B7F043BA6}"/>
              </a:ext>
            </a:extLst>
          </p:cNvPr>
          <p:cNvSpPr>
            <a:spLocks noGrp="1"/>
          </p:cNvSpPr>
          <p:nvPr>
            <p:ph type="title"/>
          </p:nvPr>
        </p:nvSpPr>
        <p:spPr/>
        <p:txBody>
          <a:bodyPr/>
          <a:lstStyle/>
          <a:p>
            <a:pPr algn="ctr"/>
            <a:r>
              <a:rPr lang="en-IN" b="1" dirty="0"/>
              <a:t>Feature Engineering</a:t>
            </a:r>
          </a:p>
        </p:txBody>
      </p:sp>
      <p:sp>
        <p:nvSpPr>
          <p:cNvPr id="3" name="Content Placeholder 2">
            <a:extLst>
              <a:ext uri="{FF2B5EF4-FFF2-40B4-BE49-F238E27FC236}">
                <a16:creationId xmlns:a16="http://schemas.microsoft.com/office/drawing/2014/main" id="{7ABBC7EB-F4A8-40D6-9071-8289A6BE1995}"/>
              </a:ext>
            </a:extLst>
          </p:cNvPr>
          <p:cNvSpPr>
            <a:spLocks noGrp="1"/>
          </p:cNvSpPr>
          <p:nvPr>
            <p:ph idx="1"/>
          </p:nvPr>
        </p:nvSpPr>
        <p:spPr/>
        <p:txBody>
          <a:bodyPr>
            <a:normAutofit/>
          </a:bodyPr>
          <a:lstStyle/>
          <a:p>
            <a:pPr>
              <a:lnSpc>
                <a:spcPct val="150000"/>
              </a:lnSpc>
            </a:pPr>
            <a:r>
              <a:rPr lang="en-IN" sz="1400" dirty="0">
                <a:latin typeface="Times New Roman" panose="02020603050405020304" pitchFamily="18" charset="0"/>
                <a:cs typeface="Times New Roman" panose="02020603050405020304" pitchFamily="18" charset="0"/>
              </a:rPr>
              <a:t>The categorical features are label encoded to numerical to enable them for machine learning.</a:t>
            </a:r>
          </a:p>
          <a:p>
            <a:pPr>
              <a:lnSpc>
                <a:spcPct val="150000"/>
              </a:lnSpc>
            </a:pPr>
            <a:r>
              <a:rPr lang="en-IN" sz="1400" dirty="0">
                <a:latin typeface="Times New Roman" panose="02020603050405020304" pitchFamily="18" charset="0"/>
                <a:cs typeface="Times New Roman" panose="02020603050405020304" pitchFamily="18" charset="0"/>
              </a:rPr>
              <a:t>From FirstResponseDate and FirstResponseTime Date and Time are extracted to two separate columns.  From ResolutionTime Data and Time are extracted to two separate columns.</a:t>
            </a:r>
          </a:p>
          <a:p>
            <a:pPr>
              <a:lnSpc>
                <a:spcPct val="150000"/>
              </a:lnSpc>
            </a:pPr>
            <a:r>
              <a:rPr lang="en-IN" sz="1400" dirty="0">
                <a:latin typeface="Times New Roman" panose="02020603050405020304" pitchFamily="18" charset="0"/>
                <a:cs typeface="Times New Roman" panose="02020603050405020304" pitchFamily="18" charset="0"/>
              </a:rPr>
              <a:t>A new feature Time_Elapsed_to_respond_seconds is created which gives the time elapsed to resolve the issue in seconds</a:t>
            </a:r>
          </a:p>
          <a:p>
            <a:pPr marL="0" indent="0">
              <a:buNone/>
            </a:pPr>
            <a:r>
              <a:rPr lang="en-IN" sz="1400" dirty="0"/>
              <a:t> </a:t>
            </a:r>
          </a:p>
          <a:p>
            <a:pPr marL="0" indent="0">
              <a:buNone/>
            </a:pPr>
            <a:endParaRPr lang="en-IN" sz="1400" dirty="0"/>
          </a:p>
        </p:txBody>
      </p:sp>
    </p:spTree>
    <p:extLst>
      <p:ext uri="{BB962C8B-B14F-4D97-AF65-F5344CB8AC3E}">
        <p14:creationId xmlns:p14="http://schemas.microsoft.com/office/powerpoint/2010/main" val="4244789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B16CF-043C-76E1-E3B5-CE65DF3F37A5}"/>
              </a:ext>
            </a:extLst>
          </p:cNvPr>
          <p:cNvSpPr>
            <a:spLocks noGrp="1"/>
          </p:cNvSpPr>
          <p:nvPr>
            <p:ph type="title"/>
          </p:nvPr>
        </p:nvSpPr>
        <p:spPr/>
        <p:txBody>
          <a:bodyPr/>
          <a:lstStyle/>
          <a:p>
            <a:pPr algn="ctr"/>
            <a:r>
              <a:rPr lang="en-IN" b="1" dirty="0"/>
              <a:t>Data Analysis with SQL Results</a:t>
            </a:r>
          </a:p>
        </p:txBody>
      </p:sp>
      <p:sp>
        <p:nvSpPr>
          <p:cNvPr id="3" name="Content Placeholder 2">
            <a:extLst>
              <a:ext uri="{FF2B5EF4-FFF2-40B4-BE49-F238E27FC236}">
                <a16:creationId xmlns:a16="http://schemas.microsoft.com/office/drawing/2014/main" id="{03BC23C7-808E-168C-0A6D-3B9E324913C0}"/>
              </a:ext>
            </a:extLst>
          </p:cNvPr>
          <p:cNvSpPr>
            <a:spLocks noGrp="1"/>
          </p:cNvSpPr>
          <p:nvPr>
            <p:ph idx="1"/>
          </p:nvPr>
        </p:nvSpPr>
        <p:spPr/>
        <p:txBody>
          <a:bodyPr>
            <a:normAutofit/>
          </a:bodyPr>
          <a:lstStyle/>
          <a:p>
            <a:pPr marL="0" indent="0">
              <a:buNone/>
            </a:pPr>
            <a:r>
              <a:rPr lang="en-US" sz="1600" b="1" dirty="0" err="1"/>
              <a:t>Ticket_ID</a:t>
            </a:r>
            <a:r>
              <a:rPr lang="en-US" sz="1600" b="1" dirty="0"/>
              <a:t> and Customer names of most satisfied customers</a:t>
            </a:r>
          </a:p>
          <a:p>
            <a:pPr marL="0" indent="0">
              <a:buNone/>
            </a:pPr>
            <a:endParaRPr lang="en-IN" sz="1400" dirty="0"/>
          </a:p>
        </p:txBody>
      </p:sp>
      <p:pic>
        <p:nvPicPr>
          <p:cNvPr id="5" name="Picture 4">
            <a:extLst>
              <a:ext uri="{FF2B5EF4-FFF2-40B4-BE49-F238E27FC236}">
                <a16:creationId xmlns:a16="http://schemas.microsoft.com/office/drawing/2014/main" id="{931B0B78-EFA2-FDC0-D850-1BAA27F3E52C}"/>
              </a:ext>
            </a:extLst>
          </p:cNvPr>
          <p:cNvPicPr>
            <a:picLocks noChangeAspect="1"/>
          </p:cNvPicPr>
          <p:nvPr/>
        </p:nvPicPr>
        <p:blipFill>
          <a:blip r:embed="rId2"/>
          <a:stretch>
            <a:fillRect/>
          </a:stretch>
        </p:blipFill>
        <p:spPr>
          <a:xfrm>
            <a:off x="838200" y="2130458"/>
            <a:ext cx="9564435" cy="3447127"/>
          </a:xfrm>
          <a:prstGeom prst="rect">
            <a:avLst/>
          </a:prstGeom>
        </p:spPr>
      </p:pic>
    </p:spTree>
    <p:extLst>
      <p:ext uri="{BB962C8B-B14F-4D97-AF65-F5344CB8AC3E}">
        <p14:creationId xmlns:p14="http://schemas.microsoft.com/office/powerpoint/2010/main" val="181289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BB122-15E1-A2B6-F656-DAF6D4933474}"/>
              </a:ext>
            </a:extLst>
          </p:cNvPr>
          <p:cNvSpPr>
            <a:spLocks noGrp="1"/>
          </p:cNvSpPr>
          <p:nvPr>
            <p:ph type="title"/>
          </p:nvPr>
        </p:nvSpPr>
        <p:spPr/>
        <p:txBody>
          <a:bodyPr/>
          <a:lstStyle/>
          <a:p>
            <a:pPr algn="ctr"/>
            <a:r>
              <a:rPr lang="en-IN" b="1" dirty="0"/>
              <a:t>Data Analysis with SQL Results</a:t>
            </a:r>
          </a:p>
        </p:txBody>
      </p:sp>
      <p:sp>
        <p:nvSpPr>
          <p:cNvPr id="3" name="Content Placeholder 2">
            <a:extLst>
              <a:ext uri="{FF2B5EF4-FFF2-40B4-BE49-F238E27FC236}">
                <a16:creationId xmlns:a16="http://schemas.microsoft.com/office/drawing/2014/main" id="{9B4A34ED-575C-557D-8EDD-FCB402CEB1BA}"/>
              </a:ext>
            </a:extLst>
          </p:cNvPr>
          <p:cNvSpPr>
            <a:spLocks noGrp="1"/>
          </p:cNvSpPr>
          <p:nvPr>
            <p:ph idx="1"/>
          </p:nvPr>
        </p:nvSpPr>
        <p:spPr/>
        <p:txBody>
          <a:bodyPr/>
          <a:lstStyle/>
          <a:p>
            <a:pPr marL="0" indent="0">
              <a:buNone/>
            </a:pPr>
            <a:r>
              <a:rPr lang="en-US" sz="1600" b="1" dirty="0"/>
              <a:t>Number of customers who are most satisfied with the resolution</a:t>
            </a:r>
          </a:p>
          <a:p>
            <a:pPr marL="0" indent="0">
              <a:buNone/>
            </a:pPr>
            <a:endParaRPr lang="en-US" sz="1400" b="1" dirty="0"/>
          </a:p>
          <a:p>
            <a:pPr marL="0" indent="0">
              <a:buNone/>
            </a:pPr>
            <a:endParaRPr lang="en-IN" dirty="0"/>
          </a:p>
        </p:txBody>
      </p:sp>
      <p:pic>
        <p:nvPicPr>
          <p:cNvPr id="5" name="Picture 4">
            <a:extLst>
              <a:ext uri="{FF2B5EF4-FFF2-40B4-BE49-F238E27FC236}">
                <a16:creationId xmlns:a16="http://schemas.microsoft.com/office/drawing/2014/main" id="{3A87712F-67EC-647E-4D01-EC834FBA2156}"/>
              </a:ext>
            </a:extLst>
          </p:cNvPr>
          <p:cNvPicPr>
            <a:picLocks noChangeAspect="1"/>
          </p:cNvPicPr>
          <p:nvPr/>
        </p:nvPicPr>
        <p:blipFill>
          <a:blip r:embed="rId2"/>
          <a:stretch>
            <a:fillRect/>
          </a:stretch>
        </p:blipFill>
        <p:spPr>
          <a:xfrm>
            <a:off x="838200" y="2161813"/>
            <a:ext cx="9088118" cy="1267187"/>
          </a:xfrm>
          <a:prstGeom prst="rect">
            <a:avLst/>
          </a:prstGeom>
        </p:spPr>
      </p:pic>
      <p:pic>
        <p:nvPicPr>
          <p:cNvPr id="7" name="Picture 6">
            <a:extLst>
              <a:ext uri="{FF2B5EF4-FFF2-40B4-BE49-F238E27FC236}">
                <a16:creationId xmlns:a16="http://schemas.microsoft.com/office/drawing/2014/main" id="{8C5ADC77-946E-AEE6-E340-C3A802F7F47C}"/>
              </a:ext>
            </a:extLst>
          </p:cNvPr>
          <p:cNvPicPr>
            <a:picLocks noChangeAspect="1"/>
          </p:cNvPicPr>
          <p:nvPr/>
        </p:nvPicPr>
        <p:blipFill>
          <a:blip r:embed="rId3"/>
          <a:stretch>
            <a:fillRect/>
          </a:stretch>
        </p:blipFill>
        <p:spPr>
          <a:xfrm>
            <a:off x="838201" y="3283725"/>
            <a:ext cx="9088118" cy="2758856"/>
          </a:xfrm>
          <a:prstGeom prst="rect">
            <a:avLst/>
          </a:prstGeom>
        </p:spPr>
      </p:pic>
    </p:spTree>
    <p:extLst>
      <p:ext uri="{BB962C8B-B14F-4D97-AF65-F5344CB8AC3E}">
        <p14:creationId xmlns:p14="http://schemas.microsoft.com/office/powerpoint/2010/main" val="32742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86C16-5708-CA6C-7882-D70B8E17742D}"/>
              </a:ext>
            </a:extLst>
          </p:cNvPr>
          <p:cNvSpPr>
            <a:spLocks noGrp="1"/>
          </p:cNvSpPr>
          <p:nvPr>
            <p:ph type="title"/>
          </p:nvPr>
        </p:nvSpPr>
        <p:spPr/>
        <p:txBody>
          <a:bodyPr/>
          <a:lstStyle/>
          <a:p>
            <a:pPr algn="ctr"/>
            <a:r>
              <a:rPr lang="en-IN" b="1" dirty="0"/>
              <a:t>Data Analysis with SQL Results</a:t>
            </a:r>
          </a:p>
        </p:txBody>
      </p:sp>
      <p:pic>
        <p:nvPicPr>
          <p:cNvPr id="5" name="Content Placeholder 4">
            <a:extLst>
              <a:ext uri="{FF2B5EF4-FFF2-40B4-BE49-F238E27FC236}">
                <a16:creationId xmlns:a16="http://schemas.microsoft.com/office/drawing/2014/main" id="{EAE290C4-E936-1020-72EA-38BD73B705E9}"/>
              </a:ext>
            </a:extLst>
          </p:cNvPr>
          <p:cNvPicPr>
            <a:picLocks noGrp="1" noChangeAspect="1"/>
          </p:cNvPicPr>
          <p:nvPr>
            <p:ph idx="1"/>
          </p:nvPr>
        </p:nvPicPr>
        <p:blipFill>
          <a:blip r:embed="rId2"/>
          <a:stretch>
            <a:fillRect/>
          </a:stretch>
        </p:blipFill>
        <p:spPr>
          <a:xfrm>
            <a:off x="932468" y="1843422"/>
            <a:ext cx="9644406" cy="1427679"/>
          </a:xfrm>
        </p:spPr>
      </p:pic>
      <p:pic>
        <p:nvPicPr>
          <p:cNvPr id="7" name="Picture 6">
            <a:extLst>
              <a:ext uri="{FF2B5EF4-FFF2-40B4-BE49-F238E27FC236}">
                <a16:creationId xmlns:a16="http://schemas.microsoft.com/office/drawing/2014/main" id="{CDA74C78-8C73-B448-5B84-45AE526FEF7A}"/>
              </a:ext>
            </a:extLst>
          </p:cNvPr>
          <p:cNvPicPr>
            <a:picLocks noChangeAspect="1"/>
          </p:cNvPicPr>
          <p:nvPr/>
        </p:nvPicPr>
        <p:blipFill>
          <a:blip r:embed="rId3"/>
          <a:stretch>
            <a:fillRect/>
          </a:stretch>
        </p:blipFill>
        <p:spPr>
          <a:xfrm>
            <a:off x="838200" y="3129698"/>
            <a:ext cx="9502964" cy="2790336"/>
          </a:xfrm>
          <a:prstGeom prst="rect">
            <a:avLst/>
          </a:prstGeom>
        </p:spPr>
      </p:pic>
    </p:spTree>
    <p:extLst>
      <p:ext uri="{BB962C8B-B14F-4D97-AF65-F5344CB8AC3E}">
        <p14:creationId xmlns:p14="http://schemas.microsoft.com/office/powerpoint/2010/main" val="1705393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967</TotalTime>
  <Words>1827</Words>
  <Application>Microsoft Office PowerPoint</Application>
  <PresentationFormat>Widescreen</PresentationFormat>
  <Paragraphs>113</Paragraphs>
  <Slides>35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Calibri</vt:lpstr>
      <vt:lpstr>Calibri Light</vt:lpstr>
      <vt:lpstr>Courier New</vt:lpstr>
      <vt:lpstr>Times New Roman</vt:lpstr>
      <vt:lpstr>Office Theme</vt:lpstr>
      <vt:lpstr>Customer Satisfaction Prediction Project </vt:lpstr>
      <vt:lpstr>Executive Summary</vt:lpstr>
      <vt:lpstr>Introduction</vt:lpstr>
      <vt:lpstr>Methodology</vt:lpstr>
      <vt:lpstr>Data Wrangling</vt:lpstr>
      <vt:lpstr>Feature Engineering</vt:lpstr>
      <vt:lpstr>Data Analysis with SQL Results</vt:lpstr>
      <vt:lpstr>Data Analysis with SQL Results</vt:lpstr>
      <vt:lpstr>Data Analysis with SQL Results</vt:lpstr>
      <vt:lpstr>Data Analysis with SQL Results</vt:lpstr>
      <vt:lpstr>Data Analysis with SQL Results</vt:lpstr>
      <vt:lpstr>Data Analysis with SQL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Exploratory Data Analysis(EDA) and visualisation results</vt:lpstr>
      <vt:lpstr>Modelling and predictive analysis</vt:lpstr>
      <vt:lpstr>Modelling classification models-Results</vt:lpstr>
      <vt:lpstr>Modelling classification models-Results</vt:lpstr>
      <vt:lpstr>Modelling classification models-Results</vt:lpstr>
      <vt:lpstr>Modelling classification models-Results</vt:lpstr>
      <vt:lpstr>Modelling classification models-Results</vt:lpstr>
      <vt:lpstr>Findings and Implications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Kumar</dc:creator>
  <cp:lastModifiedBy>Krishna Kumar</cp:lastModifiedBy>
  <cp:revision>87</cp:revision>
  <dcterms:created xsi:type="dcterms:W3CDTF">2025-07-20T15:20:40Z</dcterms:created>
  <dcterms:modified xsi:type="dcterms:W3CDTF">2025-07-31T10:09:32Z</dcterms:modified>
</cp:coreProperties>
</file>