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8599-C028-EE0C-0C2A-789E6E866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E2EC26-68F1-F299-607E-0F41476FF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864BB5-E41B-209F-73A0-4ADE1DD74D09}"/>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5" name="Footer Placeholder 4">
            <a:extLst>
              <a:ext uri="{FF2B5EF4-FFF2-40B4-BE49-F238E27FC236}">
                <a16:creationId xmlns:a16="http://schemas.microsoft.com/office/drawing/2014/main" id="{8035F9C4-C007-0F5F-0FBA-90CD5885E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9D6EA-15DE-0D27-DFF7-0605D01E74FB}"/>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128108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11AF-E78B-6CB9-805E-9F9E2A3B2D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83D0A-E451-AAEC-C36C-7DD27566D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77B5E-05D9-053B-B7DD-DE29CC40D7DF}"/>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5" name="Footer Placeholder 4">
            <a:extLst>
              <a:ext uri="{FF2B5EF4-FFF2-40B4-BE49-F238E27FC236}">
                <a16:creationId xmlns:a16="http://schemas.microsoft.com/office/drawing/2014/main" id="{D5A0CBA0-C0EE-AB25-3E4C-03BC7F429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0DCDD-7DE1-8428-8DDB-2C2923468983}"/>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235441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D098E5-F4B1-411B-62AA-329590B278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42AD03-4DC7-FF92-9C33-A32260E30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8AD85-60AC-EB64-34F1-C824C09728F2}"/>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5" name="Footer Placeholder 4">
            <a:extLst>
              <a:ext uri="{FF2B5EF4-FFF2-40B4-BE49-F238E27FC236}">
                <a16:creationId xmlns:a16="http://schemas.microsoft.com/office/drawing/2014/main" id="{84887A01-88E9-DB78-37AF-07B761A4B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05738-2C65-4699-B485-792CFE683443}"/>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266775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A8F7-64A9-EC4A-4171-A2325805AD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487AB-8E17-161B-663A-DDE994A58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F36D6-0529-076A-71D7-CC754A91CF2A}"/>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5" name="Footer Placeholder 4">
            <a:extLst>
              <a:ext uri="{FF2B5EF4-FFF2-40B4-BE49-F238E27FC236}">
                <a16:creationId xmlns:a16="http://schemas.microsoft.com/office/drawing/2014/main" id="{9C6CA146-B8F0-37F4-6A90-CE1297C71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367-03BF-5C91-15D0-2C652F20C9E6}"/>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405334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0AD9-133C-3078-0CF6-B1F37BA34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DCB263-DCF0-ED50-F96D-DD42E3CE4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F48DF-8B04-321F-45A7-C1735E1627F4}"/>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5" name="Footer Placeholder 4">
            <a:extLst>
              <a:ext uri="{FF2B5EF4-FFF2-40B4-BE49-F238E27FC236}">
                <a16:creationId xmlns:a16="http://schemas.microsoft.com/office/drawing/2014/main" id="{8BBD3E1A-0418-F4F7-BC53-389B5344AF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AB6DB6-DE96-1E12-8530-61FD81F41E97}"/>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206738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691B-B613-7D58-7C4E-91A29640FD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370626-4766-C991-8C45-3210B5168C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A8B2E1-0F39-5F66-8DD4-64A57FDAF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8941FC-8D3B-B342-AB99-5D0E1061C0AD}"/>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6" name="Footer Placeholder 5">
            <a:extLst>
              <a:ext uri="{FF2B5EF4-FFF2-40B4-BE49-F238E27FC236}">
                <a16:creationId xmlns:a16="http://schemas.microsoft.com/office/drawing/2014/main" id="{05E3B29C-9A55-368B-32CC-18B3CF41B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AEF3B2-74BF-1997-1EF9-CC421EC6FEDE}"/>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123540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B9AA-EE79-D505-3674-E9F0F1B2C4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B8483-A2A4-6BBF-D2DF-DA20ED9245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D379C-465E-4E29-CA5F-C94F376C39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07DC51-0414-0B24-3D53-7D6C90916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83779-80A7-792F-F6B8-93DA0ABA0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73B1EF-1559-1284-ADCD-CEEA0B16720B}"/>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8" name="Footer Placeholder 7">
            <a:extLst>
              <a:ext uri="{FF2B5EF4-FFF2-40B4-BE49-F238E27FC236}">
                <a16:creationId xmlns:a16="http://schemas.microsoft.com/office/drawing/2014/main" id="{6D196938-95E9-E09D-E6B9-C4103DB642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451ACF-0B07-34C4-5E05-E9D13759CACC}"/>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319664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6F65-2838-05D9-DAA4-79583EEC43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628299-B196-F2EC-3DDE-075ACE27A936}"/>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4" name="Footer Placeholder 3">
            <a:extLst>
              <a:ext uri="{FF2B5EF4-FFF2-40B4-BE49-F238E27FC236}">
                <a16:creationId xmlns:a16="http://schemas.microsoft.com/office/drawing/2014/main" id="{1AF512A0-C1DA-9A47-4E07-AFFDC274E9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9C98BD-B378-D886-07FF-DC4A974F672A}"/>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399114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EC81F6-8D89-6B92-0028-678FD01E1232}"/>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3" name="Footer Placeholder 2">
            <a:extLst>
              <a:ext uri="{FF2B5EF4-FFF2-40B4-BE49-F238E27FC236}">
                <a16:creationId xmlns:a16="http://schemas.microsoft.com/office/drawing/2014/main" id="{44E2178A-3849-076B-686A-2B01A6F669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9B5A39-79CE-DCF2-4EBF-6FF49FE1EF79}"/>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366816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F7E5-5A60-8DD9-2E3B-94DA33C0B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5F2D96-25F2-81C5-41F5-9CD22BE59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D40E57-8509-4063-4E0A-6E5F21DB5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920C-2E5D-2638-F5B8-81C5E06F22C8}"/>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6" name="Footer Placeholder 5">
            <a:extLst>
              <a:ext uri="{FF2B5EF4-FFF2-40B4-BE49-F238E27FC236}">
                <a16:creationId xmlns:a16="http://schemas.microsoft.com/office/drawing/2014/main" id="{6E29EB1A-CD59-D15C-A64F-D087D0E7E4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4EFFB-7D01-4C29-5CD6-C803D6F04BFF}"/>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423538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550EC-CD82-4D3B-0487-A39674256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0D496E-DC69-4A10-8483-DE96BC016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D35DEA-5EE5-1635-AE9D-A40722423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ADC60-7790-81C0-1A01-E3E15041B91D}"/>
              </a:ext>
            </a:extLst>
          </p:cNvPr>
          <p:cNvSpPr>
            <a:spLocks noGrp="1"/>
          </p:cNvSpPr>
          <p:nvPr>
            <p:ph type="dt" sz="half" idx="10"/>
          </p:nvPr>
        </p:nvSpPr>
        <p:spPr/>
        <p:txBody>
          <a:bodyPr/>
          <a:lstStyle/>
          <a:p>
            <a:fld id="{C6238D96-5C0F-4ACC-A2BE-0545C36587B6}" type="datetimeFigureOut">
              <a:rPr lang="en-IN" smtClean="0"/>
              <a:t>31-07-2025</a:t>
            </a:fld>
            <a:endParaRPr lang="en-IN"/>
          </a:p>
        </p:txBody>
      </p:sp>
      <p:sp>
        <p:nvSpPr>
          <p:cNvPr id="6" name="Footer Placeholder 5">
            <a:extLst>
              <a:ext uri="{FF2B5EF4-FFF2-40B4-BE49-F238E27FC236}">
                <a16:creationId xmlns:a16="http://schemas.microsoft.com/office/drawing/2014/main" id="{1AA53F83-3F15-A284-6898-ADAF838AD9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CA3B6-01C1-2B4C-86BB-17C2ECCF9717}"/>
              </a:ext>
            </a:extLst>
          </p:cNvPr>
          <p:cNvSpPr>
            <a:spLocks noGrp="1"/>
          </p:cNvSpPr>
          <p:nvPr>
            <p:ph type="sldNum" sz="quarter" idx="12"/>
          </p:nvPr>
        </p:nvSpPr>
        <p:spPr/>
        <p:txBody>
          <a:bodyPr/>
          <a:lstStyle/>
          <a:p>
            <a:fld id="{831F8848-4866-4724-B47D-1ACD342EEBD2}" type="slidenum">
              <a:rPr lang="en-IN" smtClean="0"/>
              <a:t>‹#›</a:t>
            </a:fld>
            <a:endParaRPr lang="en-IN"/>
          </a:p>
        </p:txBody>
      </p:sp>
    </p:spTree>
    <p:extLst>
      <p:ext uri="{BB962C8B-B14F-4D97-AF65-F5344CB8AC3E}">
        <p14:creationId xmlns:p14="http://schemas.microsoft.com/office/powerpoint/2010/main" val="351558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10650-E958-FD39-09C6-70258C8A1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4F6EFB-25E0-F2F2-AC83-2D5DFD2693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9F6D3-8194-1C7D-98E5-A055219853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38D96-5C0F-4ACC-A2BE-0545C36587B6}" type="datetimeFigureOut">
              <a:rPr lang="en-IN" smtClean="0"/>
              <a:t>31-07-2025</a:t>
            </a:fld>
            <a:endParaRPr lang="en-IN"/>
          </a:p>
        </p:txBody>
      </p:sp>
      <p:sp>
        <p:nvSpPr>
          <p:cNvPr id="5" name="Footer Placeholder 4">
            <a:extLst>
              <a:ext uri="{FF2B5EF4-FFF2-40B4-BE49-F238E27FC236}">
                <a16:creationId xmlns:a16="http://schemas.microsoft.com/office/drawing/2014/main" id="{3DA10988-5F2F-D3E9-3E27-51011EEC6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7FCB57-E0D5-8F40-4FF8-1822CCB463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F8848-4866-4724-B47D-1ACD342EEBD2}" type="slidenum">
              <a:rPr lang="en-IN" smtClean="0"/>
              <a:t>‹#›</a:t>
            </a:fld>
            <a:endParaRPr lang="en-IN"/>
          </a:p>
        </p:txBody>
      </p:sp>
    </p:spTree>
    <p:extLst>
      <p:ext uri="{BB962C8B-B14F-4D97-AF65-F5344CB8AC3E}">
        <p14:creationId xmlns:p14="http://schemas.microsoft.com/office/powerpoint/2010/main" val="1014607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2813-70C4-829C-0E8A-D7DFD7736E60}"/>
              </a:ext>
            </a:extLst>
          </p:cNvPr>
          <p:cNvSpPr>
            <a:spLocks noGrp="1"/>
          </p:cNvSpPr>
          <p:nvPr>
            <p:ph type="ctrTitle"/>
          </p:nvPr>
        </p:nvSpPr>
        <p:spPr/>
        <p:txBody>
          <a:bodyPr>
            <a:normAutofit fontScale="90000"/>
          </a:bodyPr>
          <a:lstStyle/>
          <a:p>
            <a:r>
              <a:rPr lang="en-US" b="1" dirty="0"/>
              <a:t>Cybersecurity Suspicious Web Threat Interactions</a:t>
            </a:r>
            <a:br>
              <a:rPr lang="en-US" dirty="0"/>
            </a:br>
            <a:endParaRPr lang="en-IN" dirty="0"/>
          </a:p>
        </p:txBody>
      </p:sp>
      <p:sp>
        <p:nvSpPr>
          <p:cNvPr id="3" name="Subtitle 2">
            <a:extLst>
              <a:ext uri="{FF2B5EF4-FFF2-40B4-BE49-F238E27FC236}">
                <a16:creationId xmlns:a16="http://schemas.microsoft.com/office/drawing/2014/main" id="{1D769773-69AC-936D-0ADE-936C7F132603}"/>
              </a:ext>
            </a:extLst>
          </p:cNvPr>
          <p:cNvSpPr>
            <a:spLocks noGrp="1"/>
          </p:cNvSpPr>
          <p:nvPr>
            <p:ph type="subTitle" idx="1"/>
          </p:nvPr>
        </p:nvSpPr>
        <p:spPr/>
        <p:txBody>
          <a:bodyPr>
            <a:normAutofit fontScale="77500" lnSpcReduction="20000"/>
          </a:bodyPr>
          <a:lstStyle/>
          <a:p>
            <a:r>
              <a:rPr lang="en-IN" dirty="0"/>
              <a:t>Created by: Divya Krishnakumar</a:t>
            </a:r>
          </a:p>
          <a:p>
            <a:r>
              <a:rPr lang="en-IN" dirty="0"/>
              <a:t>Type of project: Internship Project</a:t>
            </a:r>
          </a:p>
          <a:p>
            <a:r>
              <a:rPr lang="en-IN" dirty="0"/>
              <a:t>Tools Used</a:t>
            </a:r>
            <a:r>
              <a:rPr lang="en-IN"/>
              <a:t>: Python, SQL</a:t>
            </a:r>
            <a:endParaRPr lang="en-IN" dirty="0"/>
          </a:p>
          <a:p>
            <a:r>
              <a:rPr lang="en-IN" dirty="0"/>
              <a:t>Submitted to: Unified Mentor Pvt. Ltd</a:t>
            </a:r>
          </a:p>
          <a:p>
            <a:r>
              <a:rPr lang="en-IN" dirty="0"/>
              <a:t>Date: 24/07/2025</a:t>
            </a:r>
          </a:p>
          <a:p>
            <a:endParaRPr lang="en-IN" dirty="0"/>
          </a:p>
        </p:txBody>
      </p:sp>
    </p:spTree>
    <p:extLst>
      <p:ext uri="{BB962C8B-B14F-4D97-AF65-F5344CB8AC3E}">
        <p14:creationId xmlns:p14="http://schemas.microsoft.com/office/powerpoint/2010/main" val="220242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3844-EDC6-CB9B-6DD0-CD762AEF9257}"/>
              </a:ext>
            </a:extLst>
          </p:cNvPr>
          <p:cNvSpPr>
            <a:spLocks noGrp="1"/>
          </p:cNvSpPr>
          <p:nvPr>
            <p:ph type="title"/>
          </p:nvPr>
        </p:nvSpPr>
        <p:spPr/>
        <p:txBody>
          <a:bodyPr/>
          <a:lstStyle/>
          <a:p>
            <a:pPr algn="ctr"/>
            <a:r>
              <a:rPr lang="en-IN" b="1" dirty="0"/>
              <a:t>Exploratory Data Analysis and Visualisation</a:t>
            </a:r>
          </a:p>
        </p:txBody>
      </p:sp>
      <p:pic>
        <p:nvPicPr>
          <p:cNvPr id="5" name="Content Placeholder 4">
            <a:extLst>
              <a:ext uri="{FF2B5EF4-FFF2-40B4-BE49-F238E27FC236}">
                <a16:creationId xmlns:a16="http://schemas.microsoft.com/office/drawing/2014/main" id="{B820A6EF-99A7-5ED0-04F9-D6A3F42C0EC0}"/>
              </a:ext>
            </a:extLst>
          </p:cNvPr>
          <p:cNvPicPr>
            <a:picLocks noGrp="1" noChangeAspect="1"/>
          </p:cNvPicPr>
          <p:nvPr>
            <p:ph idx="1"/>
          </p:nvPr>
        </p:nvPicPr>
        <p:blipFill>
          <a:blip r:embed="rId2"/>
          <a:stretch>
            <a:fillRect/>
          </a:stretch>
        </p:blipFill>
        <p:spPr>
          <a:xfrm>
            <a:off x="731809" y="1599037"/>
            <a:ext cx="9088118" cy="600159"/>
          </a:xfrm>
        </p:spPr>
      </p:pic>
      <p:pic>
        <p:nvPicPr>
          <p:cNvPr id="7" name="Picture 6">
            <a:extLst>
              <a:ext uri="{FF2B5EF4-FFF2-40B4-BE49-F238E27FC236}">
                <a16:creationId xmlns:a16="http://schemas.microsoft.com/office/drawing/2014/main" id="{39F56F83-84A3-0D65-73C5-3E0CE4CE13B5}"/>
              </a:ext>
            </a:extLst>
          </p:cNvPr>
          <p:cNvPicPr>
            <a:picLocks noChangeAspect="1"/>
          </p:cNvPicPr>
          <p:nvPr/>
        </p:nvPicPr>
        <p:blipFill>
          <a:blip r:embed="rId3"/>
          <a:stretch>
            <a:fillRect/>
          </a:stretch>
        </p:blipFill>
        <p:spPr>
          <a:xfrm>
            <a:off x="736918" y="2352525"/>
            <a:ext cx="10616882" cy="2152950"/>
          </a:xfrm>
          <a:prstGeom prst="rect">
            <a:avLst/>
          </a:prstGeom>
        </p:spPr>
      </p:pic>
    </p:spTree>
    <p:extLst>
      <p:ext uri="{BB962C8B-B14F-4D97-AF65-F5344CB8AC3E}">
        <p14:creationId xmlns:p14="http://schemas.microsoft.com/office/powerpoint/2010/main" val="22591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1060-AA08-203C-DD2D-C7F9B45710CD}"/>
              </a:ext>
            </a:extLst>
          </p:cNvPr>
          <p:cNvSpPr>
            <a:spLocks noGrp="1"/>
          </p:cNvSpPr>
          <p:nvPr>
            <p:ph type="title"/>
          </p:nvPr>
        </p:nvSpPr>
        <p:spPr/>
        <p:txBody>
          <a:bodyPr/>
          <a:lstStyle/>
          <a:p>
            <a:pPr algn="ctr"/>
            <a:r>
              <a:rPr lang="en-IN" b="1" dirty="0"/>
              <a:t>Exploratory Data Analysis and Visualisation</a:t>
            </a:r>
          </a:p>
        </p:txBody>
      </p:sp>
      <p:pic>
        <p:nvPicPr>
          <p:cNvPr id="5" name="Content Placeholder 4">
            <a:extLst>
              <a:ext uri="{FF2B5EF4-FFF2-40B4-BE49-F238E27FC236}">
                <a16:creationId xmlns:a16="http://schemas.microsoft.com/office/drawing/2014/main" id="{1806BADC-0363-B0A0-8BCB-A16BA29582C0}"/>
              </a:ext>
            </a:extLst>
          </p:cNvPr>
          <p:cNvPicPr>
            <a:picLocks noGrp="1" noChangeAspect="1"/>
          </p:cNvPicPr>
          <p:nvPr>
            <p:ph idx="1"/>
          </p:nvPr>
        </p:nvPicPr>
        <p:blipFill>
          <a:blip r:embed="rId2"/>
          <a:stretch>
            <a:fillRect/>
          </a:stretch>
        </p:blipFill>
        <p:spPr>
          <a:xfrm>
            <a:off x="697157" y="2055988"/>
            <a:ext cx="3991532" cy="647790"/>
          </a:xfrm>
        </p:spPr>
      </p:pic>
      <p:pic>
        <p:nvPicPr>
          <p:cNvPr id="7" name="Picture 6">
            <a:extLst>
              <a:ext uri="{FF2B5EF4-FFF2-40B4-BE49-F238E27FC236}">
                <a16:creationId xmlns:a16="http://schemas.microsoft.com/office/drawing/2014/main" id="{20CEA14F-C9EE-624D-1342-07F6899DEE6E}"/>
              </a:ext>
            </a:extLst>
          </p:cNvPr>
          <p:cNvPicPr>
            <a:picLocks noChangeAspect="1"/>
          </p:cNvPicPr>
          <p:nvPr/>
        </p:nvPicPr>
        <p:blipFill>
          <a:blip r:embed="rId3"/>
          <a:stretch>
            <a:fillRect/>
          </a:stretch>
        </p:blipFill>
        <p:spPr>
          <a:xfrm>
            <a:off x="1185204" y="2718255"/>
            <a:ext cx="1695687" cy="3774620"/>
          </a:xfrm>
          <a:prstGeom prst="rect">
            <a:avLst/>
          </a:prstGeom>
        </p:spPr>
      </p:pic>
    </p:spTree>
    <p:extLst>
      <p:ext uri="{BB962C8B-B14F-4D97-AF65-F5344CB8AC3E}">
        <p14:creationId xmlns:p14="http://schemas.microsoft.com/office/powerpoint/2010/main" val="367007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FDA2-623A-C191-D891-D01795B09CF1}"/>
              </a:ext>
            </a:extLst>
          </p:cNvPr>
          <p:cNvSpPr>
            <a:spLocks noGrp="1"/>
          </p:cNvSpPr>
          <p:nvPr>
            <p:ph type="title"/>
          </p:nvPr>
        </p:nvSpPr>
        <p:spPr/>
        <p:txBody>
          <a:bodyPr/>
          <a:lstStyle/>
          <a:p>
            <a:pPr algn="ctr"/>
            <a:r>
              <a:rPr lang="en-IN" b="1" dirty="0"/>
              <a:t>Exploratory Data Analysis and Visualisation</a:t>
            </a:r>
          </a:p>
        </p:txBody>
      </p:sp>
      <p:pic>
        <p:nvPicPr>
          <p:cNvPr id="5" name="Content Placeholder 4">
            <a:extLst>
              <a:ext uri="{FF2B5EF4-FFF2-40B4-BE49-F238E27FC236}">
                <a16:creationId xmlns:a16="http://schemas.microsoft.com/office/drawing/2014/main" id="{97D45D01-56CB-1DE8-8A72-9924F75329F0}"/>
              </a:ext>
            </a:extLst>
          </p:cNvPr>
          <p:cNvPicPr>
            <a:picLocks noGrp="1" noChangeAspect="1"/>
          </p:cNvPicPr>
          <p:nvPr>
            <p:ph idx="1"/>
          </p:nvPr>
        </p:nvPicPr>
        <p:blipFill>
          <a:blip r:embed="rId2"/>
          <a:stretch>
            <a:fillRect/>
          </a:stretch>
        </p:blipFill>
        <p:spPr>
          <a:xfrm>
            <a:off x="1951254" y="1825625"/>
            <a:ext cx="8289492" cy="4351338"/>
          </a:xfrm>
        </p:spPr>
      </p:pic>
      <p:pic>
        <p:nvPicPr>
          <p:cNvPr id="6" name="Content Placeholder 4">
            <a:extLst>
              <a:ext uri="{FF2B5EF4-FFF2-40B4-BE49-F238E27FC236}">
                <a16:creationId xmlns:a16="http://schemas.microsoft.com/office/drawing/2014/main" id="{C61D81E8-4A51-BB83-73AF-044D5C8A648C}"/>
              </a:ext>
            </a:extLst>
          </p:cNvPr>
          <p:cNvPicPr>
            <a:picLocks noChangeAspect="1"/>
          </p:cNvPicPr>
          <p:nvPr/>
        </p:nvPicPr>
        <p:blipFill>
          <a:blip r:embed="rId3"/>
          <a:stretch>
            <a:fillRect/>
          </a:stretch>
        </p:blipFill>
        <p:spPr>
          <a:xfrm>
            <a:off x="838200" y="1366793"/>
            <a:ext cx="3991532" cy="647790"/>
          </a:xfrm>
          <a:prstGeom prst="rect">
            <a:avLst/>
          </a:prstGeom>
        </p:spPr>
      </p:pic>
    </p:spTree>
    <p:extLst>
      <p:ext uri="{BB962C8B-B14F-4D97-AF65-F5344CB8AC3E}">
        <p14:creationId xmlns:p14="http://schemas.microsoft.com/office/powerpoint/2010/main" val="392805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0FB7-A7AD-4879-52D7-5E5E85A6DDA1}"/>
              </a:ext>
            </a:extLst>
          </p:cNvPr>
          <p:cNvSpPr>
            <a:spLocks noGrp="1"/>
          </p:cNvSpPr>
          <p:nvPr>
            <p:ph type="title"/>
          </p:nvPr>
        </p:nvSpPr>
        <p:spPr/>
        <p:txBody>
          <a:bodyPr/>
          <a:lstStyle/>
          <a:p>
            <a:pPr algn="ctr"/>
            <a:r>
              <a:rPr lang="en-IN" b="1" dirty="0"/>
              <a:t>Exploratory Data Analysis and Visualisation</a:t>
            </a:r>
          </a:p>
        </p:txBody>
      </p:sp>
      <p:sp>
        <p:nvSpPr>
          <p:cNvPr id="3" name="Content Placeholder 2">
            <a:extLst>
              <a:ext uri="{FF2B5EF4-FFF2-40B4-BE49-F238E27FC236}">
                <a16:creationId xmlns:a16="http://schemas.microsoft.com/office/drawing/2014/main" id="{40B691AF-DFC0-25D1-310B-E33D910D51F5}"/>
              </a:ext>
            </a:extLst>
          </p:cNvPr>
          <p:cNvSpPr>
            <a:spLocks noGrp="1"/>
          </p:cNvSpPr>
          <p:nvPr>
            <p:ph idx="1"/>
          </p:nvPr>
        </p:nvSpPr>
        <p:spPr/>
        <p:txBody>
          <a:bodyPr>
            <a:normAutofit/>
          </a:bodyPr>
          <a:lstStyle/>
          <a:p>
            <a:pPr marL="0" indent="0">
              <a:buNone/>
            </a:pPr>
            <a:r>
              <a:rPr lang="en-IN" sz="1400" b="1" dirty="0"/>
              <a:t>Duration of suspicious activity</a:t>
            </a:r>
          </a:p>
          <a:p>
            <a:pPr marL="0" indent="0">
              <a:buNone/>
            </a:pPr>
            <a:endParaRPr lang="en-IN" sz="1400" dirty="0"/>
          </a:p>
        </p:txBody>
      </p:sp>
      <p:pic>
        <p:nvPicPr>
          <p:cNvPr id="5" name="Picture 4">
            <a:extLst>
              <a:ext uri="{FF2B5EF4-FFF2-40B4-BE49-F238E27FC236}">
                <a16:creationId xmlns:a16="http://schemas.microsoft.com/office/drawing/2014/main" id="{88760A8D-43B3-DD59-456A-388262C0EA1F}"/>
              </a:ext>
            </a:extLst>
          </p:cNvPr>
          <p:cNvPicPr>
            <a:picLocks noChangeAspect="1"/>
          </p:cNvPicPr>
          <p:nvPr/>
        </p:nvPicPr>
        <p:blipFill>
          <a:blip r:embed="rId2"/>
          <a:stretch>
            <a:fillRect/>
          </a:stretch>
        </p:blipFill>
        <p:spPr>
          <a:xfrm>
            <a:off x="1315318" y="2233658"/>
            <a:ext cx="2116040" cy="1753879"/>
          </a:xfrm>
          <a:prstGeom prst="rect">
            <a:avLst/>
          </a:prstGeom>
        </p:spPr>
      </p:pic>
      <p:sp>
        <p:nvSpPr>
          <p:cNvPr id="7" name="TextBox 6">
            <a:extLst>
              <a:ext uri="{FF2B5EF4-FFF2-40B4-BE49-F238E27FC236}">
                <a16:creationId xmlns:a16="http://schemas.microsoft.com/office/drawing/2014/main" id="{714A5659-E300-CD03-F22D-1D8509A4E34C}"/>
              </a:ext>
            </a:extLst>
          </p:cNvPr>
          <p:cNvSpPr txBox="1"/>
          <p:nvPr/>
        </p:nvSpPr>
        <p:spPr>
          <a:xfrm>
            <a:off x="923041" y="3693517"/>
            <a:ext cx="6094428" cy="307777"/>
          </a:xfrm>
          <a:prstGeom prst="rect">
            <a:avLst/>
          </a:prstGeom>
          <a:noFill/>
        </p:spPr>
        <p:txBody>
          <a:bodyPr wrap="square">
            <a:spAutoFit/>
          </a:bodyPr>
          <a:lstStyle/>
          <a:p>
            <a:r>
              <a:rPr lang="en-IN" sz="1400" b="1" dirty="0"/>
              <a:t>Distribution of bytes in</a:t>
            </a:r>
          </a:p>
        </p:txBody>
      </p:sp>
      <p:pic>
        <p:nvPicPr>
          <p:cNvPr id="9" name="Picture 8">
            <a:extLst>
              <a:ext uri="{FF2B5EF4-FFF2-40B4-BE49-F238E27FC236}">
                <a16:creationId xmlns:a16="http://schemas.microsoft.com/office/drawing/2014/main" id="{F1C82146-D81C-84CB-C86F-D10608E5E8E6}"/>
              </a:ext>
            </a:extLst>
          </p:cNvPr>
          <p:cNvPicPr>
            <a:picLocks noChangeAspect="1"/>
          </p:cNvPicPr>
          <p:nvPr/>
        </p:nvPicPr>
        <p:blipFill>
          <a:blip r:embed="rId3"/>
          <a:stretch>
            <a:fillRect/>
          </a:stretch>
        </p:blipFill>
        <p:spPr>
          <a:xfrm>
            <a:off x="679343" y="4128939"/>
            <a:ext cx="7401958" cy="2250137"/>
          </a:xfrm>
          <a:prstGeom prst="rect">
            <a:avLst/>
          </a:prstGeom>
        </p:spPr>
      </p:pic>
    </p:spTree>
    <p:extLst>
      <p:ext uri="{BB962C8B-B14F-4D97-AF65-F5344CB8AC3E}">
        <p14:creationId xmlns:p14="http://schemas.microsoft.com/office/powerpoint/2010/main" val="279771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480-6449-9D7A-06D3-24B2046E35AA}"/>
              </a:ext>
            </a:extLst>
          </p:cNvPr>
          <p:cNvSpPr>
            <a:spLocks noGrp="1"/>
          </p:cNvSpPr>
          <p:nvPr>
            <p:ph type="title"/>
          </p:nvPr>
        </p:nvSpPr>
        <p:spPr>
          <a:xfrm>
            <a:off x="696798" y="449967"/>
            <a:ext cx="10515600" cy="1325563"/>
          </a:xfrm>
        </p:spPr>
        <p:txBody>
          <a:bodyPr/>
          <a:lstStyle/>
          <a:p>
            <a:pPr algn="ctr"/>
            <a:br>
              <a:rPr lang="en-IN" b="1" dirty="0"/>
            </a:br>
            <a:r>
              <a:rPr lang="en-IN" b="1" dirty="0"/>
              <a:t>Feature Engineering</a:t>
            </a:r>
            <a:endParaRPr lang="en-IN" dirty="0"/>
          </a:p>
        </p:txBody>
      </p:sp>
      <p:pic>
        <p:nvPicPr>
          <p:cNvPr id="5" name="Content Placeholder 4">
            <a:extLst>
              <a:ext uri="{FF2B5EF4-FFF2-40B4-BE49-F238E27FC236}">
                <a16:creationId xmlns:a16="http://schemas.microsoft.com/office/drawing/2014/main" id="{E8A40803-B17E-8B3D-5853-597B6AF8D571}"/>
              </a:ext>
            </a:extLst>
          </p:cNvPr>
          <p:cNvPicPr>
            <a:picLocks noGrp="1" noChangeAspect="1"/>
          </p:cNvPicPr>
          <p:nvPr>
            <p:ph idx="1"/>
          </p:nvPr>
        </p:nvPicPr>
        <p:blipFill>
          <a:blip r:embed="rId2"/>
          <a:stretch>
            <a:fillRect/>
          </a:stretch>
        </p:blipFill>
        <p:spPr>
          <a:xfrm>
            <a:off x="1504494" y="3196257"/>
            <a:ext cx="3734321" cy="2133898"/>
          </a:xfrm>
        </p:spPr>
      </p:pic>
      <p:sp>
        <p:nvSpPr>
          <p:cNvPr id="6" name="TextBox 5">
            <a:extLst>
              <a:ext uri="{FF2B5EF4-FFF2-40B4-BE49-F238E27FC236}">
                <a16:creationId xmlns:a16="http://schemas.microsoft.com/office/drawing/2014/main" id="{88E8AC02-C8AB-55E7-B0F6-3F153BC9A36C}"/>
              </a:ext>
            </a:extLst>
          </p:cNvPr>
          <p:cNvSpPr txBox="1"/>
          <p:nvPr/>
        </p:nvSpPr>
        <p:spPr>
          <a:xfrm>
            <a:off x="1263190" y="1775530"/>
            <a:ext cx="9188645" cy="1162113"/>
          </a:xfrm>
          <a:prstGeom prst="rect">
            <a:avLst/>
          </a:prstGeom>
          <a:noFill/>
        </p:spPr>
        <p:txBody>
          <a:bodyPr wrap="square" rtlCol="0">
            <a:spAutoFit/>
          </a:bodyPr>
          <a:lstStyle/>
          <a:p>
            <a:pPr algn="just">
              <a:lnSpc>
                <a:spcPct val="150000"/>
              </a:lnSpc>
            </a:pPr>
            <a:r>
              <a:rPr lang="en-IN" sz="1600" dirty="0"/>
              <a:t>Session duration and average packet size are the newly created features.  Session duration is the difference between session end time and session creation time.  Average packet size is the sum of  </a:t>
            </a:r>
            <a:r>
              <a:rPr lang="en-IN" sz="1600" dirty="0" err="1"/>
              <a:t>bytes_in</a:t>
            </a:r>
            <a:r>
              <a:rPr lang="en-IN" sz="1600" dirty="0"/>
              <a:t> and </a:t>
            </a:r>
            <a:r>
              <a:rPr lang="en-IN" sz="1600" dirty="0" err="1"/>
              <a:t>bytes_out</a:t>
            </a:r>
            <a:r>
              <a:rPr lang="en-IN" sz="1600" dirty="0"/>
              <a:t> divided by session duration.</a:t>
            </a:r>
          </a:p>
        </p:txBody>
      </p:sp>
    </p:spTree>
    <p:extLst>
      <p:ext uri="{BB962C8B-B14F-4D97-AF65-F5344CB8AC3E}">
        <p14:creationId xmlns:p14="http://schemas.microsoft.com/office/powerpoint/2010/main" val="172818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D978-DA11-254B-F433-38D487A2F9FE}"/>
              </a:ext>
            </a:extLst>
          </p:cNvPr>
          <p:cNvSpPr>
            <a:spLocks noGrp="1"/>
          </p:cNvSpPr>
          <p:nvPr>
            <p:ph type="title"/>
          </p:nvPr>
        </p:nvSpPr>
        <p:spPr/>
        <p:txBody>
          <a:bodyPr/>
          <a:lstStyle/>
          <a:p>
            <a:pPr algn="ctr"/>
            <a:r>
              <a:rPr lang="en-IN" b="1" dirty="0"/>
              <a:t>Model Building</a:t>
            </a:r>
          </a:p>
        </p:txBody>
      </p:sp>
      <p:sp>
        <p:nvSpPr>
          <p:cNvPr id="3" name="Content Placeholder 2">
            <a:extLst>
              <a:ext uri="{FF2B5EF4-FFF2-40B4-BE49-F238E27FC236}">
                <a16:creationId xmlns:a16="http://schemas.microsoft.com/office/drawing/2014/main" id="{0247DF2A-08C4-0C1A-1223-5C8E0935B4B3}"/>
              </a:ext>
            </a:extLst>
          </p:cNvPr>
          <p:cNvSpPr>
            <a:spLocks noGrp="1"/>
          </p:cNvSpPr>
          <p:nvPr>
            <p:ph idx="1"/>
          </p:nvPr>
        </p:nvSpPr>
        <p:spPr/>
        <p:txBody>
          <a:bodyPr>
            <a:normAutofit/>
          </a:bodyPr>
          <a:lstStyle/>
          <a:p>
            <a:pPr marL="0" indent="0">
              <a:lnSpc>
                <a:spcPct val="150000"/>
              </a:lnSpc>
              <a:buNone/>
            </a:pPr>
            <a:r>
              <a:rPr lang="en-IN" sz="1600" dirty="0"/>
              <a:t>A model is developed with machine learning algorithm IsolationForest.  The model is initialised, fitted and predicted with train data set to predict unseen data.   </a:t>
            </a:r>
          </a:p>
          <a:p>
            <a:pPr marL="0" indent="0">
              <a:lnSpc>
                <a:spcPct val="150000"/>
              </a:lnSpc>
              <a:buNone/>
            </a:pPr>
            <a:r>
              <a:rPr lang="en-IN" sz="1600" dirty="0"/>
              <a:t>The results of model development is visualised with a scatter plot.  The scatter plot is as follows:</a:t>
            </a:r>
          </a:p>
          <a:p>
            <a:pPr marL="0" indent="0">
              <a:buNone/>
            </a:pPr>
            <a:endParaRPr lang="en-IN" sz="1400" dirty="0"/>
          </a:p>
          <a:p>
            <a:pPr marL="0" indent="0">
              <a:buNone/>
            </a:pPr>
            <a:endParaRPr lang="en-IN" sz="1400" dirty="0"/>
          </a:p>
        </p:txBody>
      </p:sp>
      <p:pic>
        <p:nvPicPr>
          <p:cNvPr id="5" name="Picture 4">
            <a:extLst>
              <a:ext uri="{FF2B5EF4-FFF2-40B4-BE49-F238E27FC236}">
                <a16:creationId xmlns:a16="http://schemas.microsoft.com/office/drawing/2014/main" id="{43F2AEDD-904B-7DED-2974-8FA568B7E86D}"/>
              </a:ext>
            </a:extLst>
          </p:cNvPr>
          <p:cNvPicPr>
            <a:picLocks noChangeAspect="1"/>
          </p:cNvPicPr>
          <p:nvPr/>
        </p:nvPicPr>
        <p:blipFill>
          <a:blip r:embed="rId2"/>
          <a:stretch>
            <a:fillRect/>
          </a:stretch>
        </p:blipFill>
        <p:spPr>
          <a:xfrm>
            <a:off x="724799" y="3113922"/>
            <a:ext cx="7731044" cy="3556196"/>
          </a:xfrm>
          <a:prstGeom prst="rect">
            <a:avLst/>
          </a:prstGeom>
        </p:spPr>
      </p:pic>
    </p:spTree>
    <p:extLst>
      <p:ext uri="{BB962C8B-B14F-4D97-AF65-F5344CB8AC3E}">
        <p14:creationId xmlns:p14="http://schemas.microsoft.com/office/powerpoint/2010/main" val="271563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97B4-8004-3D10-B7A6-548CD78CAFF4}"/>
              </a:ext>
            </a:extLst>
          </p:cNvPr>
          <p:cNvSpPr>
            <a:spLocks noGrp="1"/>
          </p:cNvSpPr>
          <p:nvPr>
            <p:ph type="title"/>
          </p:nvPr>
        </p:nvSpPr>
        <p:spPr/>
        <p:txBody>
          <a:bodyPr/>
          <a:lstStyle/>
          <a:p>
            <a:pPr algn="ctr"/>
            <a:r>
              <a:rPr lang="en-IN" b="1" dirty="0"/>
              <a:t>Model Evaluation</a:t>
            </a:r>
            <a:br>
              <a:rPr lang="en-IN" b="1" dirty="0"/>
            </a:br>
            <a:endParaRPr lang="en-IN" dirty="0"/>
          </a:p>
        </p:txBody>
      </p:sp>
      <p:sp>
        <p:nvSpPr>
          <p:cNvPr id="3" name="Content Placeholder 2">
            <a:extLst>
              <a:ext uri="{FF2B5EF4-FFF2-40B4-BE49-F238E27FC236}">
                <a16:creationId xmlns:a16="http://schemas.microsoft.com/office/drawing/2014/main" id="{40EB7665-1B41-79FA-152A-7B26E8D6E2A4}"/>
              </a:ext>
            </a:extLst>
          </p:cNvPr>
          <p:cNvSpPr>
            <a:spLocks noGrp="1"/>
          </p:cNvSpPr>
          <p:nvPr>
            <p:ph idx="1"/>
          </p:nvPr>
        </p:nvSpPr>
        <p:spPr/>
        <p:txBody>
          <a:bodyPr>
            <a:normAutofit/>
          </a:bodyPr>
          <a:lstStyle/>
          <a:p>
            <a:pPr marL="0" indent="0">
              <a:lnSpc>
                <a:spcPct val="150000"/>
              </a:lnSpc>
              <a:buNone/>
            </a:pPr>
            <a:r>
              <a:rPr lang="en-IN" sz="1600" dirty="0"/>
              <a:t>The model is evaluated with displaying a classification report.  </a:t>
            </a:r>
          </a:p>
          <a:p>
            <a:pPr marL="0" indent="0">
              <a:lnSpc>
                <a:spcPct val="150000"/>
              </a:lnSpc>
              <a:buNone/>
            </a:pPr>
            <a:r>
              <a:rPr lang="en-IN" sz="1600" dirty="0"/>
              <a:t>The accuracy score of the model is 91%.  The classification report is as follows:</a:t>
            </a:r>
            <a:r>
              <a:rPr lang="en-IN" sz="1400" dirty="0"/>
              <a:t>		</a:t>
            </a:r>
          </a:p>
        </p:txBody>
      </p:sp>
      <p:pic>
        <p:nvPicPr>
          <p:cNvPr id="5" name="Picture 4">
            <a:extLst>
              <a:ext uri="{FF2B5EF4-FFF2-40B4-BE49-F238E27FC236}">
                <a16:creationId xmlns:a16="http://schemas.microsoft.com/office/drawing/2014/main" id="{0C02B62C-6F35-CD18-E3A0-FEA5F1EB29FE}"/>
              </a:ext>
            </a:extLst>
          </p:cNvPr>
          <p:cNvPicPr>
            <a:picLocks noChangeAspect="1"/>
          </p:cNvPicPr>
          <p:nvPr/>
        </p:nvPicPr>
        <p:blipFill>
          <a:blip r:embed="rId2"/>
          <a:stretch>
            <a:fillRect/>
          </a:stretch>
        </p:blipFill>
        <p:spPr>
          <a:xfrm>
            <a:off x="1086814" y="3168889"/>
            <a:ext cx="5191850" cy="1971950"/>
          </a:xfrm>
          <a:prstGeom prst="rect">
            <a:avLst/>
          </a:prstGeom>
        </p:spPr>
      </p:pic>
    </p:spTree>
    <p:extLst>
      <p:ext uri="{BB962C8B-B14F-4D97-AF65-F5344CB8AC3E}">
        <p14:creationId xmlns:p14="http://schemas.microsoft.com/office/powerpoint/2010/main" val="403662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963CA-22E3-56A1-937C-9F72091747DA}"/>
              </a:ext>
            </a:extLst>
          </p:cNvPr>
          <p:cNvSpPr>
            <a:spLocks noGrp="1"/>
          </p:cNvSpPr>
          <p:nvPr>
            <p:ph type="title"/>
          </p:nvPr>
        </p:nvSpPr>
        <p:spPr/>
        <p:txBody>
          <a:bodyPr/>
          <a:lstStyle/>
          <a:p>
            <a:pPr algn="ctr"/>
            <a:r>
              <a:rPr lang="en-IN" b="1" dirty="0"/>
              <a:t>Findings and Implications</a:t>
            </a:r>
          </a:p>
        </p:txBody>
      </p:sp>
      <p:sp>
        <p:nvSpPr>
          <p:cNvPr id="3" name="Content Placeholder 2">
            <a:extLst>
              <a:ext uri="{FF2B5EF4-FFF2-40B4-BE49-F238E27FC236}">
                <a16:creationId xmlns:a16="http://schemas.microsoft.com/office/drawing/2014/main" id="{8EADDB85-B271-200B-B628-D2E0E6C0A4BE}"/>
              </a:ext>
            </a:extLst>
          </p:cNvPr>
          <p:cNvSpPr>
            <a:spLocks noGrp="1"/>
          </p:cNvSpPr>
          <p:nvPr>
            <p:ph idx="1"/>
          </p:nvPr>
        </p:nvSpPr>
        <p:spPr/>
        <p:txBody>
          <a:bodyPr>
            <a:noAutofit/>
          </a:bodyPr>
          <a:lstStyle/>
          <a:p>
            <a:pPr>
              <a:lnSpc>
                <a:spcPct val="150000"/>
              </a:lnSpc>
            </a:pPr>
            <a:r>
              <a:rPr lang="en-IN" sz="1600" dirty="0"/>
              <a:t>Total bytes in for suspicious activity is 338228034.</a:t>
            </a:r>
          </a:p>
          <a:p>
            <a:pPr>
              <a:lnSpc>
                <a:spcPct val="150000"/>
              </a:lnSpc>
            </a:pPr>
            <a:r>
              <a:rPr lang="en-IN" sz="1600" dirty="0"/>
              <a:t>Total bytes out for suspicious activity is 23844310.</a:t>
            </a:r>
          </a:p>
          <a:p>
            <a:pPr>
              <a:lnSpc>
                <a:spcPct val="150000"/>
              </a:lnSpc>
            </a:pPr>
            <a:r>
              <a:rPr lang="en-IN" sz="1600" dirty="0"/>
              <a:t>The maximum bytes in for suspicious traffic is 25207794.</a:t>
            </a:r>
          </a:p>
          <a:p>
            <a:pPr>
              <a:lnSpc>
                <a:spcPct val="150000"/>
              </a:lnSpc>
            </a:pPr>
            <a:r>
              <a:rPr lang="en-IN" sz="1600" dirty="0"/>
              <a:t>The minimum bytes out for suspicious traffic is 44.</a:t>
            </a:r>
          </a:p>
          <a:p>
            <a:pPr>
              <a:lnSpc>
                <a:spcPct val="150000"/>
              </a:lnSpc>
            </a:pPr>
            <a:r>
              <a:rPr lang="en-IN" sz="1600" dirty="0"/>
              <a:t>Duration of suspicious activity is 10 minutes.</a:t>
            </a:r>
          </a:p>
          <a:p>
            <a:pPr>
              <a:lnSpc>
                <a:spcPct val="150000"/>
              </a:lnSpc>
            </a:pPr>
            <a:r>
              <a:rPr lang="en-IN" sz="1600" dirty="0"/>
              <a:t>For 267 non anomalous activities 15 suspicious activities  could occur.  </a:t>
            </a:r>
          </a:p>
          <a:p>
            <a:pPr>
              <a:lnSpc>
                <a:spcPct val="150000"/>
              </a:lnSpc>
            </a:pPr>
            <a:r>
              <a:rPr lang="en-IN" sz="1600" dirty="0"/>
              <a:t>The suspicious activities are during 9:00 hours to 10:00 hours and 23:00 hours to 23:50 hours.</a:t>
            </a:r>
          </a:p>
          <a:p>
            <a:pPr>
              <a:lnSpc>
                <a:spcPct val="150000"/>
              </a:lnSpc>
            </a:pPr>
            <a:r>
              <a:rPr lang="en-IN" sz="1600" dirty="0"/>
              <a:t>The maximum times the suspicious activities are from the unique id 165.225.209.4 and number of times is 29.</a:t>
            </a:r>
          </a:p>
          <a:p>
            <a:pPr>
              <a:lnSpc>
                <a:spcPct val="150000"/>
              </a:lnSpc>
            </a:pPr>
            <a:r>
              <a:rPr lang="en-IN" sz="1600" dirty="0"/>
              <a:t>The country codes of maximum suspicious activities are from US, CA.</a:t>
            </a:r>
          </a:p>
        </p:txBody>
      </p:sp>
    </p:spTree>
    <p:extLst>
      <p:ext uri="{BB962C8B-B14F-4D97-AF65-F5344CB8AC3E}">
        <p14:creationId xmlns:p14="http://schemas.microsoft.com/office/powerpoint/2010/main" val="420157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B235-C230-87C0-59FA-15283F6138C5}"/>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3B4D3A1E-29C9-D9E2-A893-AEE28348C08E}"/>
              </a:ext>
            </a:extLst>
          </p:cNvPr>
          <p:cNvSpPr>
            <a:spLocks noGrp="1"/>
          </p:cNvSpPr>
          <p:nvPr>
            <p:ph idx="1"/>
          </p:nvPr>
        </p:nvSpPr>
        <p:spPr/>
        <p:txBody>
          <a:bodyPr>
            <a:normAutofit/>
          </a:bodyPr>
          <a:lstStyle/>
          <a:p>
            <a:pPr marL="0" indent="0" algn="just">
              <a:lnSpc>
                <a:spcPct val="150000"/>
              </a:lnSpc>
              <a:buNone/>
            </a:pPr>
            <a:r>
              <a:rPr lang="en-IN" sz="1600" dirty="0"/>
              <a:t>The anomaly is detected in the web traffic by inspecting the number of bytes transferred.  If the bytes transferred is unusually high it indicates suspicious activity.  The web traffic of suspicious activity indicates that the attacks could be bot attacks.  There are about 37 to 40 suspicious attempts.  These suspicious attempts from same IP address have huge bytes transferred indicating bot attacks.  The maximum of bot attacks are from the country code US.     </a:t>
            </a:r>
          </a:p>
          <a:p>
            <a:pPr marL="0" indent="0" algn="just">
              <a:lnSpc>
                <a:spcPct val="150000"/>
              </a:lnSpc>
              <a:buNone/>
            </a:pPr>
            <a:r>
              <a:rPr lang="en-IN" sz="1600" dirty="0"/>
              <a:t>From the predictive analysis we can conclude that for every 280 activities there could be 15 suspicious activities.</a:t>
            </a:r>
          </a:p>
          <a:p>
            <a:pPr marL="0" indent="0" algn="just">
              <a:lnSpc>
                <a:spcPct val="150000"/>
              </a:lnSpc>
              <a:buNone/>
            </a:pPr>
            <a:r>
              <a:rPr lang="en-IN" sz="1600" dirty="0"/>
              <a:t>Future implications and suggestions:</a:t>
            </a:r>
          </a:p>
          <a:p>
            <a:pPr algn="just">
              <a:lnSpc>
                <a:spcPct val="150000"/>
              </a:lnSpc>
            </a:pPr>
            <a:r>
              <a:rPr lang="en-IN" sz="1600" dirty="0"/>
              <a:t>The suspicious attack can be identified and prevented by using defense bots which work round the clock, scanning systems and networks.  It will raise alerts or take automated actions if any suspicious activity is detected.  </a:t>
            </a:r>
          </a:p>
          <a:p>
            <a:pPr algn="just">
              <a:lnSpc>
                <a:spcPct val="150000"/>
              </a:lnSpc>
            </a:pPr>
            <a:r>
              <a:rPr lang="en-IN" sz="1600" dirty="0"/>
              <a:t>AI powered bots can be used to identify and prevent anomalous threats. </a:t>
            </a:r>
          </a:p>
        </p:txBody>
      </p:sp>
    </p:spTree>
    <p:extLst>
      <p:ext uri="{BB962C8B-B14F-4D97-AF65-F5344CB8AC3E}">
        <p14:creationId xmlns:p14="http://schemas.microsoft.com/office/powerpoint/2010/main" val="102697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22D2-7EC0-E72E-FE82-8F1B9AA283C2}"/>
              </a:ext>
            </a:extLst>
          </p:cNvPr>
          <p:cNvSpPr>
            <a:spLocks noGrp="1"/>
          </p:cNvSpPr>
          <p:nvPr>
            <p:ph type="title"/>
          </p:nvPr>
        </p:nvSpPr>
        <p:spPr/>
        <p:txBody>
          <a:bodyPr/>
          <a:lstStyle/>
          <a:p>
            <a:pPr algn="ctr"/>
            <a:r>
              <a:rPr lang="en-IN" b="1" dirty="0"/>
              <a:t>Executive Summary</a:t>
            </a:r>
          </a:p>
        </p:txBody>
      </p:sp>
      <p:sp>
        <p:nvSpPr>
          <p:cNvPr id="3" name="Content Placeholder 2">
            <a:extLst>
              <a:ext uri="{FF2B5EF4-FFF2-40B4-BE49-F238E27FC236}">
                <a16:creationId xmlns:a16="http://schemas.microsoft.com/office/drawing/2014/main" id="{F851670F-978A-1D76-51F0-20093C2F918B}"/>
              </a:ext>
            </a:extLst>
          </p:cNvPr>
          <p:cNvSpPr>
            <a:spLocks noGrp="1"/>
          </p:cNvSpPr>
          <p:nvPr>
            <p:ph idx="1"/>
          </p:nvPr>
        </p:nvSpPr>
        <p:spPr>
          <a:xfrm>
            <a:off x="838200" y="1816198"/>
            <a:ext cx="10515600" cy="4351338"/>
          </a:xfrm>
        </p:spPr>
        <p:txBody>
          <a:bodyPr>
            <a:normAutofit fontScale="85000" lnSpcReduction="10000"/>
          </a:bodyPr>
          <a:lstStyle/>
          <a:p>
            <a:pPr marL="0" indent="0" algn="just">
              <a:lnSpc>
                <a:spcPct val="160000"/>
              </a:lnSpc>
              <a:buNone/>
            </a:pPr>
            <a:r>
              <a:rPr lang="en-IN" sz="1600" dirty="0"/>
              <a:t>The aim of  the project is to detect anomaly or unusual behaviours in web traffic. The methodology followed in this project consists of the following steps – Data collection, Data wrangling, Data analysis, Data visualisation, Feature engineering, Model building, Model Evaluation.</a:t>
            </a:r>
          </a:p>
          <a:p>
            <a:pPr marL="0" indent="0" algn="just">
              <a:lnSpc>
                <a:spcPct val="160000"/>
              </a:lnSpc>
              <a:buNone/>
            </a:pPr>
            <a:r>
              <a:rPr lang="en-IN" sz="1600" dirty="0"/>
              <a:t>Data is collected and read to a data frame and subjected to descriptive statistics to understand the data.  The dataset provides web traffic details of suspicious activity which can be used by data scientists to detect threats. Each row of data set represents a stream of traffic to a web server. The columns were </a:t>
            </a:r>
            <a:r>
              <a:rPr lang="en-IN" sz="1600" dirty="0" err="1"/>
              <a:t>bytes_in</a:t>
            </a:r>
            <a:r>
              <a:rPr lang="en-IN" sz="1600" dirty="0"/>
              <a:t>, </a:t>
            </a:r>
            <a:r>
              <a:rPr lang="en-IN" sz="1600" dirty="0" err="1"/>
              <a:t>bytes_out</a:t>
            </a:r>
            <a:r>
              <a:rPr lang="en-IN" sz="1600" dirty="0"/>
              <a:t>, </a:t>
            </a:r>
            <a:r>
              <a:rPr lang="en-IN" sz="1600" dirty="0" err="1"/>
              <a:t>creation_time</a:t>
            </a:r>
            <a:r>
              <a:rPr lang="en-IN" sz="1600" dirty="0"/>
              <a:t>, </a:t>
            </a:r>
            <a:r>
              <a:rPr lang="en-IN" sz="1600" dirty="0" err="1"/>
              <a:t>end_time</a:t>
            </a:r>
            <a:r>
              <a:rPr lang="en-IN" sz="1600" dirty="0"/>
              <a:t>, </a:t>
            </a:r>
            <a:r>
              <a:rPr lang="en-IN" sz="1600" dirty="0" err="1"/>
              <a:t>src_ip</a:t>
            </a:r>
            <a:r>
              <a:rPr lang="en-IN" sz="1600" dirty="0"/>
              <a:t>, </a:t>
            </a:r>
            <a:r>
              <a:rPr lang="en-IN" sz="1600" dirty="0" err="1"/>
              <a:t>src_ip_country_code</a:t>
            </a:r>
            <a:r>
              <a:rPr lang="en-IN" sz="1600" dirty="0"/>
              <a:t>, protocol, </a:t>
            </a:r>
            <a:r>
              <a:rPr lang="en-IN" sz="1600" dirty="0" err="1"/>
              <a:t>response.code</a:t>
            </a:r>
            <a:r>
              <a:rPr lang="en-IN" sz="1600" dirty="0"/>
              <a:t>, </a:t>
            </a:r>
            <a:r>
              <a:rPr lang="en-IN" sz="1600" dirty="0" err="1"/>
              <a:t>dst_port</a:t>
            </a:r>
            <a:r>
              <a:rPr lang="en-IN" sz="1600" dirty="0"/>
              <a:t>, </a:t>
            </a:r>
            <a:r>
              <a:rPr lang="en-IN" sz="1600" dirty="0" err="1"/>
              <a:t>dst_ip</a:t>
            </a:r>
            <a:r>
              <a:rPr lang="en-IN" sz="1600" dirty="0"/>
              <a:t>, </a:t>
            </a:r>
            <a:r>
              <a:rPr lang="en-IN" sz="1600" dirty="0" err="1"/>
              <a:t>rule_names</a:t>
            </a:r>
            <a:r>
              <a:rPr lang="en-IN" sz="1600" dirty="0"/>
              <a:t>, </a:t>
            </a:r>
            <a:r>
              <a:rPr lang="en-IN" sz="1600" dirty="0" err="1"/>
              <a:t>observation_name</a:t>
            </a:r>
            <a:r>
              <a:rPr lang="en-IN" sz="1600" dirty="0"/>
              <a:t>, </a:t>
            </a:r>
            <a:r>
              <a:rPr lang="en-IN" sz="1600" dirty="0" err="1"/>
              <a:t>source.meta</a:t>
            </a:r>
            <a:r>
              <a:rPr lang="en-IN" sz="1600" dirty="0"/>
              <a:t>, source.name, time, </a:t>
            </a:r>
            <a:r>
              <a:rPr lang="en-IN" sz="1600" dirty="0" err="1"/>
              <a:t>detection_types</a:t>
            </a:r>
            <a:r>
              <a:rPr lang="en-IN" sz="1600" dirty="0"/>
              <a:t>.  As a part of data wrangling the columns are renamed to relevant names. The columns with irrelevant data types are converted to relevant data types.  Then the dataset is checked for null values and duplicates. </a:t>
            </a:r>
          </a:p>
          <a:p>
            <a:pPr marL="0" indent="0" algn="just">
              <a:lnSpc>
                <a:spcPct val="160000"/>
              </a:lnSpc>
              <a:buNone/>
            </a:pPr>
            <a:r>
              <a:rPr lang="en-IN" sz="1600" dirty="0"/>
              <a:t>Data is analysed with SQL. Data is analysed for further insights with data visualisations.  The transactions of unusual behaviour is found out.  The columns </a:t>
            </a:r>
            <a:r>
              <a:rPr lang="en-IN" sz="1600" dirty="0" err="1"/>
              <a:t>Session_Duration</a:t>
            </a:r>
            <a:r>
              <a:rPr lang="en-IN" sz="1600" dirty="0"/>
              <a:t> and </a:t>
            </a:r>
            <a:r>
              <a:rPr lang="en-IN" sz="1600" dirty="0" err="1"/>
              <a:t>Average_Packet_Size</a:t>
            </a:r>
            <a:r>
              <a:rPr lang="en-IN" sz="1600" dirty="0"/>
              <a:t> are created through feature engineering for prepare for model development.  A model is developed with IsolationForest algorithm and fitted and predicted with X.  The results are visualised with scatter plot.  A classification report is printed to evaluate the model.  A confusion matrix is plotted to evaluate further.   The results are stored in a .csv file.</a:t>
            </a:r>
          </a:p>
          <a:p>
            <a:pPr marL="0" indent="0">
              <a:buNone/>
            </a:pPr>
            <a:endParaRPr lang="en-IN" sz="1600" dirty="0"/>
          </a:p>
        </p:txBody>
      </p:sp>
    </p:spTree>
    <p:extLst>
      <p:ext uri="{BB962C8B-B14F-4D97-AF65-F5344CB8AC3E}">
        <p14:creationId xmlns:p14="http://schemas.microsoft.com/office/powerpoint/2010/main" val="366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985A-94A4-21AE-841C-4D5107441C81}"/>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D00406E7-AC9B-308A-01C5-B24ED76818E9}"/>
              </a:ext>
            </a:extLst>
          </p:cNvPr>
          <p:cNvSpPr>
            <a:spLocks noGrp="1"/>
          </p:cNvSpPr>
          <p:nvPr>
            <p:ph idx="1"/>
          </p:nvPr>
        </p:nvSpPr>
        <p:spPr/>
        <p:txBody>
          <a:bodyPr>
            <a:normAutofit/>
          </a:bodyPr>
          <a:lstStyle/>
          <a:p>
            <a:pPr marL="0" indent="0">
              <a:lnSpc>
                <a:spcPct val="100000"/>
              </a:lnSpc>
              <a:buNone/>
            </a:pPr>
            <a:r>
              <a:rPr lang="en-IN" sz="1600" dirty="0"/>
              <a:t>The project aims to identify patterns of unusual behaviour in the web traffic.  This involves analysis of dataset to detect anomaly in the web traffic.  </a:t>
            </a:r>
          </a:p>
          <a:p>
            <a:pPr marL="0" indent="0">
              <a:lnSpc>
                <a:spcPct val="100000"/>
              </a:lnSpc>
              <a:buNone/>
            </a:pPr>
            <a:r>
              <a:rPr lang="en-IN" sz="1600" dirty="0"/>
              <a:t>The key questions are:</a:t>
            </a:r>
          </a:p>
          <a:p>
            <a:pPr>
              <a:lnSpc>
                <a:spcPct val="100000"/>
              </a:lnSpc>
            </a:pPr>
            <a:r>
              <a:rPr lang="en-IN" sz="1600" dirty="0"/>
              <a:t>Which streams of web traffic are anomalous?</a:t>
            </a:r>
          </a:p>
          <a:p>
            <a:pPr>
              <a:lnSpc>
                <a:spcPct val="100000"/>
              </a:lnSpc>
            </a:pPr>
            <a:r>
              <a:rPr lang="en-IN" sz="1600" dirty="0"/>
              <a:t>From which IP’s suspicious activities originated?</a:t>
            </a:r>
          </a:p>
          <a:p>
            <a:pPr>
              <a:lnSpc>
                <a:spcPct val="100000"/>
              </a:lnSpc>
            </a:pPr>
            <a:r>
              <a:rPr lang="en-IN" sz="1600" dirty="0"/>
              <a:t>Which are the </a:t>
            </a:r>
            <a:r>
              <a:rPr lang="en-US" sz="1600" dirty="0"/>
              <a:t>10 source IP’s from where maximum times suspicious activities are found?</a:t>
            </a:r>
          </a:p>
          <a:p>
            <a:pPr>
              <a:lnSpc>
                <a:spcPct val="100000"/>
              </a:lnSpc>
            </a:pPr>
            <a:r>
              <a:rPr lang="en-US" sz="1600" dirty="0"/>
              <a:t>What is the total number of bytes in for suspicious activity?</a:t>
            </a:r>
          </a:p>
          <a:p>
            <a:pPr>
              <a:lnSpc>
                <a:spcPct val="100000"/>
              </a:lnSpc>
            </a:pPr>
            <a:r>
              <a:rPr lang="en-US" sz="1600" dirty="0"/>
              <a:t>What is the total number of bytes out for suspicious activity?</a:t>
            </a:r>
          </a:p>
          <a:p>
            <a:pPr>
              <a:lnSpc>
                <a:spcPct val="100000"/>
              </a:lnSpc>
            </a:pPr>
            <a:r>
              <a:rPr lang="en-US" sz="1600" dirty="0"/>
              <a:t>What are the unique Src_IP_Country_code from where suspicious activities are found?</a:t>
            </a:r>
          </a:p>
          <a:p>
            <a:pPr>
              <a:lnSpc>
                <a:spcPct val="100000"/>
              </a:lnSpc>
            </a:pPr>
            <a:r>
              <a:rPr lang="en-US" sz="1600" dirty="0"/>
              <a:t>What is the proportion of suspicious activities from different countries?</a:t>
            </a:r>
          </a:p>
          <a:p>
            <a:pPr>
              <a:lnSpc>
                <a:spcPct val="100000"/>
              </a:lnSpc>
            </a:pPr>
            <a:r>
              <a:rPr lang="en-US" sz="1600" dirty="0"/>
              <a:t>What are the minimum bytes in and bytes out for suspicious traffic?</a:t>
            </a:r>
          </a:p>
          <a:p>
            <a:pPr>
              <a:lnSpc>
                <a:spcPct val="100000"/>
              </a:lnSpc>
            </a:pPr>
            <a:r>
              <a:rPr lang="en-US" sz="1600" dirty="0"/>
              <a:t>What is the </a:t>
            </a:r>
            <a:r>
              <a:rPr lang="en-IN" sz="1600" dirty="0"/>
              <a:t>trend of suspicious traffic at different times?</a:t>
            </a:r>
          </a:p>
          <a:p>
            <a:pPr>
              <a:lnSpc>
                <a:spcPct val="100000"/>
              </a:lnSpc>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IN" sz="1600" dirty="0"/>
          </a:p>
        </p:txBody>
      </p:sp>
    </p:spTree>
    <p:extLst>
      <p:ext uri="{BB962C8B-B14F-4D97-AF65-F5344CB8AC3E}">
        <p14:creationId xmlns:p14="http://schemas.microsoft.com/office/powerpoint/2010/main" val="149783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5F28-44D7-E2D2-32F0-87BCC182F33C}"/>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BC249F01-F2A0-B49B-741F-764060890621}"/>
              </a:ext>
            </a:extLst>
          </p:cNvPr>
          <p:cNvSpPr>
            <a:spLocks noGrp="1"/>
          </p:cNvSpPr>
          <p:nvPr>
            <p:ph idx="1"/>
          </p:nvPr>
        </p:nvSpPr>
        <p:spPr/>
        <p:txBody>
          <a:bodyPr>
            <a:normAutofit/>
          </a:bodyPr>
          <a:lstStyle/>
          <a:p>
            <a:pPr marL="0" indent="0">
              <a:lnSpc>
                <a:spcPct val="150000"/>
              </a:lnSpc>
              <a:buNone/>
            </a:pPr>
            <a:r>
              <a:rPr lang="en-IN" sz="1600" dirty="0"/>
              <a:t>Data is collected and loaded to a data frame.  The methodology used in this project has following steps: Data collection, Data wrangling, Data analysis, Data visualisation, Feature engineering, Model building, Model Evaluation.</a:t>
            </a:r>
          </a:p>
          <a:p>
            <a:pPr marL="0" indent="0">
              <a:lnSpc>
                <a:spcPct val="150000"/>
              </a:lnSpc>
              <a:buNone/>
            </a:pPr>
            <a:r>
              <a:rPr lang="en-IN" sz="1600" dirty="0"/>
              <a:t>The data collected is cleaned, analysed, visualized and subjected to machine learning algorithm, IsolationForest.</a:t>
            </a:r>
          </a:p>
          <a:p>
            <a:pPr marL="0" indent="0" algn="just">
              <a:lnSpc>
                <a:spcPct val="150000"/>
              </a:lnSpc>
              <a:buNone/>
            </a:pPr>
            <a:r>
              <a:rPr lang="en-IN" sz="1600" dirty="0"/>
              <a:t>Data Collection: Data is collected and loaded to a dataframe. The data set consists of columns such as </a:t>
            </a:r>
            <a:r>
              <a:rPr lang="en-IN" sz="1600" dirty="0" err="1"/>
              <a:t>bytes_in</a:t>
            </a:r>
            <a:r>
              <a:rPr lang="en-IN" sz="1600" dirty="0"/>
              <a:t> </a:t>
            </a:r>
            <a:r>
              <a:rPr lang="en-IN" sz="1600" dirty="0" err="1"/>
              <a:t>bytes_out</a:t>
            </a:r>
            <a:r>
              <a:rPr lang="en-IN" sz="1600" dirty="0"/>
              <a:t>, </a:t>
            </a:r>
            <a:r>
              <a:rPr lang="en-IN" sz="1600" dirty="0" err="1"/>
              <a:t>creation_time</a:t>
            </a:r>
            <a:r>
              <a:rPr lang="en-IN" sz="1600" dirty="0"/>
              <a:t>, </a:t>
            </a:r>
            <a:r>
              <a:rPr lang="en-IN" sz="1600" dirty="0" err="1"/>
              <a:t>end_time</a:t>
            </a:r>
            <a:r>
              <a:rPr lang="en-IN" sz="1600" dirty="0"/>
              <a:t>, </a:t>
            </a:r>
            <a:r>
              <a:rPr lang="en-IN" sz="1600" dirty="0" err="1"/>
              <a:t>src_ip</a:t>
            </a:r>
            <a:r>
              <a:rPr lang="en-IN" sz="1600" dirty="0"/>
              <a:t>, </a:t>
            </a:r>
            <a:r>
              <a:rPr lang="en-IN" sz="1600" dirty="0" err="1"/>
              <a:t>src_ip_country_code</a:t>
            </a:r>
            <a:r>
              <a:rPr lang="en-IN" sz="1600" dirty="0"/>
              <a:t>, protocol, </a:t>
            </a:r>
            <a:r>
              <a:rPr lang="en-IN" sz="1600" dirty="0" err="1"/>
              <a:t>response.code</a:t>
            </a:r>
            <a:r>
              <a:rPr lang="en-IN" sz="1600" dirty="0"/>
              <a:t>, </a:t>
            </a:r>
            <a:r>
              <a:rPr lang="en-IN" sz="1600" dirty="0" err="1"/>
              <a:t>dst_code</a:t>
            </a:r>
            <a:r>
              <a:rPr lang="en-IN" sz="1600" dirty="0"/>
              <a:t>, </a:t>
            </a:r>
            <a:r>
              <a:rPr lang="en-IN" sz="1600" dirty="0" err="1"/>
              <a:t>dst_ip</a:t>
            </a:r>
            <a:r>
              <a:rPr lang="en-IN" sz="1600" dirty="0"/>
              <a:t>, </a:t>
            </a:r>
            <a:r>
              <a:rPr lang="en-IN" sz="1600" dirty="0" err="1"/>
              <a:t>rule_names</a:t>
            </a:r>
            <a:r>
              <a:rPr lang="en-IN" sz="1600" dirty="0"/>
              <a:t>, </a:t>
            </a:r>
            <a:r>
              <a:rPr lang="en-IN" sz="1600" dirty="0" err="1"/>
              <a:t>observation_name</a:t>
            </a:r>
            <a:r>
              <a:rPr lang="en-IN" sz="1600" dirty="0"/>
              <a:t>, </a:t>
            </a:r>
            <a:r>
              <a:rPr lang="en-IN" sz="1600" dirty="0" err="1"/>
              <a:t>source.meta</a:t>
            </a:r>
            <a:r>
              <a:rPr lang="en-IN" sz="1600" dirty="0"/>
              <a:t>, source.name, time, </a:t>
            </a:r>
            <a:r>
              <a:rPr lang="en-IN" sz="1600" dirty="0" err="1"/>
              <a:t>detection_types</a:t>
            </a:r>
            <a:r>
              <a:rPr lang="en-IN" sz="1600" dirty="0"/>
              <a:t>.</a:t>
            </a:r>
          </a:p>
          <a:p>
            <a:pPr marL="0" indent="0">
              <a:buNone/>
            </a:pPr>
            <a:endParaRPr lang="en-IN" sz="1400" dirty="0"/>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175665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4C9B-C1CB-7E81-5DED-1930D75D9669}"/>
              </a:ext>
            </a:extLst>
          </p:cNvPr>
          <p:cNvSpPr>
            <a:spLocks noGrp="1"/>
          </p:cNvSpPr>
          <p:nvPr>
            <p:ph type="title"/>
          </p:nvPr>
        </p:nvSpPr>
        <p:spPr/>
        <p:txBody>
          <a:bodyPr/>
          <a:lstStyle/>
          <a:p>
            <a:pPr algn="ctr"/>
            <a:r>
              <a:rPr lang="en-IN" b="1" dirty="0"/>
              <a:t>Data Wrangling</a:t>
            </a:r>
          </a:p>
        </p:txBody>
      </p:sp>
      <p:sp>
        <p:nvSpPr>
          <p:cNvPr id="3" name="Content Placeholder 2">
            <a:extLst>
              <a:ext uri="{FF2B5EF4-FFF2-40B4-BE49-F238E27FC236}">
                <a16:creationId xmlns:a16="http://schemas.microsoft.com/office/drawing/2014/main" id="{3DD5D722-2F82-567E-DB86-5E91432A3A99}"/>
              </a:ext>
            </a:extLst>
          </p:cNvPr>
          <p:cNvSpPr>
            <a:spLocks noGrp="1"/>
          </p:cNvSpPr>
          <p:nvPr>
            <p:ph idx="1"/>
          </p:nvPr>
        </p:nvSpPr>
        <p:spPr/>
        <p:txBody>
          <a:bodyPr>
            <a:normAutofit/>
          </a:bodyPr>
          <a:lstStyle/>
          <a:p>
            <a:pPr marL="0" indent="0" algn="just">
              <a:lnSpc>
                <a:spcPct val="150000"/>
              </a:lnSpc>
              <a:buNone/>
            </a:pPr>
            <a:r>
              <a:rPr lang="en-IN" sz="1600" dirty="0"/>
              <a:t>During this step the columns are renamed to relevant column names.  The data types of columns are changed to relevant data types.  The data set is checked for missing values and duplicates and found no missing values and duplicates.  The data frame thus obtained is as follows:</a:t>
            </a:r>
          </a:p>
          <a:p>
            <a:pPr marL="0" indent="0" algn="just">
              <a:lnSpc>
                <a:spcPct val="150000"/>
              </a:lnSpc>
              <a:buNone/>
            </a:pPr>
            <a:r>
              <a:rPr lang="en-IN" sz="1600" dirty="0"/>
              <a:t>  </a:t>
            </a:r>
          </a:p>
        </p:txBody>
      </p:sp>
      <p:grpSp>
        <p:nvGrpSpPr>
          <p:cNvPr id="10" name="Group 9">
            <a:extLst>
              <a:ext uri="{FF2B5EF4-FFF2-40B4-BE49-F238E27FC236}">
                <a16:creationId xmlns:a16="http://schemas.microsoft.com/office/drawing/2014/main" id="{A2E9A0C4-BAEC-B772-407F-09BA6475BBFD}"/>
              </a:ext>
            </a:extLst>
          </p:cNvPr>
          <p:cNvGrpSpPr/>
          <p:nvPr/>
        </p:nvGrpSpPr>
        <p:grpSpPr>
          <a:xfrm>
            <a:off x="838200" y="2953262"/>
            <a:ext cx="10689998" cy="3126105"/>
            <a:chOff x="1084081" y="2783579"/>
            <a:chExt cx="10689998" cy="3126105"/>
          </a:xfrm>
        </p:grpSpPr>
        <p:pic>
          <p:nvPicPr>
            <p:cNvPr id="5" name="Picture 4">
              <a:extLst>
                <a:ext uri="{FF2B5EF4-FFF2-40B4-BE49-F238E27FC236}">
                  <a16:creationId xmlns:a16="http://schemas.microsoft.com/office/drawing/2014/main" id="{E76A1D02-42A5-C41E-8C64-8E2B6AAA4FD9}"/>
                </a:ext>
              </a:extLst>
            </p:cNvPr>
            <p:cNvPicPr>
              <a:picLocks noChangeAspect="1"/>
            </p:cNvPicPr>
            <p:nvPr/>
          </p:nvPicPr>
          <p:blipFill>
            <a:blip r:embed="rId2"/>
            <a:stretch>
              <a:fillRect/>
            </a:stretch>
          </p:blipFill>
          <p:spPr>
            <a:xfrm>
              <a:off x="1084081" y="2927943"/>
              <a:ext cx="5344999" cy="2981741"/>
            </a:xfrm>
            <a:prstGeom prst="rect">
              <a:avLst/>
            </a:prstGeom>
          </p:spPr>
        </p:pic>
        <p:pic>
          <p:nvPicPr>
            <p:cNvPr id="7" name="Picture 6">
              <a:extLst>
                <a:ext uri="{FF2B5EF4-FFF2-40B4-BE49-F238E27FC236}">
                  <a16:creationId xmlns:a16="http://schemas.microsoft.com/office/drawing/2014/main" id="{3B5458F9-3ACF-FBA3-02BE-96A6B6295549}"/>
                </a:ext>
              </a:extLst>
            </p:cNvPr>
            <p:cNvPicPr>
              <a:picLocks noChangeAspect="1"/>
            </p:cNvPicPr>
            <p:nvPr/>
          </p:nvPicPr>
          <p:blipFill>
            <a:blip r:embed="rId3"/>
            <a:stretch>
              <a:fillRect/>
            </a:stretch>
          </p:blipFill>
          <p:spPr>
            <a:xfrm>
              <a:off x="6429080" y="2918516"/>
              <a:ext cx="3704734" cy="2810267"/>
            </a:xfrm>
            <a:prstGeom prst="rect">
              <a:avLst/>
            </a:prstGeom>
          </p:spPr>
        </p:pic>
        <p:pic>
          <p:nvPicPr>
            <p:cNvPr id="9" name="Picture 8">
              <a:extLst>
                <a:ext uri="{FF2B5EF4-FFF2-40B4-BE49-F238E27FC236}">
                  <a16:creationId xmlns:a16="http://schemas.microsoft.com/office/drawing/2014/main" id="{EFB69DE6-D485-AECE-09DB-9B32E1F4037E}"/>
                </a:ext>
              </a:extLst>
            </p:cNvPr>
            <p:cNvPicPr>
              <a:picLocks noChangeAspect="1"/>
            </p:cNvPicPr>
            <p:nvPr/>
          </p:nvPicPr>
          <p:blipFill>
            <a:blip r:embed="rId4"/>
            <a:stretch>
              <a:fillRect/>
            </a:stretch>
          </p:blipFill>
          <p:spPr>
            <a:xfrm>
              <a:off x="10131457" y="2783579"/>
              <a:ext cx="1642622" cy="2810267"/>
            </a:xfrm>
            <a:prstGeom prst="rect">
              <a:avLst/>
            </a:prstGeom>
          </p:spPr>
        </p:pic>
      </p:grpSp>
    </p:spTree>
    <p:extLst>
      <p:ext uri="{BB962C8B-B14F-4D97-AF65-F5344CB8AC3E}">
        <p14:creationId xmlns:p14="http://schemas.microsoft.com/office/powerpoint/2010/main" val="336940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7E3C-2658-966D-61A5-33F78C94F22F}"/>
              </a:ext>
            </a:extLst>
          </p:cNvPr>
          <p:cNvSpPr>
            <a:spLocks noGrp="1"/>
          </p:cNvSpPr>
          <p:nvPr>
            <p:ph type="title"/>
          </p:nvPr>
        </p:nvSpPr>
        <p:spPr/>
        <p:txBody>
          <a:bodyPr/>
          <a:lstStyle/>
          <a:p>
            <a:pPr algn="ctr"/>
            <a:r>
              <a:rPr lang="en-IN" b="1" dirty="0"/>
              <a:t>Data Analysis with SQL results</a:t>
            </a:r>
          </a:p>
        </p:txBody>
      </p:sp>
      <p:sp>
        <p:nvSpPr>
          <p:cNvPr id="3" name="Content Placeholder 2">
            <a:extLst>
              <a:ext uri="{FF2B5EF4-FFF2-40B4-BE49-F238E27FC236}">
                <a16:creationId xmlns:a16="http://schemas.microsoft.com/office/drawing/2014/main" id="{D2231F28-DF61-68FB-573D-391619EA510B}"/>
              </a:ext>
            </a:extLst>
          </p:cNvPr>
          <p:cNvSpPr>
            <a:spLocks noGrp="1"/>
          </p:cNvSpPr>
          <p:nvPr>
            <p:ph idx="1"/>
          </p:nvPr>
        </p:nvSpPr>
        <p:spPr/>
        <p:txBody>
          <a:bodyPr>
            <a:normAutofit/>
          </a:bodyPr>
          <a:lstStyle/>
          <a:p>
            <a:pPr marL="0" indent="0">
              <a:lnSpc>
                <a:spcPct val="150000"/>
              </a:lnSpc>
              <a:buNone/>
            </a:pPr>
            <a:r>
              <a:rPr lang="en-IN" sz="1600" dirty="0"/>
              <a:t>Anomalous rows for Bytes_in and Bytes_out are displayed by finding IQR and using IQR rule.  The dataset is then subjected to SQL analysis.  The following are insights from SQL analysis.</a:t>
            </a:r>
            <a:endParaRPr lang="en-US" sz="1600" dirty="0"/>
          </a:p>
          <a:p>
            <a:endParaRPr lang="en-US" sz="1400" dirty="0"/>
          </a:p>
          <a:p>
            <a:pPr marL="0" indent="0">
              <a:buNone/>
            </a:pPr>
            <a:endParaRPr lang="en-IN" sz="1400" dirty="0"/>
          </a:p>
        </p:txBody>
      </p:sp>
      <p:pic>
        <p:nvPicPr>
          <p:cNvPr id="5" name="Picture 4">
            <a:extLst>
              <a:ext uri="{FF2B5EF4-FFF2-40B4-BE49-F238E27FC236}">
                <a16:creationId xmlns:a16="http://schemas.microsoft.com/office/drawing/2014/main" id="{ECD5B664-67DB-098A-C9E0-F9B878AC74E8}"/>
              </a:ext>
            </a:extLst>
          </p:cNvPr>
          <p:cNvPicPr>
            <a:picLocks noChangeAspect="1"/>
          </p:cNvPicPr>
          <p:nvPr/>
        </p:nvPicPr>
        <p:blipFill>
          <a:blip r:embed="rId2"/>
          <a:stretch>
            <a:fillRect/>
          </a:stretch>
        </p:blipFill>
        <p:spPr>
          <a:xfrm>
            <a:off x="913614" y="2719748"/>
            <a:ext cx="4637528" cy="3773127"/>
          </a:xfrm>
          <a:prstGeom prst="rect">
            <a:avLst/>
          </a:prstGeom>
        </p:spPr>
      </p:pic>
    </p:spTree>
    <p:extLst>
      <p:ext uri="{BB962C8B-B14F-4D97-AF65-F5344CB8AC3E}">
        <p14:creationId xmlns:p14="http://schemas.microsoft.com/office/powerpoint/2010/main" val="165371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2753-9318-810B-F10E-455FF42092A2}"/>
              </a:ext>
            </a:extLst>
          </p:cNvPr>
          <p:cNvSpPr>
            <a:spLocks noGrp="1"/>
          </p:cNvSpPr>
          <p:nvPr>
            <p:ph type="title"/>
          </p:nvPr>
        </p:nvSpPr>
        <p:spPr/>
        <p:txBody>
          <a:bodyPr/>
          <a:lstStyle/>
          <a:p>
            <a:pPr algn="ctr"/>
            <a:r>
              <a:rPr lang="en-IN" b="1" dirty="0"/>
              <a:t>Data Analysis with SQL results</a:t>
            </a:r>
          </a:p>
        </p:txBody>
      </p:sp>
      <p:pic>
        <p:nvPicPr>
          <p:cNvPr id="5" name="Content Placeholder 4">
            <a:extLst>
              <a:ext uri="{FF2B5EF4-FFF2-40B4-BE49-F238E27FC236}">
                <a16:creationId xmlns:a16="http://schemas.microsoft.com/office/drawing/2014/main" id="{BCD09295-F05C-286C-91E2-5CF3CF5D4F6B}"/>
              </a:ext>
            </a:extLst>
          </p:cNvPr>
          <p:cNvPicPr>
            <a:picLocks noGrp="1" noChangeAspect="1"/>
          </p:cNvPicPr>
          <p:nvPr>
            <p:ph idx="1"/>
          </p:nvPr>
        </p:nvPicPr>
        <p:blipFill>
          <a:blip r:embed="rId2"/>
          <a:stretch>
            <a:fillRect/>
          </a:stretch>
        </p:blipFill>
        <p:spPr>
          <a:xfrm>
            <a:off x="1210563" y="1825625"/>
            <a:ext cx="9224909" cy="3868165"/>
          </a:xfrm>
        </p:spPr>
      </p:pic>
    </p:spTree>
    <p:extLst>
      <p:ext uri="{BB962C8B-B14F-4D97-AF65-F5344CB8AC3E}">
        <p14:creationId xmlns:p14="http://schemas.microsoft.com/office/powerpoint/2010/main" val="24386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E289-54A9-A201-8E4A-8F955CE18415}"/>
              </a:ext>
            </a:extLst>
          </p:cNvPr>
          <p:cNvSpPr>
            <a:spLocks noGrp="1"/>
          </p:cNvSpPr>
          <p:nvPr>
            <p:ph type="title"/>
          </p:nvPr>
        </p:nvSpPr>
        <p:spPr/>
        <p:txBody>
          <a:bodyPr/>
          <a:lstStyle/>
          <a:p>
            <a:pPr algn="ctr"/>
            <a:r>
              <a:rPr lang="en-IN" b="1" dirty="0"/>
              <a:t>Data Analysis with SQL results</a:t>
            </a:r>
          </a:p>
        </p:txBody>
      </p:sp>
      <p:pic>
        <p:nvPicPr>
          <p:cNvPr id="5" name="Content Placeholder 4">
            <a:extLst>
              <a:ext uri="{FF2B5EF4-FFF2-40B4-BE49-F238E27FC236}">
                <a16:creationId xmlns:a16="http://schemas.microsoft.com/office/drawing/2014/main" id="{FA75BF14-173A-2A91-02EB-FAA0ADDA72E3}"/>
              </a:ext>
            </a:extLst>
          </p:cNvPr>
          <p:cNvPicPr>
            <a:picLocks noGrp="1" noChangeAspect="1"/>
          </p:cNvPicPr>
          <p:nvPr>
            <p:ph idx="1"/>
          </p:nvPr>
        </p:nvPicPr>
        <p:blipFill>
          <a:blip r:embed="rId2"/>
          <a:stretch>
            <a:fillRect/>
          </a:stretch>
        </p:blipFill>
        <p:spPr>
          <a:xfrm>
            <a:off x="923042" y="1690688"/>
            <a:ext cx="10515600" cy="2235931"/>
          </a:xfrm>
        </p:spPr>
      </p:pic>
      <p:pic>
        <p:nvPicPr>
          <p:cNvPr id="7" name="Picture 6">
            <a:extLst>
              <a:ext uri="{FF2B5EF4-FFF2-40B4-BE49-F238E27FC236}">
                <a16:creationId xmlns:a16="http://schemas.microsoft.com/office/drawing/2014/main" id="{FF7F5D6C-778D-30AF-0BA4-827EA5BEA882}"/>
              </a:ext>
            </a:extLst>
          </p:cNvPr>
          <p:cNvPicPr>
            <a:picLocks noChangeAspect="1"/>
          </p:cNvPicPr>
          <p:nvPr/>
        </p:nvPicPr>
        <p:blipFill>
          <a:blip r:embed="rId3"/>
          <a:stretch>
            <a:fillRect/>
          </a:stretch>
        </p:blipFill>
        <p:spPr>
          <a:xfrm>
            <a:off x="923042" y="3016251"/>
            <a:ext cx="10515600" cy="2457793"/>
          </a:xfrm>
          <a:prstGeom prst="rect">
            <a:avLst/>
          </a:prstGeom>
        </p:spPr>
      </p:pic>
    </p:spTree>
    <p:extLst>
      <p:ext uri="{BB962C8B-B14F-4D97-AF65-F5344CB8AC3E}">
        <p14:creationId xmlns:p14="http://schemas.microsoft.com/office/powerpoint/2010/main" val="324899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2B51-F1F2-F3FA-274B-65D563CC9EBC}"/>
              </a:ext>
            </a:extLst>
          </p:cNvPr>
          <p:cNvSpPr>
            <a:spLocks noGrp="1"/>
          </p:cNvSpPr>
          <p:nvPr>
            <p:ph type="title"/>
          </p:nvPr>
        </p:nvSpPr>
        <p:spPr/>
        <p:txBody>
          <a:bodyPr/>
          <a:lstStyle/>
          <a:p>
            <a:pPr algn="ctr"/>
            <a:r>
              <a:rPr lang="en-IN" b="1" dirty="0"/>
              <a:t>Exploratory Data Analysis and Visualisation</a:t>
            </a:r>
          </a:p>
        </p:txBody>
      </p:sp>
      <p:pic>
        <p:nvPicPr>
          <p:cNvPr id="5" name="Content Placeholder 4">
            <a:extLst>
              <a:ext uri="{FF2B5EF4-FFF2-40B4-BE49-F238E27FC236}">
                <a16:creationId xmlns:a16="http://schemas.microsoft.com/office/drawing/2014/main" id="{DEB3FE17-4B0D-D25B-CF30-88DB12DCC7FC}"/>
              </a:ext>
            </a:extLst>
          </p:cNvPr>
          <p:cNvPicPr>
            <a:picLocks noGrp="1" noChangeAspect="1"/>
          </p:cNvPicPr>
          <p:nvPr>
            <p:ph idx="1"/>
          </p:nvPr>
        </p:nvPicPr>
        <p:blipFill>
          <a:blip r:embed="rId2"/>
          <a:stretch>
            <a:fillRect/>
          </a:stretch>
        </p:blipFill>
        <p:spPr>
          <a:xfrm>
            <a:off x="1408079" y="1901590"/>
            <a:ext cx="7754432" cy="428685"/>
          </a:xfrm>
        </p:spPr>
      </p:pic>
      <p:pic>
        <p:nvPicPr>
          <p:cNvPr id="7" name="Picture 6">
            <a:extLst>
              <a:ext uri="{FF2B5EF4-FFF2-40B4-BE49-F238E27FC236}">
                <a16:creationId xmlns:a16="http://schemas.microsoft.com/office/drawing/2014/main" id="{E7B250C9-3EDD-42B2-5C22-ADD8010B0025}"/>
              </a:ext>
            </a:extLst>
          </p:cNvPr>
          <p:cNvPicPr>
            <a:picLocks noChangeAspect="1"/>
          </p:cNvPicPr>
          <p:nvPr/>
        </p:nvPicPr>
        <p:blipFill>
          <a:blip r:embed="rId3"/>
          <a:stretch>
            <a:fillRect/>
          </a:stretch>
        </p:blipFill>
        <p:spPr>
          <a:xfrm>
            <a:off x="1475730" y="2700115"/>
            <a:ext cx="6268325" cy="3655221"/>
          </a:xfrm>
          <a:prstGeom prst="rect">
            <a:avLst/>
          </a:prstGeom>
        </p:spPr>
      </p:pic>
    </p:spTree>
    <p:extLst>
      <p:ext uri="{BB962C8B-B14F-4D97-AF65-F5344CB8AC3E}">
        <p14:creationId xmlns:p14="http://schemas.microsoft.com/office/powerpoint/2010/main" val="3627289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1155</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Cybersecurity Suspicious Web Threat Interactions </vt:lpstr>
      <vt:lpstr>Executive Summary</vt:lpstr>
      <vt:lpstr>Introduction</vt:lpstr>
      <vt:lpstr>Methodology</vt:lpstr>
      <vt:lpstr>Data Wrangling</vt:lpstr>
      <vt:lpstr>Data Analysis with SQL results</vt:lpstr>
      <vt:lpstr>Data Analysis with SQL results</vt:lpstr>
      <vt:lpstr>Data Analysis with SQL results</vt:lpstr>
      <vt:lpstr>Exploratory Data Analysis and Visualisation</vt:lpstr>
      <vt:lpstr>Exploratory Data Analysis and Visualisation</vt:lpstr>
      <vt:lpstr>Exploratory Data Analysis and Visualisation</vt:lpstr>
      <vt:lpstr>Exploratory Data Analysis and Visualisation</vt:lpstr>
      <vt:lpstr>Exploratory Data Analysis and Visualisation</vt:lpstr>
      <vt:lpstr> Feature Engineering</vt:lpstr>
      <vt:lpstr>Model Building</vt:lpstr>
      <vt:lpstr>Model Evaluation </vt:lpstr>
      <vt:lpstr>Findings and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48</cp:revision>
  <dcterms:created xsi:type="dcterms:W3CDTF">2025-07-24T11:10:16Z</dcterms:created>
  <dcterms:modified xsi:type="dcterms:W3CDTF">2025-07-31T11:03:25Z</dcterms:modified>
</cp:coreProperties>
</file>