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Telegraf Bold" charset="1" panose="00000800000000000000"/>
      <p:regular r:id="rId21"/>
    </p:embeddedFont>
    <p:embeddedFont>
      <p:font typeface="Telegraf" charset="1" panose="00000500000000000000"/>
      <p:regular r:id="rId22"/>
    </p:embeddedFont>
    <p:embeddedFont>
      <p:font typeface="Telegraf Heavy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20.png" Type="http://schemas.openxmlformats.org/officeDocument/2006/relationships/image"/><Relationship Id="rId8" Target="https://docs.google.com/spreadsheets/d/1hMAmaAbf4dJ4aiPyztVxLYa6_tDHUOJYUaob6Naxx18/edit?usp=sharing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0061" y="1315441"/>
            <a:ext cx="9009410" cy="6892340"/>
            <a:chOff x="0" y="0"/>
            <a:chExt cx="3286657" cy="25143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6657" cy="2514344"/>
            </a:xfrm>
            <a:custGeom>
              <a:avLst/>
              <a:gdLst/>
              <a:ahLst/>
              <a:cxnLst/>
              <a:rect r="r" b="b" t="t" l="l"/>
              <a:pathLst>
                <a:path h="2514344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2514344"/>
                  </a:lnTo>
                  <a:lnTo>
                    <a:pt x="0" y="251434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-2156129" y="8872350"/>
            <a:ext cx="6662470" cy="1611106"/>
          </a:xfrm>
          <a:custGeom>
            <a:avLst/>
            <a:gdLst/>
            <a:ahLst/>
            <a:cxnLst/>
            <a:rect r="r" b="b" t="t" l="l"/>
            <a:pathLst>
              <a:path h="1611106" w="6662470">
                <a:moveTo>
                  <a:pt x="6662470" y="0"/>
                </a:moveTo>
                <a:lnTo>
                  <a:pt x="0" y="0"/>
                </a:lnTo>
                <a:lnTo>
                  <a:pt x="0" y="1611107"/>
                </a:lnTo>
                <a:lnTo>
                  <a:pt x="6662470" y="1611107"/>
                </a:lnTo>
                <a:lnTo>
                  <a:pt x="66624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791434" y="-196457"/>
            <a:ext cx="5652695" cy="1366924"/>
          </a:xfrm>
          <a:custGeom>
            <a:avLst/>
            <a:gdLst/>
            <a:ahLst/>
            <a:cxnLst/>
            <a:rect r="r" b="b" t="t" l="l"/>
            <a:pathLst>
              <a:path h="1366924" w="5652695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61150" y="1315441"/>
            <a:ext cx="7087021" cy="7701883"/>
            <a:chOff x="0" y="0"/>
            <a:chExt cx="2585364" cy="28096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85364" cy="2809668"/>
            </a:xfrm>
            <a:custGeom>
              <a:avLst/>
              <a:gdLst/>
              <a:ahLst/>
              <a:cxnLst/>
              <a:rect r="r" b="b" t="t" l="l"/>
              <a:pathLst>
                <a:path h="2809668" w="2585364">
                  <a:moveTo>
                    <a:pt x="0" y="0"/>
                  </a:moveTo>
                  <a:lnTo>
                    <a:pt x="2585364" y="0"/>
                  </a:lnTo>
                  <a:lnTo>
                    <a:pt x="2585364" y="2809668"/>
                  </a:lnTo>
                  <a:lnTo>
                    <a:pt x="0" y="28096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435582" y="2808011"/>
            <a:ext cx="6738155" cy="6064340"/>
          </a:xfrm>
          <a:custGeom>
            <a:avLst/>
            <a:gdLst/>
            <a:ahLst/>
            <a:cxnLst/>
            <a:rect r="r" b="b" t="t" l="l"/>
            <a:pathLst>
              <a:path h="6064340" w="6738155">
                <a:moveTo>
                  <a:pt x="0" y="0"/>
                </a:moveTo>
                <a:lnTo>
                  <a:pt x="6738156" y="0"/>
                </a:lnTo>
                <a:lnTo>
                  <a:pt x="6738156" y="6064339"/>
                </a:lnTo>
                <a:lnTo>
                  <a:pt x="0" y="60643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413368" y="3390470"/>
            <a:ext cx="837871" cy="878502"/>
          </a:xfrm>
          <a:custGeom>
            <a:avLst/>
            <a:gdLst/>
            <a:ahLst/>
            <a:cxnLst/>
            <a:rect r="r" b="b" t="t" l="l"/>
            <a:pathLst>
              <a:path h="878502" w="837871">
                <a:moveTo>
                  <a:pt x="0" y="0"/>
                </a:moveTo>
                <a:lnTo>
                  <a:pt x="837872" y="0"/>
                </a:lnTo>
                <a:lnTo>
                  <a:pt x="837872" y="878502"/>
                </a:lnTo>
                <a:lnTo>
                  <a:pt x="0" y="8785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89058" y="2056768"/>
            <a:ext cx="8171416" cy="5084824"/>
            <a:chOff x="0" y="0"/>
            <a:chExt cx="10895222" cy="677976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28575"/>
              <a:ext cx="10895222" cy="1510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4193" spc="50" b="true">
                  <a:solidFill>
                    <a:srgbClr val="003EA8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BDM Project - Viva Report</a:t>
              </a:r>
            </a:p>
            <a:p>
              <a:pPr algn="l">
                <a:lnSpc>
                  <a:spcPts val="4193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712465"/>
              <a:ext cx="10895222" cy="5067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3"/>
                </a:lnSpc>
              </a:pPr>
              <a:r>
                <a:rPr lang="en-US" sz="2794" b="true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Optimizing Inventory and Operations for Sustainable Growth in a Family-Run Grocery Business</a:t>
              </a:r>
            </a:p>
            <a:p>
              <a:pPr algn="l">
                <a:lnSpc>
                  <a:spcPts val="3353"/>
                </a:lnSpc>
              </a:pPr>
            </a:p>
            <a:p>
              <a:pPr algn="l">
                <a:lnSpc>
                  <a:spcPts val="3353"/>
                </a:lnSpc>
              </a:pPr>
            </a:p>
            <a:p>
              <a:pPr algn="l" marL="603349" indent="-301674" lvl="1">
                <a:lnSpc>
                  <a:spcPts val="3353"/>
                </a:lnSpc>
                <a:buFont typeface="Arial"/>
                <a:buChar char="•"/>
              </a:pPr>
              <a:r>
                <a:rPr lang="en-US" sz="2794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Name : Sumit </a:t>
              </a:r>
            </a:p>
            <a:p>
              <a:pPr algn="l" marL="603349" indent="-301674" lvl="1">
                <a:lnSpc>
                  <a:spcPts val="3353"/>
                </a:lnSpc>
                <a:buFont typeface="Arial"/>
                <a:buChar char="•"/>
              </a:pPr>
              <a:r>
                <a:rPr lang="en-US" sz="2794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Roll No : 22f2000848</a:t>
              </a:r>
            </a:p>
            <a:p>
              <a:pPr algn="l" marL="603349" indent="-301674" lvl="1">
                <a:lnSpc>
                  <a:spcPts val="3353"/>
                </a:lnSpc>
                <a:buFont typeface="Arial"/>
                <a:buChar char="•"/>
              </a:pPr>
              <a:r>
                <a:rPr lang="en-US" sz="2794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Email : 22f2000848@ds.study.iitm.ac.in</a:t>
              </a:r>
            </a:p>
            <a:p>
              <a:pPr algn="l">
                <a:lnSpc>
                  <a:spcPts val="3353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02610" y="657237"/>
            <a:ext cx="11631927" cy="1743618"/>
            <a:chOff x="0" y="0"/>
            <a:chExt cx="4243359" cy="63607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43358" cy="636076"/>
            </a:xfrm>
            <a:custGeom>
              <a:avLst/>
              <a:gdLst/>
              <a:ahLst/>
              <a:cxnLst/>
              <a:rect r="r" b="b" t="t" l="l"/>
              <a:pathLst>
                <a:path h="636076" w="4243358">
                  <a:moveTo>
                    <a:pt x="0" y="0"/>
                  </a:moveTo>
                  <a:lnTo>
                    <a:pt x="4243358" y="0"/>
                  </a:lnTo>
                  <a:lnTo>
                    <a:pt x="4243358" y="636076"/>
                  </a:lnTo>
                  <a:lnTo>
                    <a:pt x="0" y="63607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34123" y="2627090"/>
            <a:ext cx="17093450" cy="7239690"/>
            <a:chOff x="0" y="0"/>
            <a:chExt cx="6235737" cy="26410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35737" cy="2641058"/>
            </a:xfrm>
            <a:custGeom>
              <a:avLst/>
              <a:gdLst/>
              <a:ahLst/>
              <a:cxnLst/>
              <a:rect r="r" b="b" t="t" l="l"/>
              <a:pathLst>
                <a:path h="2641058" w="6235737">
                  <a:moveTo>
                    <a:pt x="0" y="0"/>
                  </a:moveTo>
                  <a:lnTo>
                    <a:pt x="6235737" y="0"/>
                  </a:lnTo>
                  <a:lnTo>
                    <a:pt x="6235737" y="2641058"/>
                  </a:lnTo>
                  <a:lnTo>
                    <a:pt x="0" y="264105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08900" y="3235000"/>
            <a:ext cx="121908" cy="121908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55579" y="7995212"/>
            <a:ext cx="121908" cy="121908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905495" y="848497"/>
            <a:ext cx="1142904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0"/>
              </a:lnSpc>
            </a:pPr>
            <a:r>
              <a:rPr lang="en-US" b="true" sz="6391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Total Sales (Product Based)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276562" y="-156776"/>
            <a:ext cx="6732164" cy="1627960"/>
          </a:xfrm>
          <a:custGeom>
            <a:avLst/>
            <a:gdLst/>
            <a:ahLst/>
            <a:cxnLst/>
            <a:rect r="r" b="b" t="t" l="l"/>
            <a:pathLst>
              <a:path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03414">
            <a:off x="8817283" y="3449875"/>
            <a:ext cx="321948" cy="461574"/>
          </a:xfrm>
          <a:custGeom>
            <a:avLst/>
            <a:gdLst/>
            <a:ahLst/>
            <a:cxnLst/>
            <a:rect r="r" b="b" t="t" l="l"/>
            <a:pathLst>
              <a:path h="461574" w="321948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78358">
            <a:off x="13505839" y="1724"/>
            <a:ext cx="5868613" cy="1845945"/>
          </a:xfrm>
          <a:custGeom>
            <a:avLst/>
            <a:gdLst/>
            <a:ahLst/>
            <a:cxnLst/>
            <a:rect r="r" b="b" t="t" l="l"/>
            <a:pathLst>
              <a:path h="1845945" w="5868613">
                <a:moveTo>
                  <a:pt x="0" y="0"/>
                </a:moveTo>
                <a:lnTo>
                  <a:pt x="5868613" y="0"/>
                </a:lnTo>
                <a:lnTo>
                  <a:pt x="5868613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1051917" y="1326602"/>
            <a:ext cx="19975873" cy="100031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87084" y="2608401"/>
            <a:ext cx="6250276" cy="6949688"/>
            <a:chOff x="0" y="0"/>
            <a:chExt cx="2280117" cy="25352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80117" cy="2535265"/>
            </a:xfrm>
            <a:custGeom>
              <a:avLst/>
              <a:gdLst/>
              <a:ahLst/>
              <a:cxnLst/>
              <a:rect r="r" b="b" t="t" l="l"/>
              <a:pathLst>
                <a:path h="2535265" w="2280117">
                  <a:moveTo>
                    <a:pt x="0" y="0"/>
                  </a:moveTo>
                  <a:lnTo>
                    <a:pt x="2280117" y="0"/>
                  </a:lnTo>
                  <a:lnTo>
                    <a:pt x="2280117" y="2535265"/>
                  </a:lnTo>
                  <a:lnTo>
                    <a:pt x="0" y="253526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51385" y="656871"/>
            <a:ext cx="11317420" cy="1433627"/>
            <a:chOff x="0" y="0"/>
            <a:chExt cx="4128626" cy="5229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28626" cy="522991"/>
            </a:xfrm>
            <a:custGeom>
              <a:avLst/>
              <a:gdLst/>
              <a:ahLst/>
              <a:cxnLst/>
              <a:rect r="r" b="b" t="t" l="l"/>
              <a:pathLst>
                <a:path h="522991" w="4128626">
                  <a:moveTo>
                    <a:pt x="0" y="0"/>
                  </a:moveTo>
                  <a:lnTo>
                    <a:pt x="4128626" y="0"/>
                  </a:lnTo>
                  <a:lnTo>
                    <a:pt x="4128626" y="522991"/>
                  </a:lnTo>
                  <a:lnTo>
                    <a:pt x="0" y="52299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4254" y="2320939"/>
            <a:ext cx="10307805" cy="7409819"/>
            <a:chOff x="0" y="0"/>
            <a:chExt cx="3760315" cy="270312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60315" cy="2703122"/>
            </a:xfrm>
            <a:custGeom>
              <a:avLst/>
              <a:gdLst/>
              <a:ahLst/>
              <a:cxnLst/>
              <a:rect r="r" b="b" t="t" l="l"/>
              <a:pathLst>
                <a:path h="2703122" w="3760315">
                  <a:moveTo>
                    <a:pt x="0" y="0"/>
                  </a:moveTo>
                  <a:lnTo>
                    <a:pt x="3760315" y="0"/>
                  </a:lnTo>
                  <a:lnTo>
                    <a:pt x="3760315" y="2703122"/>
                  </a:lnTo>
                  <a:lnTo>
                    <a:pt x="0" y="270312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true" flipV="false" rot="0">
            <a:off x="14339810" y="-167809"/>
            <a:ext cx="4111803" cy="1457821"/>
          </a:xfrm>
          <a:custGeom>
            <a:avLst/>
            <a:gdLst/>
            <a:ahLst/>
            <a:cxnLst/>
            <a:rect r="r" b="b" t="t" l="l"/>
            <a:pathLst>
              <a:path h="1457821" w="4111803">
                <a:moveTo>
                  <a:pt x="4111803" y="0"/>
                </a:moveTo>
                <a:lnTo>
                  <a:pt x="0" y="0"/>
                </a:lnTo>
                <a:lnTo>
                  <a:pt x="0" y="1457821"/>
                </a:lnTo>
                <a:lnTo>
                  <a:pt x="4111803" y="1457821"/>
                </a:lnTo>
                <a:lnTo>
                  <a:pt x="41118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441250" y="656871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66276" y="2991231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407914" y="2608401"/>
            <a:ext cx="9910429" cy="6949688"/>
          </a:xfrm>
          <a:custGeom>
            <a:avLst/>
            <a:gdLst/>
            <a:ahLst/>
            <a:cxnLst/>
            <a:rect r="r" b="b" t="t" l="l"/>
            <a:pathLst>
              <a:path h="6949688" w="9910429">
                <a:moveTo>
                  <a:pt x="0" y="0"/>
                </a:moveTo>
                <a:lnTo>
                  <a:pt x="9910429" y="0"/>
                </a:lnTo>
                <a:lnTo>
                  <a:pt x="9910429" y="6949688"/>
                </a:lnTo>
                <a:lnTo>
                  <a:pt x="0" y="69496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79700" y="906767"/>
            <a:ext cx="6889896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Correlation Insight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07892" y="2915031"/>
            <a:ext cx="5702203" cy="613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8"/>
              </a:lnSpc>
            </a:pPr>
            <a:r>
              <a:rPr lang="en-US" sz="3729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Top Correlated Pairs : </a:t>
            </a:r>
          </a:p>
          <a:p>
            <a:pPr algn="l">
              <a:lnSpc>
                <a:spcPts val="4848"/>
              </a:lnSpc>
            </a:pPr>
          </a:p>
          <a:p>
            <a:pPr algn="l" marL="805280" indent="-402640" lvl="1">
              <a:lnSpc>
                <a:spcPts val="4848"/>
              </a:lnSpc>
              <a:buFont typeface="Arial"/>
              <a:buChar char="•"/>
            </a:pPr>
            <a:r>
              <a:rPr lang="en-US" sz="372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Pulse &amp; Wheat: 0.729</a:t>
            </a:r>
          </a:p>
          <a:p>
            <a:pPr algn="l" marL="805280" indent="-402640" lvl="1">
              <a:lnSpc>
                <a:spcPts val="4848"/>
              </a:lnSpc>
              <a:buFont typeface="Arial"/>
              <a:buChar char="•"/>
            </a:pPr>
            <a:r>
              <a:rPr lang="en-US" sz="372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Pulse &amp; Rice: 0.691</a:t>
            </a:r>
          </a:p>
          <a:p>
            <a:pPr algn="l" marL="805280" indent="-402640" lvl="1">
              <a:lnSpc>
                <a:spcPts val="4848"/>
              </a:lnSpc>
              <a:buFont typeface="Arial"/>
              <a:buChar char="•"/>
            </a:pPr>
            <a:r>
              <a:rPr lang="en-US" sz="372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Bread &amp; Sugar: 0.550</a:t>
            </a:r>
          </a:p>
          <a:p>
            <a:pPr algn="l" marL="805280" indent="-402640" lvl="1">
              <a:lnSpc>
                <a:spcPts val="4848"/>
              </a:lnSpc>
              <a:buFont typeface="Arial"/>
              <a:buChar char="•"/>
            </a:pPr>
            <a:r>
              <a:rPr lang="en-US" sz="372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Milk &amp; Spices: 0.119 (no dependency)</a:t>
            </a:r>
          </a:p>
          <a:p>
            <a:pPr algn="l" marL="805280" indent="-402640" lvl="1">
              <a:lnSpc>
                <a:spcPts val="4848"/>
              </a:lnSpc>
              <a:buFont typeface="Arial"/>
              <a:buChar char="•"/>
            </a:pPr>
            <a:r>
              <a:rPr lang="en-US" sz="372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Chips &amp; Biscuits: 0.499 → Bundle Suggestion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217334" y="2803332"/>
          <a:ext cx="15853333" cy="6257993"/>
        </p:xfrm>
        <a:graphic>
          <a:graphicData uri="http://schemas.openxmlformats.org/drawingml/2006/table">
            <a:tbl>
              <a:tblPr/>
              <a:tblGrid>
                <a:gridCol w="3912448"/>
                <a:gridCol w="3669428"/>
                <a:gridCol w="3762804"/>
                <a:gridCol w="4508653"/>
              </a:tblGrid>
              <a:tr h="15525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3EA8"/>
                          </a:solidFill>
                          <a:latin typeface="Telegraf Heavy"/>
                          <a:ea typeface="Telegraf Heavy"/>
                          <a:cs typeface="Telegraf Heavy"/>
                          <a:sym typeface="Telegraf Heavy"/>
                        </a:rPr>
                        <a:t>Inventory Optimization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3EA8"/>
                          </a:solidFill>
                          <a:latin typeface="Telegraf Heavy"/>
                          <a:ea typeface="Telegraf Heavy"/>
                          <a:cs typeface="Telegraf Heavy"/>
                          <a:sym typeface="Telegraf Heavy"/>
                        </a:rPr>
                        <a:t>Space Utilization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3EA8"/>
                          </a:solidFill>
                          <a:latin typeface="Telegraf Heavy"/>
                          <a:ea typeface="Telegraf Heavy"/>
                          <a:cs typeface="Telegraf Heavy"/>
                          <a:sym typeface="Telegraf Heavy"/>
                        </a:rPr>
                        <a:t>Process Automation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3EA8"/>
                          </a:solidFill>
                          <a:latin typeface="Telegraf Heavy"/>
                          <a:ea typeface="Telegraf Heavy"/>
                          <a:cs typeface="Telegraf Heavy"/>
                          <a:sym typeface="Telegraf Heavy"/>
                        </a:rPr>
                        <a:t>Business 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 b="true">
                          <a:solidFill>
                            <a:srgbClr val="003EA8"/>
                          </a:solidFill>
                          <a:latin typeface="Telegraf Heavy"/>
                          <a:ea typeface="Telegraf Heavy"/>
                          <a:cs typeface="Telegraf Heavy"/>
                          <a:sym typeface="Telegraf Heavy"/>
                        </a:rPr>
                        <a:t>Growth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05418"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Use ML model for JIT stocking (esp. Milk, Bread)</a:t>
                      </a:r>
                      <a:endParaRPr lang="en-US" sz="1100"/>
                    </a:p>
                    <a:p>
                      <a:pPr algn="l">
                        <a:lnSpc>
                          <a:spcPts val="3079"/>
                        </a:lnSpc>
                      </a:pPr>
                    </a:p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Prioritize A-category SKUs in procurement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Redesign layout – front-load fast movers</a:t>
                      </a:r>
                      <a:endParaRPr lang="en-US" sz="1100"/>
                    </a:p>
                    <a:p>
                      <a:pPr algn="l">
                        <a:lnSpc>
                          <a:spcPts val="3079"/>
                        </a:lnSpc>
                      </a:pPr>
                    </a:p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Clear out or discount slow-moving SKUs (Category C)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Excel Tracker / Inventory App</a:t>
                      </a:r>
                      <a:endParaRPr lang="en-US" sz="1100"/>
                    </a:p>
                    <a:p>
                      <a:pPr algn="l">
                        <a:lnSpc>
                          <a:spcPts val="3079"/>
                        </a:lnSpc>
                      </a:pPr>
                    </a:p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Reduce manual tracking &amp; errors</a:t>
                      </a:r>
                    </a:p>
                    <a:p>
                      <a:pPr algn="l">
                        <a:lnSpc>
                          <a:spcPts val="307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endParaRPr lang="en-US" sz="1100"/>
                    </a:p>
                    <a:p>
                      <a:pPr algn="l" marL="474981" indent="-237491" lvl="1">
                        <a:lnSpc>
                          <a:spcPts val="3080"/>
                        </a:lnSpc>
                        <a:buFont typeface="Arial"/>
                        <a:buChar char="•"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Hom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e delivery (low-cost local WhatsApp-based)</a:t>
                      </a:r>
                    </a:p>
                    <a:p>
                      <a:pPr algn="l">
                        <a:lnSpc>
                          <a:spcPts val="3080"/>
                        </a:lnSpc>
                      </a:pPr>
                    </a:p>
                    <a:p>
                      <a:pPr algn="l" marL="474981" indent="-237491" lvl="1">
                        <a:lnSpc>
                          <a:spcPts val="3080"/>
                        </a:lnSpc>
                        <a:buFont typeface="Arial"/>
                        <a:buChar char="•"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Festival combos for high correlation pairs</a:t>
                      </a:r>
                    </a:p>
                    <a:p>
                      <a:pPr algn="l">
                        <a:lnSpc>
                          <a:spcPts val="3080"/>
                        </a:lnSpc>
                      </a:pPr>
                    </a:p>
                    <a:p>
                      <a:pPr algn="l" marL="474981" indent="-237491" lvl="1">
                        <a:lnSpc>
                          <a:spcPts val="3080"/>
                        </a:lnSpc>
                        <a:buFont typeface="Arial"/>
                        <a:buChar char="•"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Temporary help during Oct–Dec</a:t>
                      </a:r>
                    </a:p>
                    <a:p>
                      <a:pPr algn="l">
                        <a:lnSpc>
                          <a:spcPts val="308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-278358">
            <a:off x="15042252" y="9067541"/>
            <a:ext cx="3457312" cy="1087482"/>
          </a:xfrm>
          <a:custGeom>
            <a:avLst/>
            <a:gdLst/>
            <a:ahLst/>
            <a:cxnLst/>
            <a:rect r="r" b="b" t="t" l="l"/>
            <a:pathLst>
              <a:path h="1087482" w="3457312">
                <a:moveTo>
                  <a:pt x="0" y="0"/>
                </a:moveTo>
                <a:lnTo>
                  <a:pt x="3457312" y="0"/>
                </a:lnTo>
                <a:lnTo>
                  <a:pt x="3457312" y="1087482"/>
                </a:lnTo>
                <a:lnTo>
                  <a:pt x="0" y="10874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32879" y="8929505"/>
            <a:ext cx="715897" cy="1026375"/>
          </a:xfrm>
          <a:custGeom>
            <a:avLst/>
            <a:gdLst/>
            <a:ahLst/>
            <a:cxnLst/>
            <a:rect r="r" b="b" t="t" l="l"/>
            <a:pathLst>
              <a:path h="1026375" w="715897">
                <a:moveTo>
                  <a:pt x="0" y="0"/>
                </a:moveTo>
                <a:lnTo>
                  <a:pt x="715897" y="0"/>
                </a:lnTo>
                <a:lnTo>
                  <a:pt x="715897" y="1026375"/>
                </a:lnTo>
                <a:lnTo>
                  <a:pt x="0" y="10263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84196" y="-309867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836595" y="693430"/>
            <a:ext cx="11317420" cy="1433627"/>
            <a:chOff x="0" y="0"/>
            <a:chExt cx="4128626" cy="52299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28626" cy="522991"/>
            </a:xfrm>
            <a:custGeom>
              <a:avLst/>
              <a:gdLst/>
              <a:ahLst/>
              <a:cxnLst/>
              <a:rect r="r" b="b" t="t" l="l"/>
              <a:pathLst>
                <a:path h="522991" w="4128626">
                  <a:moveTo>
                    <a:pt x="0" y="0"/>
                  </a:moveTo>
                  <a:lnTo>
                    <a:pt x="4128626" y="0"/>
                  </a:lnTo>
                  <a:lnTo>
                    <a:pt x="4128626" y="522991"/>
                  </a:lnTo>
                  <a:lnTo>
                    <a:pt x="0" y="52299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396948" y="938756"/>
            <a:ext cx="6889896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799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Recommendations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278358">
            <a:off x="-1259568" y="-77331"/>
            <a:ext cx="4900791" cy="1541521"/>
          </a:xfrm>
          <a:custGeom>
            <a:avLst/>
            <a:gdLst/>
            <a:ahLst/>
            <a:cxnLst/>
            <a:rect r="r" b="b" t="t" l="l"/>
            <a:pathLst>
              <a:path h="1541521" w="4900791">
                <a:moveTo>
                  <a:pt x="0" y="0"/>
                </a:moveTo>
                <a:lnTo>
                  <a:pt x="4900791" y="0"/>
                </a:lnTo>
                <a:lnTo>
                  <a:pt x="4900791" y="1541522"/>
                </a:lnTo>
                <a:lnTo>
                  <a:pt x="0" y="1541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16445245" cy="1332924"/>
            <a:chOff x="0" y="0"/>
            <a:chExt cx="5999270" cy="4862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9270" cy="486254"/>
            </a:xfrm>
            <a:custGeom>
              <a:avLst/>
              <a:gdLst/>
              <a:ahLst/>
              <a:cxnLst/>
              <a:rect r="r" b="b" t="t" l="l"/>
              <a:pathLst>
                <a:path h="486254" w="5999270">
                  <a:moveTo>
                    <a:pt x="0" y="0"/>
                  </a:moveTo>
                  <a:lnTo>
                    <a:pt x="5999270" y="0"/>
                  </a:lnTo>
                  <a:lnTo>
                    <a:pt x="5999270" y="486254"/>
                  </a:lnTo>
                  <a:lnTo>
                    <a:pt x="0" y="48625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2628303"/>
            <a:ext cx="13867425" cy="2019897"/>
            <a:chOff x="0" y="0"/>
            <a:chExt cx="5058874" cy="7368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58875" cy="736864"/>
            </a:xfrm>
            <a:custGeom>
              <a:avLst/>
              <a:gdLst/>
              <a:ahLst/>
              <a:cxnLst/>
              <a:rect r="r" b="b" t="t" l="l"/>
              <a:pathLst>
                <a:path h="736864" w="5058875">
                  <a:moveTo>
                    <a:pt x="0" y="0"/>
                  </a:moveTo>
                  <a:lnTo>
                    <a:pt x="5058875" y="0"/>
                  </a:lnTo>
                  <a:lnTo>
                    <a:pt x="5058875" y="736864"/>
                  </a:lnTo>
                  <a:lnTo>
                    <a:pt x="0" y="73686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5143500"/>
            <a:ext cx="13867425" cy="2242180"/>
            <a:chOff x="0" y="0"/>
            <a:chExt cx="5058874" cy="8179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58875" cy="817953"/>
            </a:xfrm>
            <a:custGeom>
              <a:avLst/>
              <a:gdLst/>
              <a:ahLst/>
              <a:cxnLst/>
              <a:rect r="r" b="b" t="t" l="l"/>
              <a:pathLst>
                <a:path h="817953" w="5058875">
                  <a:moveTo>
                    <a:pt x="0" y="0"/>
                  </a:moveTo>
                  <a:lnTo>
                    <a:pt x="5058875" y="0"/>
                  </a:lnTo>
                  <a:lnTo>
                    <a:pt x="5058875" y="817953"/>
                  </a:lnTo>
                  <a:lnTo>
                    <a:pt x="0" y="8179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7669281"/>
            <a:ext cx="13867425" cy="1898402"/>
            <a:chOff x="0" y="0"/>
            <a:chExt cx="5058874" cy="6925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058875" cy="692542"/>
            </a:xfrm>
            <a:custGeom>
              <a:avLst/>
              <a:gdLst/>
              <a:ahLst/>
              <a:cxnLst/>
              <a:rect r="r" b="b" t="t" l="l"/>
              <a:pathLst>
                <a:path h="692542" w="5058875">
                  <a:moveTo>
                    <a:pt x="0" y="0"/>
                  </a:moveTo>
                  <a:lnTo>
                    <a:pt x="5058875" y="0"/>
                  </a:lnTo>
                  <a:lnTo>
                    <a:pt x="5058875" y="692542"/>
                  </a:lnTo>
                  <a:lnTo>
                    <a:pt x="0" y="69254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515264" y="770928"/>
            <a:ext cx="12840017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b="true" sz="7500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Impact of the Project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404404" y="5493130"/>
            <a:ext cx="13048738" cy="1683510"/>
            <a:chOff x="0" y="0"/>
            <a:chExt cx="17398318" cy="2244679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76200"/>
              <a:ext cx="17398318" cy="778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003EA8"/>
                  </a:solidFill>
                  <a:latin typeface="Telegraf Heavy"/>
                  <a:ea typeface="Telegraf Heavy"/>
                  <a:cs typeface="Telegraf Heavy"/>
                  <a:sym typeface="Telegraf Heavy"/>
                </a:rPr>
                <a:t>Space Constraints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86508"/>
              <a:ext cx="17398318" cy="1458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Recommended rearranging shelves to highlight high-revenue A-category items (Milk, Bread, Chips)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Suggested removing or discounting low-performing SKUs to free up space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-1276562" y="-156776"/>
            <a:ext cx="6732164" cy="1627960"/>
          </a:xfrm>
          <a:custGeom>
            <a:avLst/>
            <a:gdLst/>
            <a:ahLst/>
            <a:cxnLst/>
            <a:rect r="r" b="b" t="t" l="l"/>
            <a:pathLst>
              <a:path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63879" y="-156776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691150" y="7036140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128279" y="4759525"/>
            <a:ext cx="3620087" cy="5186371"/>
          </a:xfrm>
          <a:custGeom>
            <a:avLst/>
            <a:gdLst/>
            <a:ahLst/>
            <a:cxnLst/>
            <a:rect r="r" b="b" t="t" l="l"/>
            <a:pathLst>
              <a:path h="5186371" w="3620087">
                <a:moveTo>
                  <a:pt x="0" y="0"/>
                </a:moveTo>
                <a:lnTo>
                  <a:pt x="3620087" y="0"/>
                </a:lnTo>
                <a:lnTo>
                  <a:pt x="3620087" y="5186371"/>
                </a:lnTo>
                <a:lnTo>
                  <a:pt x="0" y="51863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404404" y="2977933"/>
            <a:ext cx="13491722" cy="1321560"/>
            <a:chOff x="0" y="0"/>
            <a:chExt cx="17988963" cy="1762079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76200"/>
              <a:ext cx="17988963" cy="778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003EA8"/>
                  </a:solidFill>
                  <a:latin typeface="Telegraf Heavy"/>
                  <a:ea typeface="Telegraf Heavy"/>
                  <a:cs typeface="Telegraf Heavy"/>
                  <a:sym typeface="Telegraf Heavy"/>
                </a:rPr>
                <a:t>Inventory Issues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786508"/>
              <a:ext cx="17988963" cy="975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Linear Regression improved stock forecasting for perishables like Milk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ABC analysis helped prioritize top SKUs and reduce overstocking of slow movers (e.g., Spices, Salt)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04404" y="8018911"/>
            <a:ext cx="11106440" cy="1321560"/>
            <a:chOff x="0" y="0"/>
            <a:chExt cx="14808587" cy="1762079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76200"/>
              <a:ext cx="14808587" cy="778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003EA8"/>
                  </a:solidFill>
                  <a:latin typeface="Telegraf Heavy"/>
                  <a:ea typeface="Telegraf Heavy"/>
                  <a:cs typeface="Telegraf Heavy"/>
                  <a:sym typeface="Telegraf Heavy"/>
                </a:rPr>
                <a:t>Limited Growth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786508"/>
              <a:ext cx="14808587" cy="975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Proposed simple automation (Excel tools) and WhatsApp-based home delivery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Solutions are low-cost, easy to adopt, and suitable for a family-run setup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1028700"/>
            <a:ext cx="16439375" cy="2472630"/>
            <a:chOff x="0" y="0"/>
            <a:chExt cx="5997128" cy="9020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7129" cy="902022"/>
            </a:xfrm>
            <a:custGeom>
              <a:avLst/>
              <a:gdLst/>
              <a:ahLst/>
              <a:cxnLst/>
              <a:rect r="r" b="b" t="t" l="l"/>
              <a:pathLst>
                <a:path h="902022" w="5997129">
                  <a:moveTo>
                    <a:pt x="0" y="0"/>
                  </a:moveTo>
                  <a:lnTo>
                    <a:pt x="5997129" y="0"/>
                  </a:lnTo>
                  <a:lnTo>
                    <a:pt x="5997129" y="902022"/>
                  </a:lnTo>
                  <a:lnTo>
                    <a:pt x="0" y="90202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31698" y="8802396"/>
            <a:ext cx="573798" cy="822649"/>
          </a:xfrm>
          <a:custGeom>
            <a:avLst/>
            <a:gdLst/>
            <a:ahLst/>
            <a:cxnLst/>
            <a:rect r="r" b="b" t="t" l="l"/>
            <a:pathLst>
              <a:path h="822649" w="573798">
                <a:moveTo>
                  <a:pt x="0" y="0"/>
                </a:moveTo>
                <a:lnTo>
                  <a:pt x="573797" y="0"/>
                </a:lnTo>
                <a:lnTo>
                  <a:pt x="573797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18882" y="-411324"/>
            <a:ext cx="573798" cy="822649"/>
          </a:xfrm>
          <a:custGeom>
            <a:avLst/>
            <a:gdLst/>
            <a:ahLst/>
            <a:cxnLst/>
            <a:rect r="r" b="b" t="t" l="l"/>
            <a:pathLst>
              <a:path h="822649" w="573798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08297" y="-15373"/>
            <a:ext cx="3927179" cy="1392364"/>
          </a:xfrm>
          <a:custGeom>
            <a:avLst/>
            <a:gdLst/>
            <a:ahLst/>
            <a:cxnLst/>
            <a:rect r="r" b="b" t="t" l="l"/>
            <a:pathLst>
              <a:path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198215"/>
            <a:ext cx="15904007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Quantifiable Benefits Observed </a:t>
            </a:r>
            <a:r>
              <a:rPr lang="en-US" sz="6600">
                <a:solidFill>
                  <a:srgbClr val="003EA8"/>
                </a:solidFill>
                <a:latin typeface="Telegraf"/>
                <a:ea typeface="Telegraf"/>
                <a:cs typeface="Telegraf"/>
                <a:sym typeface="Telegraf"/>
              </a:rPr>
              <a:t>(Based on Model Simulations)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05495" y="4301430"/>
            <a:ext cx="6519569" cy="1846838"/>
            <a:chOff x="0" y="0"/>
            <a:chExt cx="2378356" cy="6737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78356" cy="673732"/>
            </a:xfrm>
            <a:custGeom>
              <a:avLst/>
              <a:gdLst/>
              <a:ahLst/>
              <a:cxnLst/>
              <a:rect r="r" b="b" t="t" l="l"/>
              <a:pathLst>
                <a:path h="673732" w="2378356">
                  <a:moveTo>
                    <a:pt x="0" y="0"/>
                  </a:moveTo>
                  <a:lnTo>
                    <a:pt x="2378356" y="0"/>
                  </a:lnTo>
                  <a:lnTo>
                    <a:pt x="2378356" y="673732"/>
                  </a:lnTo>
                  <a:lnTo>
                    <a:pt x="0" y="67373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05495" y="6950288"/>
            <a:ext cx="6519569" cy="2163876"/>
            <a:chOff x="0" y="0"/>
            <a:chExt cx="2378356" cy="78938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78356" cy="789388"/>
            </a:xfrm>
            <a:custGeom>
              <a:avLst/>
              <a:gdLst/>
              <a:ahLst/>
              <a:cxnLst/>
              <a:rect r="r" b="b" t="t" l="l"/>
              <a:pathLst>
                <a:path h="789388" w="2378356">
                  <a:moveTo>
                    <a:pt x="0" y="0"/>
                  </a:moveTo>
                  <a:lnTo>
                    <a:pt x="2378356" y="0"/>
                  </a:lnTo>
                  <a:lnTo>
                    <a:pt x="2378356" y="789388"/>
                  </a:lnTo>
                  <a:lnTo>
                    <a:pt x="0" y="78938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117052" y="4470029"/>
            <a:ext cx="5716818" cy="1321560"/>
            <a:chOff x="0" y="0"/>
            <a:chExt cx="7622424" cy="1762079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76200"/>
              <a:ext cx="7622424" cy="778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003EA8"/>
                  </a:solidFill>
                  <a:latin typeface="Telegraf Heavy"/>
                  <a:ea typeface="Telegraf Heavy"/>
                  <a:cs typeface="Telegraf Heavy"/>
                  <a:sym typeface="Telegraf Heavy"/>
                </a:rPr>
                <a:t>Stockout Risk Reduced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786508"/>
              <a:ext cx="7622424" cy="975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30% drop in forecast error for Milk using ML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17052" y="7118887"/>
            <a:ext cx="5716818" cy="1683510"/>
            <a:chOff x="0" y="0"/>
            <a:chExt cx="7622424" cy="2244679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76200"/>
              <a:ext cx="7622424" cy="778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003EA8"/>
                  </a:solidFill>
                  <a:latin typeface="Telegraf Heavy"/>
                  <a:ea typeface="Telegraf Heavy"/>
                  <a:cs typeface="Telegraf Heavy"/>
                  <a:sym typeface="Telegraf Heavy"/>
                </a:rPr>
                <a:t>Sales Boost via Bundling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786508"/>
              <a:ext cx="7622424" cy="1458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Identified high-correlation product pairs for combo offers (e.g., Bread + Milk, Chips + Soft Drinks)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245315" y="4301430"/>
            <a:ext cx="9099555" cy="1846838"/>
            <a:chOff x="0" y="0"/>
            <a:chExt cx="3319542" cy="67373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319542" cy="673732"/>
            </a:xfrm>
            <a:custGeom>
              <a:avLst/>
              <a:gdLst/>
              <a:ahLst/>
              <a:cxnLst/>
              <a:rect r="r" b="b" t="t" l="l"/>
              <a:pathLst>
                <a:path h="673732" w="3319542">
                  <a:moveTo>
                    <a:pt x="0" y="0"/>
                  </a:moveTo>
                  <a:lnTo>
                    <a:pt x="3319542" y="0"/>
                  </a:lnTo>
                  <a:lnTo>
                    <a:pt x="3319542" y="673732"/>
                  </a:lnTo>
                  <a:lnTo>
                    <a:pt x="0" y="67373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8300160" y="6950288"/>
            <a:ext cx="8959140" cy="2163876"/>
            <a:chOff x="0" y="0"/>
            <a:chExt cx="3268319" cy="78938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268318" cy="789388"/>
            </a:xfrm>
            <a:custGeom>
              <a:avLst/>
              <a:gdLst/>
              <a:ahLst/>
              <a:cxnLst/>
              <a:rect r="r" b="b" t="t" l="l"/>
              <a:pathLst>
                <a:path h="789388" w="3268318">
                  <a:moveTo>
                    <a:pt x="0" y="0"/>
                  </a:moveTo>
                  <a:lnTo>
                    <a:pt x="3268318" y="0"/>
                  </a:lnTo>
                  <a:lnTo>
                    <a:pt x="3268318" y="789388"/>
                  </a:lnTo>
                  <a:lnTo>
                    <a:pt x="0" y="78938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8456872" y="4470029"/>
            <a:ext cx="8062976" cy="959610"/>
            <a:chOff x="0" y="0"/>
            <a:chExt cx="10750634" cy="1279479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76200"/>
              <a:ext cx="10750634" cy="778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003EA8"/>
                  </a:solidFill>
                  <a:latin typeface="Telegraf Heavy"/>
                  <a:ea typeface="Telegraf Heavy"/>
                  <a:cs typeface="Telegraf Heavy"/>
                  <a:sym typeface="Telegraf Heavy"/>
                </a:rPr>
                <a:t>Inventory Holding Cost Estimation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786508"/>
              <a:ext cx="10750634" cy="4929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Potential reduction by 15–20% for Dairy and FMCG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456872" y="7118887"/>
            <a:ext cx="8062976" cy="1838449"/>
            <a:chOff x="0" y="0"/>
            <a:chExt cx="10750634" cy="2451266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66675"/>
              <a:ext cx="10750634" cy="1458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90"/>
                </a:lnSpc>
              </a:pPr>
              <a:r>
                <a:rPr lang="en-US" sz="3300" b="true">
                  <a:solidFill>
                    <a:srgbClr val="003EA8"/>
                  </a:solidFill>
                  <a:latin typeface="Telegraf Heavy"/>
                  <a:ea typeface="Telegraf Heavy"/>
                  <a:cs typeface="Telegraf Heavy"/>
                  <a:sym typeface="Telegraf Heavy"/>
                </a:rPr>
                <a:t>Shelf Efficiency Improvement Potential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1475694"/>
              <a:ext cx="10750634" cy="975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Upto 25% by reallocating Category A SKUs to high-visibility spots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1836462" y="8558535"/>
            <a:ext cx="7147788" cy="1728465"/>
          </a:xfrm>
          <a:custGeom>
            <a:avLst/>
            <a:gdLst/>
            <a:ahLst/>
            <a:cxnLst/>
            <a:rect r="r" b="b" t="t" l="l"/>
            <a:pathLst>
              <a:path h="1728465" w="7147788">
                <a:moveTo>
                  <a:pt x="0" y="0"/>
                </a:moveTo>
                <a:lnTo>
                  <a:pt x="7147787" y="0"/>
                </a:lnTo>
                <a:lnTo>
                  <a:pt x="7147787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2134637"/>
          <a:ext cx="16452850" cy="7519880"/>
        </p:xfrm>
        <a:graphic>
          <a:graphicData uri="http://schemas.openxmlformats.org/drawingml/2006/table">
            <a:tbl>
              <a:tblPr/>
              <a:tblGrid>
                <a:gridCol w="3345971"/>
                <a:gridCol w="3360765"/>
                <a:gridCol w="3028174"/>
                <a:gridCol w="3126933"/>
                <a:gridCol w="3591008"/>
              </a:tblGrid>
              <a:tr h="20859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3EA8"/>
                          </a:solidFill>
                          <a:latin typeface="Telegraf Heavy"/>
                          <a:ea typeface="Telegraf Heavy"/>
                          <a:cs typeface="Telegraf Heavy"/>
                          <a:sym typeface="Telegraf Heavy"/>
                        </a:rPr>
                        <a:t>Implement Inventory Tracker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3EA8"/>
                          </a:solidFill>
                          <a:latin typeface="Telegraf Heavy"/>
                          <a:ea typeface="Telegraf Heavy"/>
                          <a:cs typeface="Telegraf Heavy"/>
                          <a:sym typeface="Telegraf Heavy"/>
                        </a:rPr>
                        <a:t>Introduce Home Delivery via WhatsApp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3EA8"/>
                          </a:solidFill>
                          <a:latin typeface="Telegraf Heavy"/>
                          <a:ea typeface="Telegraf Heavy"/>
                          <a:cs typeface="Telegraf Heavy"/>
                          <a:sym typeface="Telegraf Heavy"/>
                        </a:rPr>
                        <a:t>ML-Based Forecasting Monthly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3EA8"/>
                          </a:solidFill>
                          <a:latin typeface="Telegraf Heavy"/>
                          <a:ea typeface="Telegraf Heavy"/>
                          <a:cs typeface="Telegraf Heavy"/>
                          <a:sym typeface="Telegraf Heavy"/>
                        </a:rPr>
                        <a:t>Start Trial Promotions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3EA8"/>
                          </a:solidFill>
                          <a:latin typeface="Telegraf Heavy"/>
                          <a:ea typeface="Telegraf Heavy"/>
                          <a:cs typeface="Telegraf Heavy"/>
                          <a:sym typeface="Telegraf Heavy"/>
                        </a:rPr>
                        <a:t>Explore Future Tech Add-ons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33905"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Track daily sales, stock left, reorder thresholds</a:t>
                      </a:r>
                      <a:endParaRPr lang="en-US" sz="1100"/>
                    </a:p>
                    <a:p>
                      <a:pPr algn="l">
                        <a:lnSpc>
                          <a:spcPts val="3079"/>
                        </a:lnSpc>
                      </a:pPr>
                    </a:p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Auto-highlight fast/slow-moving items</a:t>
                      </a:r>
                    </a:p>
                    <a:p>
                      <a:pPr algn="l">
                        <a:lnSpc>
                          <a:spcPts val="3079"/>
                        </a:lnSpc>
                      </a:pPr>
                    </a:p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Simple to use and aligns with current shop workflows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Take daily orders via message</a:t>
                      </a:r>
                      <a:endParaRPr lang="en-US" sz="1100"/>
                    </a:p>
                    <a:p>
                      <a:pPr algn="l">
                        <a:lnSpc>
                          <a:spcPts val="3079"/>
                        </a:lnSpc>
                      </a:pPr>
                    </a:p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Free local delivery for orders &gt;₹200</a:t>
                      </a:r>
                    </a:p>
                    <a:p>
                      <a:pPr algn="l">
                        <a:lnSpc>
                          <a:spcPts val="3079"/>
                        </a:lnSpc>
                      </a:pPr>
                    </a:p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Promotes customer retention and convenience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Use updated sales data to retrain the linear model</a:t>
                      </a:r>
                      <a:endParaRPr lang="en-US" sz="1100"/>
                    </a:p>
                    <a:p>
                      <a:pPr algn="l">
                        <a:lnSpc>
                          <a:spcPts val="3079"/>
                        </a:lnSpc>
                      </a:pPr>
                    </a:p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Expand prediction to other SKUs (e.g., Bread, Biscuits)</a:t>
                      </a:r>
                    </a:p>
                    <a:p>
                      <a:pPr algn="l">
                        <a:lnSpc>
                          <a:spcPts val="307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81" indent="-237491" lvl="1">
                        <a:lnSpc>
                          <a:spcPts val="308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Use bundle insights (Milk + Bread, Chips + Biscuits)</a:t>
                      </a:r>
                      <a:endParaRPr lang="en-US" sz="1100"/>
                    </a:p>
                    <a:p>
                      <a:pPr algn="l">
                        <a:lnSpc>
                          <a:spcPts val="3080"/>
                        </a:lnSpc>
                      </a:pPr>
                    </a:p>
                    <a:p>
                      <a:pPr algn="l" marL="474981" indent="-237491" lvl="1">
                        <a:lnSpc>
                          <a:spcPts val="3080"/>
                        </a:lnSpc>
                        <a:buFont typeface="Arial"/>
                        <a:buChar char="•"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Off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er combo discounts during high-demand months (Oct–Dec)</a:t>
                      </a:r>
                    </a:p>
                    <a:p>
                      <a:pPr algn="l">
                        <a:lnSpc>
                          <a:spcPts val="308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81" indent="-237491" lvl="1">
                        <a:lnSpc>
                          <a:spcPts val="308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POS billing software for faster checkout</a:t>
                      </a:r>
                      <a:endParaRPr lang="en-US" sz="1100"/>
                    </a:p>
                    <a:p>
                      <a:pPr algn="l">
                        <a:lnSpc>
                          <a:spcPts val="3080"/>
                        </a:lnSpc>
                      </a:pPr>
                    </a:p>
                    <a:p>
                      <a:pPr algn="l" marL="474981" indent="-237491" lvl="1">
                        <a:lnSpc>
                          <a:spcPts val="3080"/>
                        </a:lnSpc>
                        <a:buFont typeface="Arial"/>
                        <a:buChar char="•"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QR-code-based order form or online menu via Google Forms</a:t>
                      </a:r>
                    </a:p>
                    <a:p>
                      <a:pPr algn="l">
                        <a:lnSpc>
                          <a:spcPts val="3080"/>
                        </a:lnSpc>
                      </a:pPr>
                    </a:p>
                    <a:p>
                      <a:pPr algn="l" marL="474981" indent="-237491" lvl="1">
                        <a:lnSpc>
                          <a:spcPts val="3080"/>
                        </a:lnSpc>
                        <a:buFont typeface="Arial"/>
                        <a:buChar char="•"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Low-cost website or listing on Google Business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-278358">
            <a:off x="-187185" y="433311"/>
            <a:ext cx="2756025" cy="866895"/>
          </a:xfrm>
          <a:custGeom>
            <a:avLst/>
            <a:gdLst/>
            <a:ahLst/>
            <a:cxnLst/>
            <a:rect r="r" b="b" t="t" l="l"/>
            <a:pathLst>
              <a:path h="866895" w="2756025">
                <a:moveTo>
                  <a:pt x="0" y="0"/>
                </a:moveTo>
                <a:lnTo>
                  <a:pt x="2756025" y="0"/>
                </a:lnTo>
                <a:lnTo>
                  <a:pt x="2756025" y="866895"/>
                </a:lnTo>
                <a:lnTo>
                  <a:pt x="0" y="866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78358">
            <a:off x="15881287" y="7952572"/>
            <a:ext cx="2756025" cy="866895"/>
          </a:xfrm>
          <a:custGeom>
            <a:avLst/>
            <a:gdLst/>
            <a:ahLst/>
            <a:cxnLst/>
            <a:rect r="r" b="b" t="t" l="l"/>
            <a:pathLst>
              <a:path h="866895" w="2756025">
                <a:moveTo>
                  <a:pt x="0" y="0"/>
                </a:moveTo>
                <a:lnTo>
                  <a:pt x="2756026" y="0"/>
                </a:lnTo>
                <a:lnTo>
                  <a:pt x="2756026" y="866895"/>
                </a:lnTo>
                <a:lnTo>
                  <a:pt x="0" y="866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62188" y="8728374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84196" y="-309867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54332" y="323274"/>
            <a:ext cx="14570141" cy="1180942"/>
            <a:chOff x="0" y="0"/>
            <a:chExt cx="5999270" cy="48625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999270" cy="486254"/>
            </a:xfrm>
            <a:custGeom>
              <a:avLst/>
              <a:gdLst/>
              <a:ahLst/>
              <a:cxnLst/>
              <a:rect r="r" b="b" t="t" l="l"/>
              <a:pathLst>
                <a:path h="486254" w="5999270">
                  <a:moveTo>
                    <a:pt x="0" y="0"/>
                  </a:moveTo>
                  <a:lnTo>
                    <a:pt x="5999270" y="0"/>
                  </a:lnTo>
                  <a:lnTo>
                    <a:pt x="5999270" y="486254"/>
                  </a:lnTo>
                  <a:lnTo>
                    <a:pt x="0" y="48625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580553" y="424867"/>
            <a:ext cx="11375985" cy="1079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4"/>
              </a:lnSpc>
            </a:pPr>
            <a:r>
              <a:rPr lang="en-US" b="true" sz="6645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Impact of the Project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9009410" cy="1375123"/>
            <a:chOff x="0" y="0"/>
            <a:chExt cx="3286657" cy="5016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6657" cy="501648"/>
            </a:xfrm>
            <a:custGeom>
              <a:avLst/>
              <a:gdLst/>
              <a:ahLst/>
              <a:cxnLst/>
              <a:rect r="r" b="b" t="t" l="l"/>
              <a:pathLst>
                <a:path h="501648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501648"/>
                  </a:lnTo>
                  <a:lnTo>
                    <a:pt x="0" y="50164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5495" y="2753406"/>
            <a:ext cx="9009410" cy="6855524"/>
            <a:chOff x="0" y="0"/>
            <a:chExt cx="3286657" cy="25009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86657" cy="2500914"/>
            </a:xfrm>
            <a:custGeom>
              <a:avLst/>
              <a:gdLst/>
              <a:ahLst/>
              <a:cxnLst/>
              <a:rect r="r" b="b" t="t" l="l"/>
              <a:pathLst>
                <a:path h="2500914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2500914"/>
                  </a:lnTo>
                  <a:lnTo>
                    <a:pt x="0" y="250091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61150" y="657204"/>
            <a:ext cx="7745361" cy="9161284"/>
            <a:chOff x="0" y="0"/>
            <a:chExt cx="2825529" cy="33420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25529" cy="3342062"/>
            </a:xfrm>
            <a:custGeom>
              <a:avLst/>
              <a:gdLst/>
              <a:ahLst/>
              <a:cxnLst/>
              <a:rect r="r" b="b" t="t" l="l"/>
              <a:pathLst>
                <a:path h="3342062" w="2825529">
                  <a:moveTo>
                    <a:pt x="0" y="0"/>
                  </a:moveTo>
                  <a:lnTo>
                    <a:pt x="2825529" y="0"/>
                  </a:lnTo>
                  <a:lnTo>
                    <a:pt x="2825529" y="3342062"/>
                  </a:lnTo>
                  <a:lnTo>
                    <a:pt x="0" y="334206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626673" y="924923"/>
            <a:ext cx="7113118" cy="8372376"/>
            <a:chOff x="0" y="0"/>
            <a:chExt cx="9484157" cy="11163167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3"/>
            <a:srcRect l="2608" t="0" r="2608" b="0"/>
            <a:stretch>
              <a:fillRect/>
            </a:stretch>
          </p:blipFill>
          <p:spPr>
            <a:xfrm flipH="false" flipV="false">
              <a:off x="0" y="0"/>
              <a:ext cx="9484157" cy="11163167"/>
            </a:xfrm>
            <a:prstGeom prst="rect">
              <a:avLst/>
            </a:prstGeom>
          </p:spPr>
        </p:pic>
      </p:grpSp>
      <p:sp>
        <p:nvSpPr>
          <p:cNvPr name="Freeform 11" id="11"/>
          <p:cNvSpPr/>
          <p:nvPr/>
        </p:nvSpPr>
        <p:spPr>
          <a:xfrm flipH="false" flipV="false" rot="0">
            <a:off x="15301511" y="-207276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7244039" y="9258300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95787" y="29178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54774" y="981075"/>
            <a:ext cx="8310853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67"/>
              </a:lnSpc>
              <a:spcBef>
                <a:spcPct val="0"/>
              </a:spcBef>
            </a:pPr>
            <a:r>
              <a:rPr lang="en-US" b="true" sz="5056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Organization Background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57587" y="8488003"/>
            <a:ext cx="7049083" cy="761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298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Dairy (Milk, Butter), FMCG (Bread, Chips, Soft Drinks), Groceries (Rice, Pulses, etc.)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3235" y="3672380"/>
            <a:ext cx="7780765" cy="389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298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Jai Maa Jhandewali Store, VP Block, Pitampura, Delhi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63235" y="3030607"/>
            <a:ext cx="7049083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600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Business Name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7921" y="4796642"/>
            <a:ext cx="7049083" cy="389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298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Family-run B2C store operating 9 AM – 9 PM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75662" y="4149504"/>
            <a:ext cx="7049083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600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Structure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57587" y="7837128"/>
            <a:ext cx="7049083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600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Key Products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3235" y="5455151"/>
            <a:ext cx="7049083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600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Established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3235" y="6059892"/>
            <a:ext cx="7049083" cy="389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298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~2 years ago, initial investment ₹7 Lakh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57587" y="6609844"/>
            <a:ext cx="7049083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600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Revenue Recovery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63235" y="7180538"/>
            <a:ext cx="7049083" cy="389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298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Broke even in 1.5 years, now profitable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16436355" cy="1725250"/>
            <a:chOff x="0" y="0"/>
            <a:chExt cx="5996027" cy="6293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6027" cy="629376"/>
            </a:xfrm>
            <a:custGeom>
              <a:avLst/>
              <a:gdLst/>
              <a:ahLst/>
              <a:cxnLst/>
              <a:rect r="r" b="b" t="t" l="l"/>
              <a:pathLst>
                <a:path h="629376" w="5996027">
                  <a:moveTo>
                    <a:pt x="0" y="0"/>
                  </a:moveTo>
                  <a:lnTo>
                    <a:pt x="5996027" y="0"/>
                  </a:lnTo>
                  <a:lnTo>
                    <a:pt x="5996027" y="629376"/>
                  </a:lnTo>
                  <a:lnTo>
                    <a:pt x="0" y="62937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5495" y="2820605"/>
            <a:ext cx="16436355" cy="6570815"/>
            <a:chOff x="0" y="0"/>
            <a:chExt cx="5996027" cy="23970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96027" cy="2397051"/>
            </a:xfrm>
            <a:custGeom>
              <a:avLst/>
              <a:gdLst/>
              <a:ahLst/>
              <a:cxnLst/>
              <a:rect r="r" b="b" t="t" l="l"/>
              <a:pathLst>
                <a:path h="2397051" w="5996027">
                  <a:moveTo>
                    <a:pt x="0" y="0"/>
                  </a:moveTo>
                  <a:lnTo>
                    <a:pt x="5996027" y="0"/>
                  </a:lnTo>
                  <a:lnTo>
                    <a:pt x="5996027" y="2397051"/>
                  </a:lnTo>
                  <a:lnTo>
                    <a:pt x="0" y="23970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39477" y="6086576"/>
            <a:ext cx="4588260" cy="3304844"/>
            <a:chOff x="0" y="0"/>
            <a:chExt cx="6117680" cy="440645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6117680" cy="1470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b="true">
                  <a:solidFill>
                    <a:srgbClr val="003EA8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Inventory Management Issues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500486"/>
              <a:ext cx="6117680" cy="29059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Fluctuating demand (e.g., Milk: 4–108 units/day)</a:t>
              </a:r>
            </a:p>
            <a:p>
              <a:pPr algn="l">
                <a:lnSpc>
                  <a:spcPts val="2859"/>
                </a:lnSpc>
              </a:pP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Overstocking perishable items leads to wastage</a:t>
              </a:r>
            </a:p>
            <a:p>
              <a:pPr algn="l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6555235" y="8661230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749653" y="-323083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641794">
            <a:off x="8923192" y="-17882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190032" y="3002096"/>
            <a:ext cx="2769443" cy="2638524"/>
          </a:xfrm>
          <a:custGeom>
            <a:avLst/>
            <a:gdLst/>
            <a:ahLst/>
            <a:cxnLst/>
            <a:rect r="r" b="b" t="t" l="l"/>
            <a:pathLst>
              <a:path h="2638524" w="2769443">
                <a:moveTo>
                  <a:pt x="0" y="0"/>
                </a:moveTo>
                <a:lnTo>
                  <a:pt x="2769443" y="0"/>
                </a:lnTo>
                <a:lnTo>
                  <a:pt x="2769443" y="2638524"/>
                </a:lnTo>
                <a:lnTo>
                  <a:pt x="0" y="26385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189688" y="3002096"/>
            <a:ext cx="2554230" cy="2638524"/>
          </a:xfrm>
          <a:custGeom>
            <a:avLst/>
            <a:gdLst/>
            <a:ahLst/>
            <a:cxnLst/>
            <a:rect r="r" b="b" t="t" l="l"/>
            <a:pathLst>
              <a:path h="2638524" w="2554230">
                <a:moveTo>
                  <a:pt x="0" y="0"/>
                </a:moveTo>
                <a:lnTo>
                  <a:pt x="2554230" y="0"/>
                </a:lnTo>
                <a:lnTo>
                  <a:pt x="2554230" y="2638524"/>
                </a:lnTo>
                <a:lnTo>
                  <a:pt x="0" y="26385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721498" y="2820605"/>
            <a:ext cx="2170715" cy="3084996"/>
          </a:xfrm>
          <a:custGeom>
            <a:avLst/>
            <a:gdLst/>
            <a:ahLst/>
            <a:cxnLst/>
            <a:rect r="r" b="b" t="t" l="l"/>
            <a:pathLst>
              <a:path h="3084996" w="2170715">
                <a:moveTo>
                  <a:pt x="0" y="0"/>
                </a:moveTo>
                <a:lnTo>
                  <a:pt x="2170715" y="0"/>
                </a:lnTo>
                <a:lnTo>
                  <a:pt x="2170715" y="3084996"/>
                </a:lnTo>
                <a:lnTo>
                  <a:pt x="0" y="30849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055258" y="6262187"/>
            <a:ext cx="458826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 Limited Business Growth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55258" y="7423270"/>
            <a:ext cx="4588260" cy="1105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Manual processes, no automation, time constraints of owner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106887" y="820148"/>
            <a:ext cx="12074226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b="true" sz="9000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Problem Statement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2753590" y="6534251"/>
            <a:ext cx="3801645" cy="2580944"/>
            <a:chOff x="0" y="0"/>
            <a:chExt cx="5068861" cy="3441258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47625"/>
              <a:ext cx="5068861" cy="1470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b="true">
                  <a:solidFill>
                    <a:srgbClr val="003EA8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Space Constraints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500486"/>
              <a:ext cx="5068861" cy="1940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Limited storage (some stock kept at home)</a:t>
              </a:r>
            </a:p>
            <a:p>
              <a:pPr algn="just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Poor SKU placement efficiency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862528" y="2945517"/>
            <a:ext cx="5178693" cy="6710031"/>
            <a:chOff x="0" y="0"/>
            <a:chExt cx="2022709" cy="26208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22709" cy="2620824"/>
            </a:xfrm>
            <a:custGeom>
              <a:avLst/>
              <a:gdLst/>
              <a:ahLst/>
              <a:cxnLst/>
              <a:rect r="r" b="b" t="t" l="l"/>
              <a:pathLst>
                <a:path h="2620824" w="2022709">
                  <a:moveTo>
                    <a:pt x="0" y="0"/>
                  </a:moveTo>
                  <a:lnTo>
                    <a:pt x="2022709" y="0"/>
                  </a:lnTo>
                  <a:lnTo>
                    <a:pt x="2022709" y="2620824"/>
                  </a:lnTo>
                  <a:lnTo>
                    <a:pt x="0" y="262082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90828" y="681362"/>
            <a:ext cx="16482760" cy="1602022"/>
            <a:chOff x="0" y="0"/>
            <a:chExt cx="6012956" cy="5844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012955" cy="584422"/>
            </a:xfrm>
            <a:custGeom>
              <a:avLst/>
              <a:gdLst/>
              <a:ahLst/>
              <a:cxnLst/>
              <a:rect r="r" b="b" t="t" l="l"/>
              <a:pathLst>
                <a:path h="584422" w="6012955">
                  <a:moveTo>
                    <a:pt x="0" y="0"/>
                  </a:moveTo>
                  <a:lnTo>
                    <a:pt x="6012955" y="0"/>
                  </a:lnTo>
                  <a:lnTo>
                    <a:pt x="6012955" y="584422"/>
                  </a:lnTo>
                  <a:lnTo>
                    <a:pt x="0" y="58442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473547" y="3311249"/>
            <a:ext cx="11968910" cy="4772202"/>
            <a:chOff x="0" y="0"/>
            <a:chExt cx="4142236" cy="165157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42236" cy="1651578"/>
            </a:xfrm>
            <a:custGeom>
              <a:avLst/>
              <a:gdLst/>
              <a:ahLst/>
              <a:cxnLst/>
              <a:rect r="r" b="b" t="t" l="l"/>
              <a:pathLst>
                <a:path h="1651578" w="4142236">
                  <a:moveTo>
                    <a:pt x="0" y="0"/>
                  </a:moveTo>
                  <a:lnTo>
                    <a:pt x="4142236" y="0"/>
                  </a:lnTo>
                  <a:lnTo>
                    <a:pt x="4142236" y="1651578"/>
                  </a:lnTo>
                  <a:lnTo>
                    <a:pt x="0" y="165157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-278358">
            <a:off x="-187185" y="433311"/>
            <a:ext cx="2756025" cy="866895"/>
          </a:xfrm>
          <a:custGeom>
            <a:avLst/>
            <a:gdLst/>
            <a:ahLst/>
            <a:cxnLst/>
            <a:rect r="r" b="b" t="t" l="l"/>
            <a:pathLst>
              <a:path h="866895" w="2756025">
                <a:moveTo>
                  <a:pt x="0" y="0"/>
                </a:moveTo>
                <a:lnTo>
                  <a:pt x="2756025" y="0"/>
                </a:lnTo>
                <a:lnTo>
                  <a:pt x="2756025" y="866895"/>
                </a:lnTo>
                <a:lnTo>
                  <a:pt x="0" y="866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78358">
            <a:off x="14272565" y="8935041"/>
            <a:ext cx="4581255" cy="1441013"/>
          </a:xfrm>
          <a:custGeom>
            <a:avLst/>
            <a:gdLst/>
            <a:ahLst/>
            <a:cxnLst/>
            <a:rect r="r" b="b" t="t" l="l"/>
            <a:pathLst>
              <a:path h="1441013" w="4581255">
                <a:moveTo>
                  <a:pt x="0" y="0"/>
                </a:moveTo>
                <a:lnTo>
                  <a:pt x="4581254" y="0"/>
                </a:lnTo>
                <a:lnTo>
                  <a:pt x="4581254" y="1441013"/>
                </a:lnTo>
                <a:lnTo>
                  <a:pt x="0" y="14410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444800" y="3754995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69496" y="9111316"/>
            <a:ext cx="759204" cy="1088464"/>
          </a:xfrm>
          <a:custGeom>
            <a:avLst/>
            <a:gdLst/>
            <a:ahLst/>
            <a:cxnLst/>
            <a:rect r="r" b="b" t="t" l="l"/>
            <a:pathLst>
              <a:path h="1088464" w="759204">
                <a:moveTo>
                  <a:pt x="0" y="0"/>
                </a:moveTo>
                <a:lnTo>
                  <a:pt x="759204" y="0"/>
                </a:lnTo>
                <a:lnTo>
                  <a:pt x="759204" y="1088463"/>
                </a:lnTo>
                <a:lnTo>
                  <a:pt x="0" y="10884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27982" y="3693493"/>
            <a:ext cx="11301259" cy="3983694"/>
          </a:xfrm>
          <a:custGeom>
            <a:avLst/>
            <a:gdLst/>
            <a:ahLst/>
            <a:cxnLst/>
            <a:rect r="r" b="b" t="t" l="l"/>
            <a:pathLst>
              <a:path h="3983694" w="11301259">
                <a:moveTo>
                  <a:pt x="0" y="0"/>
                </a:moveTo>
                <a:lnTo>
                  <a:pt x="11301259" y="0"/>
                </a:lnTo>
                <a:lnTo>
                  <a:pt x="11301259" y="3983694"/>
                </a:lnTo>
                <a:lnTo>
                  <a:pt x="0" y="39836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990371" y="772068"/>
            <a:ext cx="13295989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Data Collection &amp; Metadata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62528" y="2897892"/>
            <a:ext cx="4706587" cy="617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9"/>
              </a:lnSpc>
            </a:pP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Data Type</a:t>
            </a: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: P</a:t>
            </a: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rimary – 13-month sales from handwritten bills</a:t>
            </a:r>
          </a:p>
          <a:p>
            <a:pPr algn="l">
              <a:lnSpc>
                <a:spcPts val="2859"/>
              </a:lnSpc>
            </a:pP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Source </a:t>
            </a: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: Owner logs &amp; interviews</a:t>
            </a:r>
          </a:p>
          <a:p>
            <a:pPr algn="l">
              <a:lnSpc>
                <a:spcPts val="2859"/>
              </a:lnSpc>
            </a:pP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Duration</a:t>
            </a: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: Jan 2024 to Jan 2025</a:t>
            </a:r>
          </a:p>
          <a:p>
            <a:pPr algn="l">
              <a:lnSpc>
                <a:spcPts val="2859"/>
              </a:lnSpc>
            </a:pP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Data Size</a:t>
            </a: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: 398 daily entries × 13 SKUs = ~5,174 records</a:t>
            </a:r>
          </a:p>
          <a:p>
            <a:pPr algn="l">
              <a:lnSpc>
                <a:spcPts val="2859"/>
              </a:lnSpc>
            </a:pP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Variables Collected</a:t>
            </a: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:</a:t>
            </a:r>
          </a:p>
          <a:p>
            <a:pPr algn="l" marL="949959" indent="-316653" lvl="2">
              <a:lnSpc>
                <a:spcPts val="285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Date, SKU, Quantity Sold</a:t>
            </a:r>
          </a:p>
          <a:p>
            <a:pPr algn="l" marL="949959" indent="-316653" lvl="2">
              <a:lnSpc>
                <a:spcPts val="285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SKU Category (Dairy, FMCG, Groceries)</a:t>
            </a:r>
          </a:p>
          <a:p>
            <a:pPr algn="l">
              <a:lnSpc>
                <a:spcPts val="2859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4709060" y="8568067"/>
            <a:ext cx="3539104" cy="690233"/>
            <a:chOff x="0" y="0"/>
            <a:chExt cx="4718805" cy="920310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4718805" cy="920310"/>
              <a:chOff x="0" y="0"/>
              <a:chExt cx="1291075" cy="251799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291075" cy="251799"/>
              </a:xfrm>
              <a:custGeom>
                <a:avLst/>
                <a:gdLst/>
                <a:ahLst/>
                <a:cxnLst/>
                <a:rect r="r" b="b" t="t" l="l"/>
                <a:pathLst>
                  <a:path h="251799" w="1291075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51799"/>
                    </a:lnTo>
                    <a:lnTo>
                      <a:pt x="0" y="25179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307158" y="102650"/>
              <a:ext cx="4104490" cy="629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u="sng">
                  <a:solidFill>
                    <a:srgbClr val="003EA8"/>
                  </a:solidFill>
                  <a:latin typeface="Telegraf"/>
                  <a:ea typeface="Telegraf"/>
                  <a:cs typeface="Telegraf"/>
                  <a:sym typeface="Telegraf"/>
                  <a:hlinkClick r:id="rId8" tooltip="https://docs.google.com/spreadsheets/d/1hMAmaAbf4dJ4aiPyztVxLYa6_tDHUOJYUaob6Naxx18/edit?usp=sharing"/>
                </a:rPr>
                <a:t>Dataset Link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917575" y="2748559"/>
          <a:ext cx="16452850" cy="5979815"/>
        </p:xfrm>
        <a:graphic>
          <a:graphicData uri="http://schemas.openxmlformats.org/drawingml/2006/table">
            <a:tbl>
              <a:tblPr/>
              <a:tblGrid>
                <a:gridCol w="4196050"/>
                <a:gridCol w="4214603"/>
                <a:gridCol w="3862178"/>
                <a:gridCol w="4180020"/>
              </a:tblGrid>
              <a:tr h="16158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3EA8"/>
                          </a:solidFill>
                          <a:latin typeface="Telegraf Heavy"/>
                          <a:ea typeface="Telegraf Heavy"/>
                          <a:cs typeface="Telegraf Heavy"/>
                          <a:sym typeface="Telegraf Heavy"/>
                        </a:rPr>
                        <a:t>Trend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3EA8"/>
                          </a:solidFill>
                          <a:latin typeface="Telegraf Heavy"/>
                          <a:ea typeface="Telegraf Heavy"/>
                          <a:cs typeface="Telegraf Heavy"/>
                          <a:sym typeface="Telegraf Heavy"/>
                        </a:rPr>
                        <a:t>Sales Forecasting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3EA8"/>
                          </a:solidFill>
                          <a:latin typeface="Telegraf Heavy"/>
                          <a:ea typeface="Telegraf Heavy"/>
                          <a:cs typeface="Telegraf Heavy"/>
                          <a:sym typeface="Telegraf Heavy"/>
                        </a:rPr>
                        <a:t>ABC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3EA8"/>
                          </a:solidFill>
                          <a:latin typeface="Telegraf Heavy"/>
                          <a:ea typeface="Telegraf Heavy"/>
                          <a:cs typeface="Telegraf Heavy"/>
                          <a:sym typeface="Telegraf Heavy"/>
                        </a:rPr>
                        <a:t>Correlation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63949"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Visualized monthly sales; revealed seasonal spikes (e.g., Milk in March/Dec)</a:t>
                      </a:r>
                      <a:endParaRPr lang="en-US" sz="1100"/>
                    </a:p>
                    <a:p>
                      <a:pPr algn="l">
                        <a:lnSpc>
                          <a:spcPts val="3079"/>
                        </a:lnSpc>
                      </a:pPr>
                    </a:p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D</a:t>
                      </a: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ecomposed time series using moving averages 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Applied Linear Regression to Milk (R² ≈ 0.78, RMSE = low)</a:t>
                      </a:r>
                      <a:endParaRPr lang="en-US" sz="1100"/>
                    </a:p>
                    <a:p>
                      <a:pPr algn="l">
                        <a:lnSpc>
                          <a:spcPts val="3079"/>
                        </a:lnSpc>
                      </a:pPr>
                    </a:p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Used</a:t>
                      </a: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 lag features, month, category, weekday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Ranked SKUs by cumulative sales contribution</a:t>
                      </a:r>
                      <a:endParaRPr lang="en-US" sz="1100"/>
                    </a:p>
                    <a:p>
                      <a:pPr algn="l">
                        <a:lnSpc>
                          <a:spcPts val="3079"/>
                        </a:lnSpc>
                      </a:pPr>
                    </a:p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Ca</a:t>
                      </a:r>
                      <a:r>
                        <a:rPr lang="en-US" sz="2199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tegorized into A (top 70%), B (next 20%), C (bottom 10%)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81" indent="-237491" lvl="1">
                        <a:lnSpc>
                          <a:spcPts val="308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Pearson method used</a:t>
                      </a:r>
                      <a:endParaRPr lang="en-US" sz="1100"/>
                    </a:p>
                    <a:p>
                      <a:pPr algn="l">
                        <a:lnSpc>
                          <a:spcPts val="3080"/>
                        </a:lnSpc>
                      </a:pPr>
                    </a:p>
                    <a:p>
                      <a:pPr algn="l" marL="474981" indent="-237491" lvl="1">
                        <a:lnSpc>
                          <a:spcPts val="3080"/>
                        </a:lnSpc>
                        <a:buFont typeface="Arial"/>
                        <a:buChar char="•"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H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eatmap shows SKU relationships (cross-sell potential)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-278358">
            <a:off x="15336689" y="7974633"/>
            <a:ext cx="3308557" cy="1040692"/>
          </a:xfrm>
          <a:custGeom>
            <a:avLst/>
            <a:gdLst/>
            <a:ahLst/>
            <a:cxnLst/>
            <a:rect r="r" b="b" t="t" l="l"/>
            <a:pathLst>
              <a:path h="1040692" w="3308557">
                <a:moveTo>
                  <a:pt x="0" y="0"/>
                </a:moveTo>
                <a:lnTo>
                  <a:pt x="3308557" y="0"/>
                </a:lnTo>
                <a:lnTo>
                  <a:pt x="3308557" y="1040691"/>
                </a:lnTo>
                <a:lnTo>
                  <a:pt x="0" y="10406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9407" y="8285416"/>
            <a:ext cx="678587" cy="972884"/>
          </a:xfrm>
          <a:custGeom>
            <a:avLst/>
            <a:gdLst/>
            <a:ahLst/>
            <a:cxnLst/>
            <a:rect r="r" b="b" t="t" l="l"/>
            <a:pathLst>
              <a:path h="972884" w="678587">
                <a:moveTo>
                  <a:pt x="0" y="0"/>
                </a:moveTo>
                <a:lnTo>
                  <a:pt x="678586" y="0"/>
                </a:lnTo>
                <a:lnTo>
                  <a:pt x="678586" y="972884"/>
                </a:lnTo>
                <a:lnTo>
                  <a:pt x="0" y="9728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84196" y="-309867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682996" y="407899"/>
            <a:ext cx="12525418" cy="1416682"/>
            <a:chOff x="0" y="0"/>
            <a:chExt cx="4569306" cy="51680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69306" cy="516809"/>
            </a:xfrm>
            <a:custGeom>
              <a:avLst/>
              <a:gdLst/>
              <a:ahLst/>
              <a:cxnLst/>
              <a:rect r="r" b="b" t="t" l="l"/>
              <a:pathLst>
                <a:path h="516809" w="4569306">
                  <a:moveTo>
                    <a:pt x="0" y="0"/>
                  </a:moveTo>
                  <a:lnTo>
                    <a:pt x="4569306" y="0"/>
                  </a:lnTo>
                  <a:lnTo>
                    <a:pt x="4569306" y="516809"/>
                  </a:lnTo>
                  <a:lnTo>
                    <a:pt x="0" y="51680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-278358">
            <a:off x="307194" y="128935"/>
            <a:ext cx="3061465" cy="962970"/>
          </a:xfrm>
          <a:custGeom>
            <a:avLst/>
            <a:gdLst/>
            <a:ahLst/>
            <a:cxnLst/>
            <a:rect r="r" b="b" t="t" l="l"/>
            <a:pathLst>
              <a:path h="962970" w="3061465">
                <a:moveTo>
                  <a:pt x="0" y="0"/>
                </a:moveTo>
                <a:lnTo>
                  <a:pt x="3061465" y="0"/>
                </a:lnTo>
                <a:lnTo>
                  <a:pt x="3061465" y="962970"/>
                </a:lnTo>
                <a:lnTo>
                  <a:pt x="0" y="9629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787553" y="514893"/>
            <a:ext cx="4712895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Methodology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6219" y="311887"/>
            <a:ext cx="11317420" cy="817060"/>
            <a:chOff x="0" y="0"/>
            <a:chExt cx="4128626" cy="2980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28626" cy="298066"/>
            </a:xfrm>
            <a:custGeom>
              <a:avLst/>
              <a:gdLst/>
              <a:ahLst/>
              <a:cxnLst/>
              <a:rect r="r" b="b" t="t" l="l"/>
              <a:pathLst>
                <a:path h="298066" w="4128626">
                  <a:moveTo>
                    <a:pt x="0" y="0"/>
                  </a:moveTo>
                  <a:lnTo>
                    <a:pt x="4128626" y="0"/>
                  </a:lnTo>
                  <a:lnTo>
                    <a:pt x="4128626" y="298066"/>
                  </a:lnTo>
                  <a:lnTo>
                    <a:pt x="0" y="29806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16219" y="1609595"/>
            <a:ext cx="17145839" cy="3607906"/>
            <a:chOff x="0" y="0"/>
            <a:chExt cx="6254848" cy="13161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54848" cy="1316174"/>
            </a:xfrm>
            <a:custGeom>
              <a:avLst/>
              <a:gdLst/>
              <a:ahLst/>
              <a:cxnLst/>
              <a:rect r="r" b="b" t="t" l="l"/>
              <a:pathLst>
                <a:path h="1316174" w="6254848">
                  <a:moveTo>
                    <a:pt x="0" y="0"/>
                  </a:moveTo>
                  <a:lnTo>
                    <a:pt x="6254848" y="0"/>
                  </a:lnTo>
                  <a:lnTo>
                    <a:pt x="6254848" y="1316174"/>
                  </a:lnTo>
                  <a:lnTo>
                    <a:pt x="0" y="131617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true" flipV="false" rot="0">
            <a:off x="14938924" y="-70042"/>
            <a:ext cx="4111803" cy="1457821"/>
          </a:xfrm>
          <a:custGeom>
            <a:avLst/>
            <a:gdLst/>
            <a:ahLst/>
            <a:cxnLst/>
            <a:rect r="r" b="b" t="t" l="l"/>
            <a:pathLst>
              <a:path h="1457821" w="4111803">
                <a:moveTo>
                  <a:pt x="4111804" y="0"/>
                </a:moveTo>
                <a:lnTo>
                  <a:pt x="0" y="0"/>
                </a:lnTo>
                <a:lnTo>
                  <a:pt x="0" y="1457821"/>
                </a:lnTo>
                <a:lnTo>
                  <a:pt x="4111804" y="1457821"/>
                </a:lnTo>
                <a:lnTo>
                  <a:pt x="41118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1250" y="656871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51385" y="376472"/>
            <a:ext cx="10106243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4600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Sales Trends &amp; Category Insights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992484" y="333355"/>
            <a:ext cx="20350410" cy="6580013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851385" y="1781572"/>
            <a:ext cx="551818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Dairy Products Sales (Units)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516219" y="5779476"/>
            <a:ext cx="17145839" cy="4051912"/>
            <a:chOff x="0" y="0"/>
            <a:chExt cx="6254848" cy="14781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254848" cy="1478148"/>
            </a:xfrm>
            <a:custGeom>
              <a:avLst/>
              <a:gdLst/>
              <a:ahLst/>
              <a:cxnLst/>
              <a:rect r="r" b="b" t="t" l="l"/>
              <a:pathLst>
                <a:path h="1478148" w="6254848">
                  <a:moveTo>
                    <a:pt x="0" y="0"/>
                  </a:moveTo>
                  <a:lnTo>
                    <a:pt x="6254848" y="0"/>
                  </a:lnTo>
                  <a:lnTo>
                    <a:pt x="6254848" y="1478148"/>
                  </a:lnTo>
                  <a:lnTo>
                    <a:pt x="0" y="147814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829682" y="4441309"/>
            <a:ext cx="20172808" cy="6873811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851385" y="6198123"/>
            <a:ext cx="4580839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Groceries Sales (Units)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6219" y="311887"/>
            <a:ext cx="11317420" cy="817060"/>
            <a:chOff x="0" y="0"/>
            <a:chExt cx="4128626" cy="2980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28626" cy="298066"/>
            </a:xfrm>
            <a:custGeom>
              <a:avLst/>
              <a:gdLst/>
              <a:ahLst/>
              <a:cxnLst/>
              <a:rect r="r" b="b" t="t" l="l"/>
              <a:pathLst>
                <a:path h="298066" w="4128626">
                  <a:moveTo>
                    <a:pt x="0" y="0"/>
                  </a:moveTo>
                  <a:lnTo>
                    <a:pt x="4128626" y="0"/>
                  </a:lnTo>
                  <a:lnTo>
                    <a:pt x="4128626" y="298066"/>
                  </a:lnTo>
                  <a:lnTo>
                    <a:pt x="0" y="29806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4938924" y="-70042"/>
            <a:ext cx="4111803" cy="1457821"/>
          </a:xfrm>
          <a:custGeom>
            <a:avLst/>
            <a:gdLst/>
            <a:ahLst/>
            <a:cxnLst/>
            <a:rect r="r" b="b" t="t" l="l"/>
            <a:pathLst>
              <a:path h="1457821" w="4111803">
                <a:moveTo>
                  <a:pt x="4111804" y="0"/>
                </a:moveTo>
                <a:lnTo>
                  <a:pt x="0" y="0"/>
                </a:lnTo>
                <a:lnTo>
                  <a:pt x="0" y="1457821"/>
                </a:lnTo>
                <a:lnTo>
                  <a:pt x="4111804" y="1457821"/>
                </a:lnTo>
                <a:lnTo>
                  <a:pt x="41118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1250" y="656871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51385" y="376472"/>
            <a:ext cx="10106243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4600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Sales Trends &amp; Category Insights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71081" y="1387779"/>
            <a:ext cx="17145839" cy="4051912"/>
            <a:chOff x="0" y="0"/>
            <a:chExt cx="6254848" cy="14781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54848" cy="1478148"/>
            </a:xfrm>
            <a:custGeom>
              <a:avLst/>
              <a:gdLst/>
              <a:ahLst/>
              <a:cxnLst/>
              <a:rect r="r" b="b" t="t" l="l"/>
              <a:pathLst>
                <a:path h="1478148" w="6254848">
                  <a:moveTo>
                    <a:pt x="0" y="0"/>
                  </a:moveTo>
                  <a:lnTo>
                    <a:pt x="6254848" y="0"/>
                  </a:lnTo>
                  <a:lnTo>
                    <a:pt x="6254848" y="1478148"/>
                  </a:lnTo>
                  <a:lnTo>
                    <a:pt x="0" y="147814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714148" y="-57496"/>
            <a:ext cx="19865737" cy="6955329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906246" y="1806427"/>
            <a:ext cx="4580839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FMCG Sales (Units)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571081" y="5896891"/>
            <a:ext cx="17145839" cy="4051912"/>
            <a:chOff x="0" y="0"/>
            <a:chExt cx="6254848" cy="14781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254848" cy="1478148"/>
            </a:xfrm>
            <a:custGeom>
              <a:avLst/>
              <a:gdLst/>
              <a:ahLst/>
              <a:cxnLst/>
              <a:rect r="r" b="b" t="t" l="l"/>
              <a:pathLst>
                <a:path h="1478148" w="6254848">
                  <a:moveTo>
                    <a:pt x="0" y="0"/>
                  </a:moveTo>
                  <a:lnTo>
                    <a:pt x="6254848" y="0"/>
                  </a:lnTo>
                  <a:lnTo>
                    <a:pt x="6254848" y="1478148"/>
                  </a:lnTo>
                  <a:lnTo>
                    <a:pt x="0" y="147814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765605" y="4964945"/>
            <a:ext cx="19921872" cy="6446678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906246" y="6315538"/>
            <a:ext cx="4580839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Total Sales (Category)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87084" y="2608401"/>
            <a:ext cx="6501014" cy="6649899"/>
            <a:chOff x="0" y="0"/>
            <a:chExt cx="2371588" cy="24259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71588" cy="2425901"/>
            </a:xfrm>
            <a:custGeom>
              <a:avLst/>
              <a:gdLst/>
              <a:ahLst/>
              <a:cxnLst/>
              <a:rect r="r" b="b" t="t" l="l"/>
              <a:pathLst>
                <a:path h="2425901" w="2371588">
                  <a:moveTo>
                    <a:pt x="0" y="0"/>
                  </a:moveTo>
                  <a:lnTo>
                    <a:pt x="2371588" y="0"/>
                  </a:lnTo>
                  <a:lnTo>
                    <a:pt x="2371588" y="2425901"/>
                  </a:lnTo>
                  <a:lnTo>
                    <a:pt x="0" y="242590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51385" y="656871"/>
            <a:ext cx="11317420" cy="1433627"/>
            <a:chOff x="0" y="0"/>
            <a:chExt cx="4128626" cy="5229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28626" cy="522991"/>
            </a:xfrm>
            <a:custGeom>
              <a:avLst/>
              <a:gdLst/>
              <a:ahLst/>
              <a:cxnLst/>
              <a:rect r="r" b="b" t="t" l="l"/>
              <a:pathLst>
                <a:path h="522991" w="4128626">
                  <a:moveTo>
                    <a:pt x="0" y="0"/>
                  </a:moveTo>
                  <a:lnTo>
                    <a:pt x="4128626" y="0"/>
                  </a:lnTo>
                  <a:lnTo>
                    <a:pt x="4128626" y="522991"/>
                  </a:lnTo>
                  <a:lnTo>
                    <a:pt x="0" y="52299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39764" y="2608401"/>
            <a:ext cx="10322294" cy="6431818"/>
            <a:chOff x="0" y="0"/>
            <a:chExt cx="3765601" cy="23463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65601" cy="2346345"/>
            </a:xfrm>
            <a:custGeom>
              <a:avLst/>
              <a:gdLst/>
              <a:ahLst/>
              <a:cxnLst/>
              <a:rect r="r" b="b" t="t" l="l"/>
              <a:pathLst>
                <a:path h="2346345" w="3765601">
                  <a:moveTo>
                    <a:pt x="0" y="0"/>
                  </a:moveTo>
                  <a:lnTo>
                    <a:pt x="3765601" y="0"/>
                  </a:lnTo>
                  <a:lnTo>
                    <a:pt x="3765601" y="2346345"/>
                  </a:lnTo>
                  <a:lnTo>
                    <a:pt x="0" y="234634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true" flipV="false" rot="0">
            <a:off x="14938924" y="-70042"/>
            <a:ext cx="4111803" cy="1457821"/>
          </a:xfrm>
          <a:custGeom>
            <a:avLst/>
            <a:gdLst/>
            <a:ahLst/>
            <a:cxnLst/>
            <a:rect r="r" b="b" t="t" l="l"/>
            <a:pathLst>
              <a:path h="1457821" w="4111803">
                <a:moveTo>
                  <a:pt x="4111804" y="0"/>
                </a:moveTo>
                <a:lnTo>
                  <a:pt x="0" y="0"/>
                </a:lnTo>
                <a:lnTo>
                  <a:pt x="0" y="1457821"/>
                </a:lnTo>
                <a:lnTo>
                  <a:pt x="4111804" y="1457821"/>
                </a:lnTo>
                <a:lnTo>
                  <a:pt x="41118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441250" y="656871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66276" y="2991231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79700" y="906767"/>
            <a:ext cx="10358212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Trend &amp; Forecasting Insights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1385" y="2703604"/>
            <a:ext cx="5979222" cy="658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</a:p>
          <a:p>
            <a:pPr algn="l" marL="539748" indent="-269874" lvl="1">
              <a:lnSpc>
                <a:spcPts val="32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Milk Sales</a:t>
            </a:r>
            <a:r>
              <a:rPr lang="en-US" sz="24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: Peaks in March, June, October, December</a:t>
            </a:r>
          </a:p>
          <a:p>
            <a:pPr algn="l">
              <a:lnSpc>
                <a:spcPts val="3249"/>
              </a:lnSpc>
            </a:pPr>
          </a:p>
          <a:p>
            <a:pPr algn="l" marL="539748" indent="-269874" lvl="1">
              <a:lnSpc>
                <a:spcPts val="32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FMCG (</a:t>
            </a:r>
            <a:r>
              <a:rPr lang="en-US" b="true" sz="24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Bread)</a:t>
            </a:r>
            <a:r>
              <a:rPr lang="en-US" sz="24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: Mirrors milk’s seasonality</a:t>
            </a:r>
          </a:p>
          <a:p>
            <a:pPr algn="l">
              <a:lnSpc>
                <a:spcPts val="3249"/>
              </a:lnSpc>
            </a:pPr>
          </a:p>
          <a:p>
            <a:pPr algn="l" marL="539748" indent="-269874" lvl="1">
              <a:lnSpc>
                <a:spcPts val="32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Groceries (Pulses)</a:t>
            </a:r>
            <a:r>
              <a:rPr lang="en-US" sz="24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: Consistent sales year-round</a:t>
            </a:r>
          </a:p>
          <a:p>
            <a:pPr algn="l">
              <a:lnSpc>
                <a:spcPts val="3249"/>
              </a:lnSpc>
            </a:pPr>
          </a:p>
          <a:p>
            <a:pPr algn="l" marL="539748" indent="-269874" lvl="1">
              <a:lnSpc>
                <a:spcPts val="32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Forecast (Milk)</a:t>
            </a:r>
            <a:r>
              <a:rPr lang="en-US" sz="24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:</a:t>
            </a:r>
          </a:p>
          <a:p>
            <a:pPr algn="l" marL="1079496" indent="-359832" lvl="2">
              <a:lnSpc>
                <a:spcPts val="324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Predicted upcoming 3-months sales using ML</a:t>
            </a:r>
          </a:p>
          <a:p>
            <a:pPr algn="l" marL="1079496" indent="-359832" lvl="2">
              <a:lnSpc>
                <a:spcPts val="324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Enabled proactive ordering of perishables</a:t>
            </a:r>
          </a:p>
          <a:p>
            <a:pPr algn="l">
              <a:lnSpc>
                <a:spcPts val="3249"/>
              </a:lnSpc>
            </a:pP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585057" y="1957655"/>
            <a:ext cx="11644628" cy="821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02610" y="657237"/>
            <a:ext cx="11311256" cy="1743618"/>
            <a:chOff x="0" y="0"/>
            <a:chExt cx="4126377" cy="63607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26377" cy="636076"/>
            </a:xfrm>
            <a:custGeom>
              <a:avLst/>
              <a:gdLst/>
              <a:ahLst/>
              <a:cxnLst/>
              <a:rect r="r" b="b" t="t" l="l"/>
              <a:pathLst>
                <a:path h="636076" w="4126377">
                  <a:moveTo>
                    <a:pt x="0" y="0"/>
                  </a:moveTo>
                  <a:lnTo>
                    <a:pt x="4126377" y="0"/>
                  </a:lnTo>
                  <a:lnTo>
                    <a:pt x="4126377" y="636076"/>
                  </a:lnTo>
                  <a:lnTo>
                    <a:pt x="0" y="63607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055579" y="657204"/>
            <a:ext cx="7571994" cy="9209575"/>
            <a:chOff x="0" y="0"/>
            <a:chExt cx="2762284" cy="33596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2284" cy="3359678"/>
            </a:xfrm>
            <a:custGeom>
              <a:avLst/>
              <a:gdLst/>
              <a:ahLst/>
              <a:cxnLst/>
              <a:rect r="r" b="b" t="t" l="l"/>
              <a:pathLst>
                <a:path h="3359678" w="2762284">
                  <a:moveTo>
                    <a:pt x="0" y="0"/>
                  </a:moveTo>
                  <a:lnTo>
                    <a:pt x="2762284" y="0"/>
                  </a:lnTo>
                  <a:lnTo>
                    <a:pt x="2762284" y="3359678"/>
                  </a:lnTo>
                  <a:lnTo>
                    <a:pt x="0" y="335967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05495" y="3058323"/>
            <a:ext cx="8358265" cy="5768744"/>
            <a:chOff x="0" y="0"/>
            <a:chExt cx="3049118" cy="21044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49118" cy="2104453"/>
            </a:xfrm>
            <a:custGeom>
              <a:avLst/>
              <a:gdLst/>
              <a:ahLst/>
              <a:cxnLst/>
              <a:rect r="r" b="b" t="t" l="l"/>
              <a:pathLst>
                <a:path h="2104453" w="3049118">
                  <a:moveTo>
                    <a:pt x="0" y="0"/>
                  </a:moveTo>
                  <a:lnTo>
                    <a:pt x="3049118" y="0"/>
                  </a:lnTo>
                  <a:lnTo>
                    <a:pt x="3049118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-203414">
            <a:off x="5573659" y="8312168"/>
            <a:ext cx="417336" cy="598331"/>
          </a:xfrm>
          <a:custGeom>
            <a:avLst/>
            <a:gdLst/>
            <a:ahLst/>
            <a:cxnLst/>
            <a:rect r="r" b="b" t="t" l="l"/>
            <a:pathLst>
              <a:path h="598331" w="417336">
                <a:moveTo>
                  <a:pt x="0" y="0"/>
                </a:moveTo>
                <a:lnTo>
                  <a:pt x="417335" y="0"/>
                </a:lnTo>
                <a:lnTo>
                  <a:pt x="417335" y="598331"/>
                </a:lnTo>
                <a:lnTo>
                  <a:pt x="0" y="5983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908900" y="3235000"/>
            <a:ext cx="121908" cy="12190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055579" y="7995212"/>
            <a:ext cx="121908" cy="121908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05495" y="829447"/>
            <a:ext cx="10816354" cy="1374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0"/>
              </a:lnSpc>
            </a:pPr>
            <a:r>
              <a:rPr lang="en-US" b="true" sz="8391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ABC &amp; SKU Analysis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1276562" y="-156776"/>
            <a:ext cx="6732164" cy="1627960"/>
          </a:xfrm>
          <a:custGeom>
            <a:avLst/>
            <a:gdLst/>
            <a:ahLst/>
            <a:cxnLst/>
            <a:rect r="r" b="b" t="t" l="l"/>
            <a:pathLst>
              <a:path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203414">
            <a:off x="8817283" y="3449875"/>
            <a:ext cx="321948" cy="461574"/>
          </a:xfrm>
          <a:custGeom>
            <a:avLst/>
            <a:gdLst/>
            <a:ahLst/>
            <a:cxnLst/>
            <a:rect r="r" b="b" t="t" l="l"/>
            <a:pathLst>
              <a:path h="461574" w="321948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278358">
            <a:off x="-2231696" y="9276877"/>
            <a:ext cx="5868613" cy="1845945"/>
          </a:xfrm>
          <a:custGeom>
            <a:avLst/>
            <a:gdLst/>
            <a:ahLst/>
            <a:cxnLst/>
            <a:rect r="r" b="b" t="t" l="l"/>
            <a:pathLst>
              <a:path h="1845945" w="5868613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606922" y="3680662"/>
            <a:ext cx="6723635" cy="4524066"/>
            <a:chOff x="0" y="0"/>
            <a:chExt cx="8964847" cy="6032088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5539116"/>
              <a:ext cx="8964847" cy="4929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Rice (1,298), Salt, Spices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4547171"/>
              <a:ext cx="8964847" cy="778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003EA8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Category C (Low Priority)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3710031"/>
              <a:ext cx="8964847" cy="4929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Pulses (3,266), Sugar (2,713), Butter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2718085"/>
              <a:ext cx="8964847" cy="778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003EA8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Category B (Mid Priority)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915746"/>
              <a:ext cx="8964847" cy="1458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Milk (15,148 units, 25.85% of total sales)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Bread (9,801 units, 16.77%)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Chips, Biscuits, Soft Drinks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-76200"/>
              <a:ext cx="8964847" cy="778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003EA8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Category A (High Priority)</a:t>
              </a:r>
            </a:p>
          </p:txBody>
        </p: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693054" y="1939250"/>
            <a:ext cx="8254086" cy="81021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DAGlWuzpCsA</dc:identifier>
  <dcterms:modified xsi:type="dcterms:W3CDTF">2011-08-01T06:04:30Z</dcterms:modified>
  <cp:revision>1</cp:revision>
  <dc:title>BDM_Project_Viva</dc:title>
</cp:coreProperties>
</file>