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354" r:id="rId2"/>
    <p:sldId id="363" r:id="rId3"/>
    <p:sldId id="316" r:id="rId4"/>
    <p:sldId id="264" r:id="rId5"/>
    <p:sldId id="276" r:id="rId6"/>
    <p:sldId id="281" r:id="rId7"/>
    <p:sldId id="277" r:id="rId8"/>
    <p:sldId id="266" r:id="rId9"/>
    <p:sldId id="350" r:id="rId10"/>
    <p:sldId id="290" r:id="rId11"/>
    <p:sldId id="371" r:id="rId12"/>
    <p:sldId id="328" r:id="rId13"/>
    <p:sldId id="373" r:id="rId14"/>
    <p:sldId id="360" r:id="rId15"/>
    <p:sldId id="353" r:id="rId16"/>
    <p:sldId id="340" r:id="rId17"/>
    <p:sldId id="355" r:id="rId18"/>
    <p:sldId id="361" r:id="rId19"/>
    <p:sldId id="377" r:id="rId20"/>
    <p:sldId id="356" r:id="rId21"/>
    <p:sldId id="357" r:id="rId22"/>
    <p:sldId id="358" r:id="rId23"/>
    <p:sldId id="359" r:id="rId24"/>
    <p:sldId id="376" r:id="rId25"/>
    <p:sldId id="320" r:id="rId2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72"/>
    </p:cViewPr>
  </p:sorterViewPr>
  <p:notesViewPr>
    <p:cSldViewPr>
      <p:cViewPr>
        <p:scale>
          <a:sx n="75" d="100"/>
          <a:sy n="75" d="100"/>
        </p:scale>
        <p:origin x="-732" y="51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7F4F3AF7-13EC-40C6-8050-6D6F5F216D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E9450A3A-10FC-4067-B34C-0B345B071A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E053D-423F-414D-89F1-DCFA1E46FBAB}" type="slidenum">
              <a:rPr lang="en-US"/>
              <a:pPr/>
              <a:t>1</a:t>
            </a:fld>
            <a:endParaRPr lang="en-US"/>
          </a:p>
        </p:txBody>
      </p:sp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4900" y="698500"/>
            <a:ext cx="4646613" cy="3484563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0E5A1-7442-43F2-AA45-F75F06A1761F}" type="slidenum">
              <a:rPr lang="en-US"/>
              <a:pPr/>
              <a:t>17</a:t>
            </a:fld>
            <a:endParaRPr lang="en-US"/>
          </a:p>
        </p:txBody>
      </p:sp>
      <p:sp>
        <p:nvSpPr>
          <p:cNvPr id="190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4900" y="698500"/>
            <a:ext cx="4646613" cy="3484563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508C3-0D78-4580-B7CB-4F3A534272A4}" type="slidenum">
              <a:rPr lang="en-US"/>
              <a:pPr/>
              <a:t>19</a:t>
            </a:fld>
            <a:endParaRPr lang="en-US"/>
          </a:p>
        </p:txBody>
      </p:sp>
      <p:sp>
        <p:nvSpPr>
          <p:cNvPr id="230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F9D0-EBF4-4D60-B36A-FE0EFE96F407}" type="slidenum">
              <a:rPr lang="en-US"/>
              <a:pPr/>
              <a:t>20</a:t>
            </a:fld>
            <a:endParaRPr lang="en-US"/>
          </a:p>
        </p:txBody>
      </p:sp>
      <p:sp>
        <p:nvSpPr>
          <p:cNvPr id="192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4900" y="698500"/>
            <a:ext cx="4646613" cy="3484563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FC1F4-95DD-4A3E-BFCB-68AB473F0227}" type="slidenum">
              <a:rPr lang="en-US"/>
              <a:pPr/>
              <a:t>21</a:t>
            </a:fld>
            <a:endParaRPr lang="en-US"/>
          </a:p>
        </p:txBody>
      </p:sp>
      <p:sp>
        <p:nvSpPr>
          <p:cNvPr id="194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4900" y="698500"/>
            <a:ext cx="4646613" cy="3484563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CF5AA-AACC-40D6-A26B-F99A89397BCC}" type="slidenum">
              <a:rPr lang="en-US"/>
              <a:pPr/>
              <a:t>24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8075" y="698500"/>
            <a:ext cx="4643438" cy="3482975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730" tIns="44865" rIns="89730" bIns="4486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172F6-2C03-44CD-93AC-B155C92AC83E}" type="slidenum">
              <a:rPr lang="en-US"/>
              <a:pPr/>
              <a:t>4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4A21F-78C6-4859-B59F-DB7C2577E583}" type="slidenum">
              <a:rPr lang="en-US"/>
              <a:pPr/>
              <a:t>5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DCED9-C241-47CC-B832-6E153C3449E2}" type="slidenum">
              <a:rPr lang="en-US"/>
              <a:pPr/>
              <a:t>6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AF55-2769-4BB0-996B-81ADE5B28637}" type="slidenum">
              <a:rPr lang="en-US"/>
              <a:pPr/>
              <a:t>7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D6211-05B5-4297-B2D0-84128573281F}" type="slidenum">
              <a:rPr lang="en-US"/>
              <a:pPr/>
              <a:t>8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418F0-6F04-4C61-9E18-3B9B88A21F93}" type="slidenum">
              <a:rPr lang="en-US"/>
              <a:pPr/>
              <a:t>9</a:t>
            </a:fld>
            <a:endParaRPr lang="en-US"/>
          </a:p>
        </p:txBody>
      </p:sp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25538" y="692150"/>
            <a:ext cx="4610100" cy="3457575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8325"/>
            <a:ext cx="5029200" cy="4225925"/>
          </a:xfrm>
        </p:spPr>
        <p:txBody>
          <a:bodyPr lIns="90315" tIns="45158" rIns="90315" bIns="4515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26033-21E2-47FD-9B02-C8CD5875F888}" type="slidenum">
              <a:rPr lang="en-US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Risk Mitigation</a:t>
            </a:r>
          </a:p>
          <a:p>
            <a:endParaRPr lang="en-US"/>
          </a:p>
          <a:p>
            <a:r>
              <a:rPr lang="en-US"/>
              <a:t>Fixed capital cost for our ownership share of the gasifier</a:t>
            </a:r>
          </a:p>
          <a:p>
            <a:r>
              <a:rPr lang="en-US"/>
              <a:t>Southern has availability guarantee on performance</a:t>
            </a:r>
          </a:p>
          <a:p>
            <a:r>
              <a:rPr lang="en-US"/>
              <a:t>Standard technology for the combined cycle</a:t>
            </a:r>
          </a:p>
          <a:p>
            <a:r>
              <a:rPr lang="en-US"/>
              <a:t>Natural gas as backup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56145-B3EB-49A3-B948-059F5B00D524}" type="slidenum">
              <a:rPr lang="en-US"/>
              <a:pPr/>
              <a:t>11</a:t>
            </a:fld>
            <a:endParaRPr lang="en-US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42691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692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6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26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269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269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269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01DE98E-5590-4779-B39C-D2816F18AC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B3768-6C50-4153-8535-613387EC7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56DC3-5D50-4D84-8B3B-A400B8C0E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99A305-127C-4C13-961B-8DCD1F365E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505CF-B75A-490C-B8DA-DBDBD9662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CF5C8-4B05-4D7C-835B-9D89DA5FB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F506F-BB11-4343-A20B-CAD8BBC08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28FBC-65D2-4ED9-9847-2C4911D9F6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8BD34-0AD6-4440-83D8-074BFE6B8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1FFD5-DE26-4E6B-A86E-0454024D9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8FC3E-8424-44D5-867E-120C664259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7439E-B166-4320-8889-E7D4DE1E2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4166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6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416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0342DA74-1748-4B65-90D1-0205DEB124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Chart1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486400"/>
          </a:xfrm>
          <a:solidFill>
            <a:schemeClr val="bg1">
              <a:alpha val="71001"/>
            </a:schemeClr>
          </a:solidFill>
          <a:ln/>
        </p:spPr>
        <p:txBody>
          <a:bodyPr/>
          <a:lstStyle/>
          <a:p>
            <a:r>
              <a:rPr lang="en-US" sz="3600" b="1"/>
              <a:t>Orlando Gasification Project</a:t>
            </a:r>
            <a:br>
              <a:rPr lang="en-US" sz="3600" b="1"/>
            </a:br>
            <a:r>
              <a:rPr lang="en-US" sz="3600" b="1"/>
              <a:t>Demonstration of a</a:t>
            </a:r>
            <a:br>
              <a:rPr lang="en-US" sz="3600" b="1"/>
            </a:br>
            <a:r>
              <a:rPr lang="en-US" sz="3600" b="1"/>
              <a:t>285 MW Coal-Based Transport Gasifier</a:t>
            </a:r>
            <a:br>
              <a:rPr lang="en-US" sz="3600" b="1"/>
            </a:br>
            <a:r>
              <a:rPr lang="en-US" sz="3200" b="1"/>
              <a:t/>
            </a:r>
            <a:br>
              <a:rPr lang="en-US" sz="3200" b="1"/>
            </a:br>
            <a:r>
              <a:rPr lang="en-US" sz="2800" b="1"/>
              <a:t/>
            </a:r>
            <a:br>
              <a:rPr lang="en-US" sz="2800" b="1"/>
            </a:br>
            <a:r>
              <a:rPr lang="en-US" sz="2800" b="1"/>
              <a:t>Managing Your Energy Portfolio in a Greener World</a:t>
            </a:r>
            <a:br>
              <a:rPr lang="en-US" sz="2800" b="1"/>
            </a:br>
            <a:r>
              <a:rPr lang="en-US" sz="2800" b="1"/>
              <a:t/>
            </a:r>
            <a:br>
              <a:rPr lang="en-US" sz="2800" b="1"/>
            </a:br>
            <a:r>
              <a:rPr lang="en-US" sz="2400" b="1"/>
              <a:t>The Institute for Professional and Executive Development, Inc.</a:t>
            </a:r>
            <a:br>
              <a:rPr lang="en-US" sz="2400" b="1"/>
            </a:br>
            <a:r>
              <a:rPr lang="en-US" sz="2800" b="1"/>
              <a:t/>
            </a:r>
            <a:br>
              <a:rPr lang="en-US" sz="2800" b="1"/>
            </a:br>
            <a:r>
              <a:rPr lang="en-US" sz="2400" b="1"/>
              <a:t>January 18, 2007</a:t>
            </a:r>
            <a:r>
              <a:rPr lang="en-US" sz="2800" b="1"/>
              <a:t/>
            </a:r>
            <a:br>
              <a:rPr lang="en-US" sz="2800" b="1"/>
            </a:br>
            <a:r>
              <a:rPr lang="en-US" sz="2800" b="1"/>
              <a:t/>
            </a:r>
            <a:br>
              <a:rPr lang="en-US" sz="2800" b="1"/>
            </a:br>
            <a:r>
              <a:rPr lang="en-US" sz="2400" b="1"/>
              <a:t>Timothy Pinkston</a:t>
            </a:r>
            <a:br>
              <a:rPr lang="en-US" sz="2400" b="1"/>
            </a:br>
            <a:r>
              <a:rPr lang="en-US" sz="2400" b="1"/>
              <a:t>Denise Stalls</a:t>
            </a:r>
            <a:br>
              <a:rPr lang="en-US" sz="2400" b="1"/>
            </a:br>
            <a:r>
              <a:rPr lang="en-US" sz="2400" b="1"/>
              <a:t>Frederick F. Haddad, Jr.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 to Base Case</a:t>
            </a:r>
            <a:br>
              <a:rPr lang="en-US"/>
            </a:br>
            <a:r>
              <a:rPr lang="en-US"/>
              <a:t> </a:t>
            </a:r>
            <a:r>
              <a:rPr lang="en-US" sz="3600"/>
              <a:t>Summary of Results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05200"/>
            <a:ext cx="7772400" cy="4114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Combined cycle option has more economic potential than simple cycle base case</a:t>
            </a:r>
          </a:p>
          <a:p>
            <a:pPr>
              <a:buFontTx/>
              <a:buChar char="•"/>
            </a:pPr>
            <a:r>
              <a:rPr lang="en-US"/>
              <a:t>Combined cycle with coal gasification has more economic potential than combined cycle option on natural gas alone</a:t>
            </a:r>
          </a:p>
          <a:p>
            <a:pPr>
              <a:buFontTx/>
              <a:buChar char="•"/>
            </a:pPr>
            <a:r>
              <a:rPr lang="en-US"/>
              <a:t>Risk mitigation is a key issue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Orlando</a:t>
            </a:r>
            <a:r>
              <a:rPr lang="en-US" sz="4000"/>
              <a:t> </a:t>
            </a:r>
            <a:r>
              <a:rPr lang="en-US"/>
              <a:t>Gasification</a:t>
            </a:r>
            <a:r>
              <a:rPr lang="en-US" sz="4000"/>
              <a:t> </a:t>
            </a:r>
            <a:r>
              <a:rPr lang="en-US"/>
              <a:t>Project</a:t>
            </a:r>
            <a:r>
              <a:rPr lang="en-US" sz="4000"/>
              <a:t/>
            </a:r>
            <a:br>
              <a:rPr lang="en-US" sz="4000"/>
            </a:br>
            <a:r>
              <a:rPr lang="en-US" sz="3600"/>
              <a:t>Overview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7772400" cy="4114800"/>
          </a:xfrm>
        </p:spPr>
        <p:txBody>
          <a:bodyPr/>
          <a:lstStyle/>
          <a:p>
            <a:endParaRPr lang="en-US" sz="2800"/>
          </a:p>
          <a:p>
            <a:r>
              <a:rPr lang="en-US"/>
              <a:t>$235 million co-funded by DOE under the Clean Coal Power Initiative </a:t>
            </a:r>
          </a:p>
          <a:p>
            <a:r>
              <a:rPr lang="en-US"/>
              <a:t>Southern Company/OUC joint partnership</a:t>
            </a:r>
          </a:p>
          <a:p>
            <a:r>
              <a:rPr lang="en-US"/>
              <a:t>Located at the Stanton Energy Center in Orlando, Florida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Stanton</a:t>
            </a:r>
            <a:r>
              <a:rPr lang="en-US" b="1"/>
              <a:t> </a:t>
            </a:r>
            <a:r>
              <a:rPr lang="en-US"/>
              <a:t>Energy</a:t>
            </a:r>
            <a:r>
              <a:rPr lang="en-US" b="1"/>
              <a:t> </a:t>
            </a:r>
            <a:r>
              <a:rPr lang="en-US"/>
              <a:t>Center</a:t>
            </a:r>
            <a:r>
              <a:rPr lang="en-US" sz="4000" b="1"/>
              <a:t/>
            </a:r>
            <a:br>
              <a:rPr lang="en-US" sz="4000" b="1"/>
            </a:br>
            <a:r>
              <a:rPr lang="en-US" sz="3600"/>
              <a:t>Overview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Ultimate certification of 2000 MW’s of coal or natural gas generation.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Approximately 3280 acres of which 1100 acres is allocated for development of power generation and support facilities.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Zero discharge facility with no impact to surface or groundwater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Two 468 mw pulverized coal and one 633 mw gas combined cycle units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/>
              <a:t>Stanton</a:t>
            </a:r>
            <a:r>
              <a:rPr lang="en-US" b="1"/>
              <a:t> </a:t>
            </a:r>
            <a:r>
              <a:rPr lang="en-US"/>
              <a:t>Energy</a:t>
            </a:r>
            <a:r>
              <a:rPr lang="en-US" b="1"/>
              <a:t> </a:t>
            </a:r>
            <a:r>
              <a:rPr lang="en-US"/>
              <a:t>Center</a:t>
            </a:r>
            <a:r>
              <a:rPr lang="en-US" b="1"/>
              <a:t/>
            </a:r>
            <a:br>
              <a:rPr lang="en-US" b="1"/>
            </a:br>
            <a:r>
              <a:rPr lang="en-US" sz="2800" b="1"/>
              <a:t> </a:t>
            </a:r>
            <a:r>
              <a:rPr lang="en-US" sz="3600"/>
              <a:t>Environmental</a:t>
            </a:r>
            <a:r>
              <a:rPr lang="en-US" sz="3600" b="1"/>
              <a:t> </a:t>
            </a:r>
            <a:r>
              <a:rPr lang="en-US" sz="3600"/>
              <a:t>Systems</a:t>
            </a:r>
            <a:br>
              <a:rPr lang="en-US" sz="3600"/>
            </a:br>
            <a:endParaRPr lang="en-US" sz="36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7772400" cy="4114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Coal Units	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2800"/>
              <a:t>Electrostatic Precipitators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2800"/>
              <a:t>Wet Flue Gas Desulfurization	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2800"/>
              <a:t>Selective Catalytic Reduction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Tx/>
              <a:buNone/>
            </a:pPr>
            <a:r>
              <a:rPr lang="en-US"/>
              <a:t>Combined Cycle Unit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2800"/>
              <a:t>Dry low NOx burners with SCR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Balance of Plant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sz="2800"/>
              <a:t>Model for Regional Water Reuse</a:t>
            </a:r>
          </a:p>
          <a:p>
            <a:pPr lvl="2">
              <a:lnSpc>
                <a:spcPct val="90000"/>
              </a:lnSpc>
              <a:buFontTx/>
              <a:buChar char="•"/>
            </a:pPr>
            <a:endParaRPr lang="en-US" sz="2800"/>
          </a:p>
          <a:p>
            <a:pPr lvl="2">
              <a:lnSpc>
                <a:spcPct val="9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 l="4895" t="7339" r="4196" b="5244"/>
          <a:stretch>
            <a:fillRect/>
          </a:stretch>
        </p:blipFill>
        <p:spPr bwMode="auto">
          <a:xfrm>
            <a:off x="-76200" y="-76200"/>
            <a:ext cx="9296400" cy="715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Alternatives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> </a:t>
            </a:r>
            <a:r>
              <a:rPr lang="en-US" sz="3600"/>
              <a:t>Project Risk Mitigation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7772400" cy="4114800"/>
          </a:xfrm>
        </p:spPr>
        <p:txBody>
          <a:bodyPr/>
          <a:lstStyle/>
          <a:p>
            <a:r>
              <a:rPr lang="en-US"/>
              <a:t>Fixed investment in Gasifier project</a:t>
            </a:r>
          </a:p>
          <a:p>
            <a:r>
              <a:rPr lang="en-US"/>
              <a:t>Fuel switching capability</a:t>
            </a:r>
          </a:p>
          <a:p>
            <a:r>
              <a:rPr lang="en-US"/>
              <a:t>Established Generation Technology</a:t>
            </a:r>
          </a:p>
          <a:p>
            <a:r>
              <a:rPr lang="en-US"/>
              <a:t>DOE  Funding participation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Supply Portfolio</a:t>
            </a:r>
            <a:br>
              <a:rPr lang="en-US"/>
            </a:br>
            <a:r>
              <a:rPr lang="en-US" sz="3600"/>
              <a:t>Year 2010 by Fuel Type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-457200" y="2895600"/>
          <a:ext cx="8821738" cy="3771900"/>
        </p:xfrm>
        <a:graphic>
          <a:graphicData uri="http://schemas.openxmlformats.org/presentationml/2006/ole">
            <p:oleObj spid="_x0000_s165891" name="Chart" r:id="rId3" imgW="4328465" imgH="2408164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1219200"/>
            <a:ext cx="9144000" cy="54864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  <a:noFill/>
          <a:ln/>
        </p:spPr>
        <p:txBody>
          <a:bodyPr/>
          <a:lstStyle/>
          <a:p>
            <a:r>
              <a:rPr lang="en-US"/>
              <a:t>Orlando</a:t>
            </a:r>
            <a:r>
              <a:rPr lang="en-US" b="1"/>
              <a:t> </a:t>
            </a:r>
            <a:r>
              <a:rPr lang="en-US"/>
              <a:t>Gasification</a:t>
            </a:r>
            <a:r>
              <a:rPr lang="en-US" b="1"/>
              <a:t> </a:t>
            </a:r>
            <a:r>
              <a:rPr lang="en-US"/>
              <a:t>Project</a:t>
            </a:r>
            <a:r>
              <a:rPr lang="en-US" sz="3600" b="1"/>
              <a:t> </a:t>
            </a:r>
            <a:r>
              <a:rPr lang="en-US" sz="3600"/>
              <a:t>Details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285 MW IGCC comprised of two distinct projects: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>
                <a:latin typeface="Times New Roman" pitchFamily="18" charset="0"/>
              </a:rPr>
              <a:t>1x1 combined cycle (Owned 100% by OUC)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>
                <a:latin typeface="Times New Roman" pitchFamily="18" charset="0"/>
              </a:rPr>
              <a:t>Jointly owned gasifier island (Owned: 65% Southern/35% OUC)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Located at OUC’s Stanton Energy Center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PRB coal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Electricity from the facility will serve OUC’s retail customers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Southern Company responsible for operation of the IGCC with a blended OUC and Southern Company staff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KBR responsible for Gasification Island EPC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June 1, 2010 COD for the IGCC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DSC005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59" name="Rectangle 3" descr="Large confetti"/>
          <p:cNvSpPr>
            <a:spLocks noChangeArrowheads="1"/>
          </p:cNvSpPr>
          <p:nvPr/>
        </p:nvSpPr>
        <p:spPr bwMode="auto">
          <a:xfrm>
            <a:off x="6400800" y="5867400"/>
            <a:ext cx="1371600" cy="228600"/>
          </a:xfrm>
          <a:prstGeom prst="rect">
            <a:avLst/>
          </a:prstGeom>
          <a:pattFill prst="lgConfetti">
            <a:fgClr>
              <a:srgbClr val="655F35"/>
            </a:fgClr>
            <a:bgClr>
              <a:srgbClr val="666633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57200" y="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 b="1">
                <a:solidFill>
                  <a:schemeClr val="tx2"/>
                </a:solidFill>
              </a:rPr>
              <a:t>Stanton Energy Center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6375"/>
            <a:ext cx="9144000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Orlando Utilities Commission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6934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Quasi governmental agency established by the Florida Legislature in 1923</a:t>
            </a:r>
          </a:p>
          <a:p>
            <a:pPr>
              <a:lnSpc>
                <a:spcPct val="90000"/>
              </a:lnSpc>
            </a:pPr>
            <a:r>
              <a:rPr lang="en-US"/>
              <a:t>Provide electric and water services to 190,000 customers in City of Orlando, Orange, and Osceola County, Florida</a:t>
            </a:r>
          </a:p>
          <a:p>
            <a:pPr>
              <a:lnSpc>
                <a:spcPct val="90000"/>
              </a:lnSpc>
            </a:pPr>
            <a:r>
              <a:rPr lang="en-US"/>
              <a:t>Long term record of reliable supply and environmental stewardship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54864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/>
              <a:t>Project Status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>
                <a:latin typeface="Times New Roman" pitchFamily="18" charset="0"/>
              </a:rPr>
              <a:t>All contracts with the Major Participants are in place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 b="1">
                <a:latin typeface="Times New Roman" pitchFamily="18" charset="0"/>
              </a:rPr>
              <a:t>DOE/Southern Company Cooperative Agreement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 b="1">
                <a:latin typeface="Times New Roman" pitchFamily="18" charset="0"/>
              </a:rPr>
              <a:t>Subcontract with KBR for Gasifier Island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 b="1">
                <a:latin typeface="Times New Roman" pitchFamily="18" charset="0"/>
              </a:rPr>
              <a:t>Commercialization Agreement between Southern Company and KBR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 b="1">
                <a:latin typeface="Times New Roman" pitchFamily="18" charset="0"/>
              </a:rPr>
              <a:t>GE contract for CT supply and syngas testing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 b="1">
                <a:latin typeface="Times New Roman" pitchFamily="18" charset="0"/>
              </a:rPr>
              <a:t>All contracts between OUC and Southern Company</a:t>
            </a:r>
          </a:p>
          <a:p>
            <a:pPr marL="1143000" lvl="2" indent="-2286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Including ownership, capacity purchase and O&amp;M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54864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Project</a:t>
            </a:r>
            <a:r>
              <a:rPr lang="en-US" b="1"/>
              <a:t> </a:t>
            </a:r>
            <a:r>
              <a:rPr lang="en-US"/>
              <a:t>Status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Activities for 2006 included NEPA, SCA, Need for Power and Front End Engineering and Design (FEED).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OUC's Need for Power Application was approved by the Florida Public Service Commission on 5/24/06.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The Supplemental SCA was submitted to the Florida Department of Environmental Protection (FDEP) on 2/17/06.  The Site Certification was approved by the Florida Department of Environmental Protection on 12/8/2006.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NEPA completion is expected in February 2007.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FEED is progressing and will be completed 1</a:t>
            </a:r>
            <a:r>
              <a:rPr lang="en-US" sz="2400" b="1" baseline="30000">
                <a:latin typeface="Times New Roman" pitchFamily="18" charset="0"/>
              </a:rPr>
              <a:t>st</a:t>
            </a:r>
            <a:r>
              <a:rPr lang="en-US" sz="2400" b="1">
                <a:latin typeface="Times New Roman" pitchFamily="18" charset="0"/>
              </a:rPr>
              <a:t> Qtr 2007 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 b="1">
                <a:latin typeface="Times New Roman" pitchFamily="18" charset="0"/>
              </a:rPr>
              <a:t>Detailed design and equipment procurement will begin in April of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5253038" cy="1089025"/>
          </a:xfrm>
        </p:spPr>
        <p:txBody>
          <a:bodyPr/>
          <a:lstStyle/>
          <a:p>
            <a:r>
              <a:rPr lang="en-US" sz="3600">
                <a:solidFill>
                  <a:schemeClr val="folHlink"/>
                </a:solidFill>
              </a:rPr>
              <a:t>Orlando Project Timeline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76200" y="914400"/>
            <a:ext cx="8991600" cy="5334000"/>
            <a:chOff x="192" y="398"/>
            <a:chExt cx="5280" cy="3386"/>
          </a:xfrm>
        </p:grpSpPr>
        <p:sp>
          <p:nvSpPr>
            <p:cNvPr id="195588" name="Rectangle 4"/>
            <p:cNvSpPr>
              <a:spLocks noChangeArrowheads="1"/>
            </p:cNvSpPr>
            <p:nvPr/>
          </p:nvSpPr>
          <p:spPr bwMode="auto">
            <a:xfrm>
              <a:off x="3880" y="693"/>
              <a:ext cx="1592" cy="3051"/>
            </a:xfrm>
            <a:prstGeom prst="rect">
              <a:avLst/>
            </a:prstGeom>
            <a:solidFill>
              <a:srgbClr val="EAEAEA">
                <a:alpha val="81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89" name="Rectangle 5"/>
            <p:cNvSpPr>
              <a:spLocks noChangeArrowheads="1"/>
            </p:cNvSpPr>
            <p:nvPr/>
          </p:nvSpPr>
          <p:spPr bwMode="auto">
            <a:xfrm>
              <a:off x="2050" y="672"/>
              <a:ext cx="1836" cy="3075"/>
            </a:xfrm>
            <a:prstGeom prst="rect">
              <a:avLst/>
            </a:prstGeom>
            <a:solidFill>
              <a:srgbClr val="CCFFCC">
                <a:alpha val="81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0" name="Rectangle 6"/>
            <p:cNvSpPr>
              <a:spLocks noChangeArrowheads="1"/>
            </p:cNvSpPr>
            <p:nvPr/>
          </p:nvSpPr>
          <p:spPr bwMode="auto">
            <a:xfrm>
              <a:off x="1192" y="681"/>
              <a:ext cx="858" cy="3063"/>
            </a:xfrm>
            <a:prstGeom prst="rect">
              <a:avLst/>
            </a:prstGeom>
            <a:solidFill>
              <a:schemeClr val="accent1">
                <a:alpha val="81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91" name="Line 7"/>
            <p:cNvSpPr>
              <a:spLocks noChangeShapeType="1"/>
            </p:cNvSpPr>
            <p:nvPr/>
          </p:nvSpPr>
          <p:spPr bwMode="auto">
            <a:xfrm flipH="1">
              <a:off x="2997" y="712"/>
              <a:ext cx="8" cy="27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>
              <a:off x="1285" y="934"/>
              <a:ext cx="11" cy="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 flipH="1">
              <a:off x="4147" y="688"/>
              <a:ext cx="5" cy="2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4" name="Line 10"/>
            <p:cNvSpPr>
              <a:spLocks noChangeShapeType="1"/>
            </p:cNvSpPr>
            <p:nvPr/>
          </p:nvSpPr>
          <p:spPr bwMode="auto">
            <a:xfrm>
              <a:off x="711" y="688"/>
              <a:ext cx="9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5" name="Line 11"/>
            <p:cNvSpPr>
              <a:spLocks noChangeShapeType="1"/>
            </p:cNvSpPr>
            <p:nvPr/>
          </p:nvSpPr>
          <p:spPr bwMode="auto">
            <a:xfrm flipH="1">
              <a:off x="2412" y="1810"/>
              <a:ext cx="2" cy="1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6" name="Line 12"/>
            <p:cNvSpPr>
              <a:spLocks noChangeShapeType="1"/>
            </p:cNvSpPr>
            <p:nvPr/>
          </p:nvSpPr>
          <p:spPr bwMode="auto">
            <a:xfrm flipH="1">
              <a:off x="3572" y="688"/>
              <a:ext cx="7" cy="1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 flipH="1">
              <a:off x="4998" y="688"/>
              <a:ext cx="15" cy="2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3458" y="3551"/>
              <a:ext cx="2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10</a:t>
              </a:r>
            </a:p>
          </p:txBody>
        </p:sp>
        <p:sp>
          <p:nvSpPr>
            <p:cNvPr id="195599" name="Text Box 15"/>
            <p:cNvSpPr txBox="1">
              <a:spLocks noChangeArrowheads="1"/>
            </p:cNvSpPr>
            <p:nvPr/>
          </p:nvSpPr>
          <p:spPr bwMode="auto">
            <a:xfrm>
              <a:off x="1163" y="3551"/>
              <a:ext cx="2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06</a:t>
              </a:r>
            </a:p>
          </p:txBody>
        </p:sp>
        <p:sp>
          <p:nvSpPr>
            <p:cNvPr id="195600" name="Text Box 16"/>
            <p:cNvSpPr txBox="1">
              <a:spLocks noChangeArrowheads="1"/>
            </p:cNvSpPr>
            <p:nvPr/>
          </p:nvSpPr>
          <p:spPr bwMode="auto">
            <a:xfrm>
              <a:off x="590" y="3551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05</a:t>
              </a:r>
            </a:p>
          </p:txBody>
        </p:sp>
        <p:sp>
          <p:nvSpPr>
            <p:cNvPr id="195601" name="Text Box 17"/>
            <p:cNvSpPr txBox="1">
              <a:spLocks noChangeArrowheads="1"/>
            </p:cNvSpPr>
            <p:nvPr/>
          </p:nvSpPr>
          <p:spPr bwMode="auto">
            <a:xfrm>
              <a:off x="1737" y="3551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07</a:t>
              </a:r>
            </a:p>
          </p:txBody>
        </p:sp>
        <p:sp>
          <p:nvSpPr>
            <p:cNvPr id="195602" name="Text Box 18"/>
            <p:cNvSpPr txBox="1">
              <a:spLocks noChangeArrowheads="1"/>
            </p:cNvSpPr>
            <p:nvPr/>
          </p:nvSpPr>
          <p:spPr bwMode="auto">
            <a:xfrm>
              <a:off x="2881" y="3551"/>
              <a:ext cx="2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09</a:t>
              </a:r>
            </a:p>
          </p:txBody>
        </p:sp>
        <p:sp>
          <p:nvSpPr>
            <p:cNvPr id="195603" name="Text Box 19"/>
            <p:cNvSpPr txBox="1">
              <a:spLocks noChangeArrowheads="1"/>
            </p:cNvSpPr>
            <p:nvPr/>
          </p:nvSpPr>
          <p:spPr bwMode="auto">
            <a:xfrm>
              <a:off x="2311" y="3551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08</a:t>
              </a:r>
            </a:p>
          </p:txBody>
        </p:sp>
        <p:sp>
          <p:nvSpPr>
            <p:cNvPr id="195604" name="Text Box 20"/>
            <p:cNvSpPr txBox="1">
              <a:spLocks noChangeArrowheads="1"/>
            </p:cNvSpPr>
            <p:nvPr/>
          </p:nvSpPr>
          <p:spPr bwMode="auto">
            <a:xfrm>
              <a:off x="4032" y="3551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95605" name="Text Box 21"/>
            <p:cNvSpPr txBox="1">
              <a:spLocks noChangeArrowheads="1"/>
            </p:cNvSpPr>
            <p:nvPr/>
          </p:nvSpPr>
          <p:spPr bwMode="auto">
            <a:xfrm>
              <a:off x="4892" y="3551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15</a:t>
              </a:r>
            </a:p>
          </p:txBody>
        </p:sp>
        <p:sp>
          <p:nvSpPr>
            <p:cNvPr id="195606" name="Rectangle 22"/>
            <p:cNvSpPr>
              <a:spLocks noChangeArrowheads="1"/>
            </p:cNvSpPr>
            <p:nvPr/>
          </p:nvSpPr>
          <p:spPr bwMode="auto">
            <a:xfrm>
              <a:off x="707" y="1298"/>
              <a:ext cx="581" cy="97"/>
            </a:xfrm>
            <a:prstGeom prst="rect">
              <a:avLst/>
            </a:prstGeom>
            <a:solidFill>
              <a:srgbClr val="FF99CC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1201" y="2046"/>
              <a:ext cx="863" cy="103"/>
            </a:xfrm>
            <a:prstGeom prst="rect">
              <a:avLst/>
            </a:prstGeom>
            <a:solidFill>
              <a:srgbClr val="FFFF00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08" name="Rectangle 24"/>
            <p:cNvSpPr>
              <a:spLocks noChangeArrowheads="1"/>
            </p:cNvSpPr>
            <p:nvPr/>
          </p:nvSpPr>
          <p:spPr bwMode="auto">
            <a:xfrm>
              <a:off x="707" y="1561"/>
              <a:ext cx="1154" cy="109"/>
            </a:xfrm>
            <a:prstGeom prst="rect">
              <a:avLst/>
            </a:prstGeom>
            <a:solidFill>
              <a:srgbClr val="3366FF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09" name="Rectangle 25"/>
            <p:cNvSpPr>
              <a:spLocks noChangeArrowheads="1"/>
            </p:cNvSpPr>
            <p:nvPr/>
          </p:nvSpPr>
          <p:spPr bwMode="auto">
            <a:xfrm>
              <a:off x="2070" y="2160"/>
              <a:ext cx="684" cy="88"/>
            </a:xfrm>
            <a:prstGeom prst="rect">
              <a:avLst/>
            </a:prstGeom>
            <a:solidFill>
              <a:srgbClr val="FFFF99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2400" y="2264"/>
              <a:ext cx="1296" cy="88"/>
            </a:xfrm>
            <a:prstGeom prst="rect">
              <a:avLst/>
            </a:prstGeom>
            <a:solidFill>
              <a:srgbClr val="FFCC00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12" y="2441"/>
              <a:ext cx="294" cy="90"/>
            </a:xfrm>
            <a:prstGeom prst="rect">
              <a:avLst/>
            </a:prstGeom>
            <a:solidFill>
              <a:srgbClr val="800080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2" name="Rectangle 28"/>
            <p:cNvSpPr>
              <a:spLocks noChangeArrowheads="1"/>
            </p:cNvSpPr>
            <p:nvPr/>
          </p:nvSpPr>
          <p:spPr bwMode="auto">
            <a:xfrm>
              <a:off x="3911" y="2520"/>
              <a:ext cx="1113" cy="98"/>
            </a:xfrm>
            <a:prstGeom prst="rect">
              <a:avLst/>
            </a:prstGeom>
            <a:solidFill>
              <a:srgbClr val="993366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3" name="Rectangle 29"/>
            <p:cNvSpPr>
              <a:spLocks noChangeArrowheads="1"/>
            </p:cNvSpPr>
            <p:nvPr/>
          </p:nvSpPr>
          <p:spPr bwMode="auto">
            <a:xfrm>
              <a:off x="5012" y="2635"/>
              <a:ext cx="329" cy="94"/>
            </a:xfrm>
            <a:prstGeom prst="rect">
              <a:avLst/>
            </a:prstGeom>
            <a:solidFill>
              <a:srgbClr val="CC99FF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4" name="Rectangle 30"/>
            <p:cNvSpPr>
              <a:spLocks noChangeArrowheads="1"/>
            </p:cNvSpPr>
            <p:nvPr/>
          </p:nvSpPr>
          <p:spPr bwMode="auto">
            <a:xfrm>
              <a:off x="707" y="1694"/>
              <a:ext cx="1145" cy="104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1318" y="1284"/>
              <a:ext cx="84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Contract Negotiation</a:t>
              </a:r>
            </a:p>
          </p:txBody>
        </p:sp>
        <p:sp>
          <p:nvSpPr>
            <p:cNvPr id="195616" name="Text Box 32"/>
            <p:cNvSpPr txBox="1">
              <a:spLocks noChangeArrowheads="1"/>
            </p:cNvSpPr>
            <p:nvPr/>
          </p:nvSpPr>
          <p:spPr bwMode="auto">
            <a:xfrm>
              <a:off x="1879" y="1527"/>
              <a:ext cx="31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NEPA</a:t>
              </a:r>
            </a:p>
          </p:txBody>
        </p: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823" y="1670"/>
              <a:ext cx="47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Permitting</a:t>
              </a:r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696" y="2016"/>
              <a:ext cx="5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Preliminary</a:t>
              </a:r>
            </a:p>
          </p:txBody>
        </p:sp>
        <p:sp>
          <p:nvSpPr>
            <p:cNvPr id="195619" name="Text Box 35"/>
            <p:cNvSpPr txBox="1">
              <a:spLocks noChangeArrowheads="1"/>
            </p:cNvSpPr>
            <p:nvPr/>
          </p:nvSpPr>
          <p:spPr bwMode="auto">
            <a:xfrm>
              <a:off x="1643" y="2131"/>
              <a:ext cx="55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Detailed</a:t>
              </a:r>
            </a:p>
          </p:txBody>
        </p:sp>
        <p:sp>
          <p:nvSpPr>
            <p:cNvPr id="195620" name="Text Box 36"/>
            <p:cNvSpPr txBox="1">
              <a:spLocks noChangeArrowheads="1"/>
            </p:cNvSpPr>
            <p:nvPr/>
          </p:nvSpPr>
          <p:spPr bwMode="auto">
            <a:xfrm>
              <a:off x="1847" y="2243"/>
              <a:ext cx="5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Construction</a:t>
              </a:r>
            </a:p>
          </p:txBody>
        </p:sp>
        <p:sp>
          <p:nvSpPr>
            <p:cNvPr id="195621" name="Text Box 37"/>
            <p:cNvSpPr txBox="1">
              <a:spLocks noChangeArrowheads="1"/>
            </p:cNvSpPr>
            <p:nvPr/>
          </p:nvSpPr>
          <p:spPr bwMode="auto">
            <a:xfrm>
              <a:off x="3184" y="2403"/>
              <a:ext cx="4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Start-Up</a:t>
              </a:r>
            </a:p>
          </p:txBody>
        </p:sp>
        <p:sp>
          <p:nvSpPr>
            <p:cNvPr id="195622" name="Text Box 38"/>
            <p:cNvSpPr txBox="1">
              <a:spLocks noChangeArrowheads="1"/>
            </p:cNvSpPr>
            <p:nvPr/>
          </p:nvSpPr>
          <p:spPr bwMode="auto">
            <a:xfrm>
              <a:off x="2928" y="2506"/>
              <a:ext cx="93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Gasifier Demonstration</a:t>
              </a:r>
            </a:p>
          </p:txBody>
        </p:sp>
        <p:sp>
          <p:nvSpPr>
            <p:cNvPr id="195623" name="Text Box 39"/>
            <p:cNvSpPr txBox="1">
              <a:spLocks noChangeArrowheads="1"/>
            </p:cNvSpPr>
            <p:nvPr/>
          </p:nvSpPr>
          <p:spPr bwMode="auto">
            <a:xfrm>
              <a:off x="3744" y="2592"/>
              <a:ext cx="117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Gasifier Post-Demo Operation</a:t>
              </a:r>
            </a:p>
          </p:txBody>
        </p:sp>
        <p:sp>
          <p:nvSpPr>
            <p:cNvPr id="195624" name="Text Box 40"/>
            <p:cNvSpPr txBox="1">
              <a:spLocks noChangeArrowheads="1"/>
            </p:cNvSpPr>
            <p:nvPr/>
          </p:nvSpPr>
          <p:spPr bwMode="auto">
            <a:xfrm rot="-5400000">
              <a:off x="131" y="1242"/>
              <a:ext cx="30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CCPI</a:t>
              </a:r>
            </a:p>
          </p:txBody>
        </p:sp>
        <p:sp>
          <p:nvSpPr>
            <p:cNvPr id="195625" name="Text Box 41"/>
            <p:cNvSpPr txBox="1">
              <a:spLocks noChangeArrowheads="1"/>
            </p:cNvSpPr>
            <p:nvPr/>
          </p:nvSpPr>
          <p:spPr bwMode="auto">
            <a:xfrm rot="-5400000">
              <a:off x="101" y="1595"/>
              <a:ext cx="38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Enviro</a:t>
              </a:r>
            </a:p>
          </p:txBody>
        </p:sp>
        <p:sp>
          <p:nvSpPr>
            <p:cNvPr id="195626" name="Text Box 42"/>
            <p:cNvSpPr txBox="1">
              <a:spLocks noChangeArrowheads="1"/>
            </p:cNvSpPr>
            <p:nvPr/>
          </p:nvSpPr>
          <p:spPr bwMode="auto">
            <a:xfrm rot="-5400000">
              <a:off x="153" y="2043"/>
              <a:ext cx="4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b="1"/>
                <a:t>Eng &amp;</a:t>
              </a:r>
              <a:br>
                <a:rPr lang="en-US" sz="1000" b="1"/>
              </a:br>
              <a:r>
                <a:rPr lang="en-US" sz="1000" b="1"/>
                <a:t>Const</a:t>
              </a:r>
            </a:p>
          </p:txBody>
        </p:sp>
        <p:sp>
          <p:nvSpPr>
            <p:cNvPr id="195627" name="Text Box 43"/>
            <p:cNvSpPr txBox="1">
              <a:spLocks noChangeArrowheads="1"/>
            </p:cNvSpPr>
            <p:nvPr/>
          </p:nvSpPr>
          <p:spPr bwMode="auto">
            <a:xfrm rot="-5400000">
              <a:off x="175" y="2521"/>
              <a:ext cx="27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 b="1"/>
                <a:t>Ops</a:t>
              </a:r>
            </a:p>
          </p:txBody>
        </p:sp>
        <p:sp>
          <p:nvSpPr>
            <p:cNvPr id="195628" name="Text Box 44"/>
            <p:cNvSpPr txBox="1">
              <a:spLocks noChangeArrowheads="1"/>
            </p:cNvSpPr>
            <p:nvPr/>
          </p:nvSpPr>
          <p:spPr bwMode="auto">
            <a:xfrm rot="-5400000">
              <a:off x="97" y="738"/>
              <a:ext cx="4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OUC &amp;</a:t>
              </a:r>
            </a:p>
            <a:p>
              <a:pPr eaLnBrk="1" hangingPunct="1"/>
              <a:r>
                <a:rPr lang="en-US" sz="1000" b="1"/>
                <a:t>Southern</a:t>
              </a:r>
            </a:p>
          </p:txBody>
        </p:sp>
        <p:sp>
          <p:nvSpPr>
            <p:cNvPr id="195629" name="Line 45"/>
            <p:cNvSpPr>
              <a:spLocks noChangeShapeType="1"/>
            </p:cNvSpPr>
            <p:nvPr/>
          </p:nvSpPr>
          <p:spPr bwMode="auto">
            <a:xfrm>
              <a:off x="223" y="1143"/>
              <a:ext cx="5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30" name="Line 46"/>
            <p:cNvSpPr>
              <a:spLocks noChangeShapeType="1"/>
            </p:cNvSpPr>
            <p:nvPr/>
          </p:nvSpPr>
          <p:spPr bwMode="auto">
            <a:xfrm>
              <a:off x="223" y="1479"/>
              <a:ext cx="5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31" name="Line 47"/>
            <p:cNvSpPr>
              <a:spLocks noChangeShapeType="1"/>
            </p:cNvSpPr>
            <p:nvPr/>
          </p:nvSpPr>
          <p:spPr bwMode="auto">
            <a:xfrm>
              <a:off x="214" y="1862"/>
              <a:ext cx="5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32" name="Line 48"/>
            <p:cNvSpPr>
              <a:spLocks noChangeShapeType="1"/>
            </p:cNvSpPr>
            <p:nvPr/>
          </p:nvSpPr>
          <p:spPr bwMode="auto">
            <a:xfrm flipV="1">
              <a:off x="5010" y="2677"/>
              <a:ext cx="43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33" name="Rectangle 49"/>
            <p:cNvSpPr>
              <a:spLocks noChangeArrowheads="1"/>
            </p:cNvSpPr>
            <p:nvPr/>
          </p:nvSpPr>
          <p:spPr bwMode="auto">
            <a:xfrm>
              <a:off x="724" y="826"/>
              <a:ext cx="240" cy="96"/>
            </a:xfrm>
            <a:prstGeom prst="rect">
              <a:avLst/>
            </a:prstGeom>
            <a:solidFill>
              <a:srgbClr val="CCFFCC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34" name="Text Box 50"/>
            <p:cNvSpPr txBox="1">
              <a:spLocks noChangeArrowheads="1"/>
            </p:cNvSpPr>
            <p:nvPr/>
          </p:nvSpPr>
          <p:spPr bwMode="auto">
            <a:xfrm>
              <a:off x="1018" y="794"/>
              <a:ext cx="8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Phase 1 Commitment</a:t>
              </a:r>
            </a:p>
          </p:txBody>
        </p:sp>
        <p:sp>
          <p:nvSpPr>
            <p:cNvPr id="195635" name="Text Box 51"/>
            <p:cNvSpPr txBox="1">
              <a:spLocks noChangeArrowheads="1"/>
            </p:cNvSpPr>
            <p:nvPr/>
          </p:nvSpPr>
          <p:spPr bwMode="auto">
            <a:xfrm>
              <a:off x="2401" y="408"/>
              <a:ext cx="112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900" b="1"/>
                <a:t>Phase 2</a:t>
              </a:r>
            </a:p>
            <a:p>
              <a:pPr algn="ctr" eaLnBrk="1" hangingPunct="1"/>
              <a:r>
                <a:rPr lang="en-US" sz="900" b="1"/>
                <a:t>Design &amp; Phase 3 Construction</a:t>
              </a:r>
            </a:p>
          </p:txBody>
        </p:sp>
        <p:sp>
          <p:nvSpPr>
            <p:cNvPr id="195636" name="Text Box 52"/>
            <p:cNvSpPr txBox="1">
              <a:spLocks noChangeArrowheads="1"/>
            </p:cNvSpPr>
            <p:nvPr/>
          </p:nvSpPr>
          <p:spPr bwMode="auto">
            <a:xfrm>
              <a:off x="4173" y="42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900" b="1"/>
                <a:t>Phase 4</a:t>
              </a:r>
            </a:p>
            <a:p>
              <a:pPr algn="ctr" eaLnBrk="1" hangingPunct="1"/>
              <a:r>
                <a:rPr lang="en-US" sz="900" b="1"/>
                <a:t>Demonstration</a:t>
              </a:r>
            </a:p>
          </p:txBody>
        </p:sp>
        <p:sp>
          <p:nvSpPr>
            <p:cNvPr id="195637" name="Text Box 53"/>
            <p:cNvSpPr txBox="1">
              <a:spLocks noChangeArrowheads="1"/>
            </p:cNvSpPr>
            <p:nvPr/>
          </p:nvSpPr>
          <p:spPr bwMode="auto">
            <a:xfrm>
              <a:off x="1285" y="403"/>
              <a:ext cx="663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900" b="1"/>
                <a:t>Phase 1</a:t>
              </a:r>
            </a:p>
            <a:p>
              <a:pPr algn="ctr" eaLnBrk="1" hangingPunct="1"/>
              <a:r>
                <a:rPr lang="en-US" sz="900" b="1"/>
                <a:t>Project Definition</a:t>
              </a:r>
            </a:p>
          </p:txBody>
        </p:sp>
        <p:sp>
          <p:nvSpPr>
            <p:cNvPr id="195638" name="Text Box 54"/>
            <p:cNvSpPr txBox="1">
              <a:spLocks noChangeArrowheads="1"/>
            </p:cNvSpPr>
            <p:nvPr/>
          </p:nvSpPr>
          <p:spPr bwMode="auto">
            <a:xfrm>
              <a:off x="520" y="398"/>
              <a:ext cx="74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900" b="1"/>
                <a:t>Pre-Award</a:t>
              </a:r>
            </a:p>
            <a:p>
              <a:pPr algn="ctr" eaLnBrk="1" hangingPunct="1"/>
              <a:r>
                <a:rPr lang="en-US" sz="900" b="1"/>
                <a:t>NEPA +Engineering</a:t>
              </a:r>
              <a:endParaRPr lang="en-US" sz="600" b="1"/>
            </a:p>
          </p:txBody>
        </p:sp>
        <p:sp>
          <p:nvSpPr>
            <p:cNvPr id="195639" name="Line 55"/>
            <p:cNvSpPr>
              <a:spLocks noChangeShapeType="1"/>
            </p:cNvSpPr>
            <p:nvPr/>
          </p:nvSpPr>
          <p:spPr bwMode="auto">
            <a:xfrm>
              <a:off x="246" y="2415"/>
              <a:ext cx="5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40" name="Line 56"/>
            <p:cNvSpPr>
              <a:spLocks noChangeShapeType="1"/>
            </p:cNvSpPr>
            <p:nvPr/>
          </p:nvSpPr>
          <p:spPr bwMode="auto">
            <a:xfrm flipH="1">
              <a:off x="1851" y="1432"/>
              <a:ext cx="5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41" name="Rectangle 57"/>
            <p:cNvSpPr>
              <a:spLocks noChangeArrowheads="1"/>
            </p:cNvSpPr>
            <p:nvPr/>
          </p:nvSpPr>
          <p:spPr bwMode="auto">
            <a:xfrm>
              <a:off x="706" y="1018"/>
              <a:ext cx="576" cy="96"/>
            </a:xfrm>
            <a:prstGeom prst="rect">
              <a:avLst/>
            </a:prstGeom>
            <a:solidFill>
              <a:srgbClr val="99FF66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2" name="Text Box 58"/>
            <p:cNvSpPr txBox="1">
              <a:spLocks noChangeArrowheads="1"/>
            </p:cNvSpPr>
            <p:nvPr/>
          </p:nvSpPr>
          <p:spPr bwMode="auto">
            <a:xfrm>
              <a:off x="1300" y="974"/>
              <a:ext cx="84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Contract Negotiation</a:t>
              </a:r>
            </a:p>
          </p:txBody>
        </p:sp>
        <p:sp>
          <p:nvSpPr>
            <p:cNvPr id="195643" name="AutoShape 59"/>
            <p:cNvSpPr>
              <a:spLocks/>
            </p:cNvSpPr>
            <p:nvPr/>
          </p:nvSpPr>
          <p:spPr bwMode="auto">
            <a:xfrm rot="5400000" flipH="1">
              <a:off x="894" y="446"/>
              <a:ext cx="86" cy="439"/>
            </a:xfrm>
            <a:prstGeom prst="rightBrace">
              <a:avLst>
                <a:gd name="adj1" fmla="val 42539"/>
                <a:gd name="adj2" fmla="val 499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4" name="AutoShape 60"/>
            <p:cNvSpPr>
              <a:spLocks/>
            </p:cNvSpPr>
            <p:nvPr/>
          </p:nvSpPr>
          <p:spPr bwMode="auto">
            <a:xfrm rot="5400000" flipH="1">
              <a:off x="1581" y="209"/>
              <a:ext cx="62" cy="877"/>
            </a:xfrm>
            <a:prstGeom prst="rightBrace">
              <a:avLst>
                <a:gd name="adj1" fmla="val 117876"/>
                <a:gd name="adj2" fmla="val 499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5" name="AutoShape 61"/>
            <p:cNvSpPr>
              <a:spLocks/>
            </p:cNvSpPr>
            <p:nvPr/>
          </p:nvSpPr>
          <p:spPr bwMode="auto">
            <a:xfrm rot="5400000" flipH="1">
              <a:off x="2919" y="-271"/>
              <a:ext cx="86" cy="1837"/>
            </a:xfrm>
            <a:prstGeom prst="rightBrace">
              <a:avLst>
                <a:gd name="adj1" fmla="val 178004"/>
                <a:gd name="adj2" fmla="val 499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6" name="AutoShape 62"/>
            <p:cNvSpPr>
              <a:spLocks/>
            </p:cNvSpPr>
            <p:nvPr/>
          </p:nvSpPr>
          <p:spPr bwMode="auto">
            <a:xfrm rot="5400000" flipH="1">
              <a:off x="4410" y="110"/>
              <a:ext cx="86" cy="1099"/>
            </a:xfrm>
            <a:prstGeom prst="rightBrace">
              <a:avLst>
                <a:gd name="adj1" fmla="val 106492"/>
                <a:gd name="adj2" fmla="val 499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47" name="Line 63"/>
            <p:cNvSpPr>
              <a:spLocks noChangeShapeType="1"/>
            </p:cNvSpPr>
            <p:nvPr/>
          </p:nvSpPr>
          <p:spPr bwMode="auto">
            <a:xfrm>
              <a:off x="246" y="2775"/>
              <a:ext cx="5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48" name="Rectangle 64"/>
            <p:cNvSpPr>
              <a:spLocks noChangeArrowheads="1"/>
            </p:cNvSpPr>
            <p:nvPr/>
          </p:nvSpPr>
          <p:spPr bwMode="auto">
            <a:xfrm>
              <a:off x="192" y="2747"/>
              <a:ext cx="1644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Combined Cycle  </a:t>
              </a:r>
            </a:p>
          </p:txBody>
        </p:sp>
        <p:sp>
          <p:nvSpPr>
            <p:cNvPr id="195649" name="Rectangle 65"/>
            <p:cNvSpPr>
              <a:spLocks noChangeArrowheads="1"/>
            </p:cNvSpPr>
            <p:nvPr/>
          </p:nvSpPr>
          <p:spPr bwMode="auto">
            <a:xfrm>
              <a:off x="2400" y="3216"/>
              <a:ext cx="1089" cy="96"/>
            </a:xfrm>
            <a:prstGeom prst="rect">
              <a:avLst/>
            </a:prstGeom>
            <a:solidFill>
              <a:srgbClr val="FFCC00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50" name="Rectangle 66"/>
            <p:cNvSpPr>
              <a:spLocks noChangeArrowheads="1"/>
            </p:cNvSpPr>
            <p:nvPr/>
          </p:nvSpPr>
          <p:spPr bwMode="auto">
            <a:xfrm>
              <a:off x="3381" y="3338"/>
              <a:ext cx="216" cy="92"/>
            </a:xfrm>
            <a:prstGeom prst="rect">
              <a:avLst/>
            </a:prstGeom>
            <a:solidFill>
              <a:srgbClr val="800080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51" name="Rectangle 67"/>
            <p:cNvSpPr>
              <a:spLocks noChangeArrowheads="1"/>
            </p:cNvSpPr>
            <p:nvPr/>
          </p:nvSpPr>
          <p:spPr bwMode="auto">
            <a:xfrm>
              <a:off x="3888" y="3456"/>
              <a:ext cx="1456" cy="103"/>
            </a:xfrm>
            <a:prstGeom prst="rect">
              <a:avLst/>
            </a:prstGeom>
            <a:solidFill>
              <a:srgbClr val="CC99FF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52" name="Line 68"/>
            <p:cNvSpPr>
              <a:spLocks noChangeShapeType="1"/>
            </p:cNvSpPr>
            <p:nvPr/>
          </p:nvSpPr>
          <p:spPr bwMode="auto">
            <a:xfrm>
              <a:off x="3888" y="3504"/>
              <a:ext cx="1566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53" name="Text Box 69"/>
            <p:cNvSpPr txBox="1">
              <a:spLocks noChangeArrowheads="1"/>
            </p:cNvSpPr>
            <p:nvPr/>
          </p:nvSpPr>
          <p:spPr bwMode="auto">
            <a:xfrm>
              <a:off x="2971" y="3309"/>
              <a:ext cx="43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Start-Up</a:t>
              </a:r>
            </a:p>
          </p:txBody>
        </p:sp>
        <p:sp>
          <p:nvSpPr>
            <p:cNvPr id="195654" name="Text Box 70"/>
            <p:cNvSpPr txBox="1">
              <a:spLocks noChangeArrowheads="1"/>
            </p:cNvSpPr>
            <p:nvPr/>
          </p:nvSpPr>
          <p:spPr bwMode="auto">
            <a:xfrm>
              <a:off x="3216" y="3446"/>
              <a:ext cx="6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CC Commercial</a:t>
              </a:r>
            </a:p>
          </p:txBody>
        </p:sp>
        <p:sp>
          <p:nvSpPr>
            <p:cNvPr id="195655" name="Text Box 71"/>
            <p:cNvSpPr txBox="1">
              <a:spLocks noChangeArrowheads="1"/>
            </p:cNvSpPr>
            <p:nvPr/>
          </p:nvSpPr>
          <p:spPr bwMode="auto">
            <a:xfrm>
              <a:off x="1632" y="3168"/>
              <a:ext cx="57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1"/>
                <a:t>Construction</a:t>
              </a:r>
            </a:p>
          </p:txBody>
        </p:sp>
        <p:sp>
          <p:nvSpPr>
            <p:cNvPr id="195656" name="Line 72"/>
            <p:cNvSpPr>
              <a:spLocks noChangeShapeType="1"/>
            </p:cNvSpPr>
            <p:nvPr/>
          </p:nvSpPr>
          <p:spPr bwMode="auto">
            <a:xfrm flipH="1">
              <a:off x="1862" y="3280"/>
              <a:ext cx="2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57" name="Line 73"/>
            <p:cNvSpPr>
              <a:spLocks noChangeShapeType="1"/>
            </p:cNvSpPr>
            <p:nvPr/>
          </p:nvSpPr>
          <p:spPr bwMode="auto">
            <a:xfrm>
              <a:off x="1853" y="706"/>
              <a:ext cx="1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58" name="Line 74"/>
            <p:cNvSpPr>
              <a:spLocks noChangeShapeType="1"/>
            </p:cNvSpPr>
            <p:nvPr/>
          </p:nvSpPr>
          <p:spPr bwMode="auto">
            <a:xfrm>
              <a:off x="1288" y="711"/>
              <a:ext cx="1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59" name="Line 75"/>
            <p:cNvSpPr>
              <a:spLocks noChangeShapeType="1"/>
            </p:cNvSpPr>
            <p:nvPr/>
          </p:nvSpPr>
          <p:spPr bwMode="auto">
            <a:xfrm>
              <a:off x="1850" y="1115"/>
              <a:ext cx="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0" name="Line 76"/>
            <p:cNvSpPr>
              <a:spLocks noChangeShapeType="1"/>
            </p:cNvSpPr>
            <p:nvPr/>
          </p:nvSpPr>
          <p:spPr bwMode="auto">
            <a:xfrm>
              <a:off x="1847" y="931"/>
              <a:ext cx="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1" name="Line 77"/>
            <p:cNvSpPr>
              <a:spLocks noChangeShapeType="1"/>
            </p:cNvSpPr>
            <p:nvPr/>
          </p:nvSpPr>
          <p:spPr bwMode="auto">
            <a:xfrm>
              <a:off x="721" y="3005"/>
              <a:ext cx="1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2" name="Line 78"/>
            <p:cNvSpPr>
              <a:spLocks noChangeShapeType="1"/>
            </p:cNvSpPr>
            <p:nvPr/>
          </p:nvSpPr>
          <p:spPr bwMode="auto">
            <a:xfrm>
              <a:off x="1315" y="2945"/>
              <a:ext cx="1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3" name="Line 79"/>
            <p:cNvSpPr>
              <a:spLocks noChangeShapeType="1"/>
            </p:cNvSpPr>
            <p:nvPr/>
          </p:nvSpPr>
          <p:spPr bwMode="auto">
            <a:xfrm>
              <a:off x="2426" y="701"/>
              <a:ext cx="1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4" name="Line 80"/>
            <p:cNvSpPr>
              <a:spLocks noChangeShapeType="1"/>
            </p:cNvSpPr>
            <p:nvPr/>
          </p:nvSpPr>
          <p:spPr bwMode="auto">
            <a:xfrm>
              <a:off x="1873" y="2285"/>
              <a:ext cx="1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5" name="Line 81"/>
            <p:cNvSpPr>
              <a:spLocks noChangeShapeType="1"/>
            </p:cNvSpPr>
            <p:nvPr/>
          </p:nvSpPr>
          <p:spPr bwMode="auto">
            <a:xfrm flipH="1">
              <a:off x="1869" y="3118"/>
              <a:ext cx="1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6" name="Line 82"/>
            <p:cNvSpPr>
              <a:spLocks noChangeShapeType="1"/>
            </p:cNvSpPr>
            <p:nvPr/>
          </p:nvSpPr>
          <p:spPr bwMode="auto">
            <a:xfrm flipH="1">
              <a:off x="3590" y="2638"/>
              <a:ext cx="2" cy="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7" name="Rectangle 83"/>
            <p:cNvSpPr>
              <a:spLocks noChangeArrowheads="1"/>
            </p:cNvSpPr>
            <p:nvPr/>
          </p:nvSpPr>
          <p:spPr bwMode="auto">
            <a:xfrm>
              <a:off x="192" y="1872"/>
              <a:ext cx="1644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Gasifier Island  </a:t>
              </a:r>
            </a:p>
          </p:txBody>
        </p:sp>
        <p:sp>
          <p:nvSpPr>
            <p:cNvPr id="195668" name="Line 84"/>
            <p:cNvSpPr>
              <a:spLocks noChangeShapeType="1"/>
            </p:cNvSpPr>
            <p:nvPr/>
          </p:nvSpPr>
          <p:spPr bwMode="auto">
            <a:xfrm>
              <a:off x="720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69" name="Line 85"/>
            <p:cNvSpPr>
              <a:spLocks noChangeShapeType="1"/>
            </p:cNvSpPr>
            <p:nvPr/>
          </p:nvSpPr>
          <p:spPr bwMode="auto">
            <a:xfrm>
              <a:off x="1296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70" name="Rectangle 86"/>
            <p:cNvSpPr>
              <a:spLocks noChangeArrowheads="1"/>
            </p:cNvSpPr>
            <p:nvPr/>
          </p:nvSpPr>
          <p:spPr bwMode="auto">
            <a:xfrm>
              <a:off x="1872" y="3072"/>
              <a:ext cx="743" cy="92"/>
            </a:xfrm>
            <a:prstGeom prst="rect">
              <a:avLst/>
            </a:prstGeom>
            <a:solidFill>
              <a:srgbClr val="FFFF99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71" name="Rectangle 87"/>
            <p:cNvSpPr>
              <a:spLocks noChangeArrowheads="1"/>
            </p:cNvSpPr>
            <p:nvPr/>
          </p:nvSpPr>
          <p:spPr bwMode="auto">
            <a:xfrm>
              <a:off x="1310" y="2928"/>
              <a:ext cx="754" cy="103"/>
            </a:xfrm>
            <a:prstGeom prst="rect">
              <a:avLst/>
            </a:prstGeom>
            <a:solidFill>
              <a:srgbClr val="FFFF00">
                <a:alpha val="8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72" name="Text Box 88"/>
            <p:cNvSpPr txBox="1">
              <a:spLocks noChangeArrowheads="1"/>
            </p:cNvSpPr>
            <p:nvPr/>
          </p:nvSpPr>
          <p:spPr bwMode="auto">
            <a:xfrm>
              <a:off x="768" y="2928"/>
              <a:ext cx="5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Preliminary</a:t>
              </a:r>
            </a:p>
          </p:txBody>
        </p:sp>
        <p:sp>
          <p:nvSpPr>
            <p:cNvPr id="195673" name="Text Box 89"/>
            <p:cNvSpPr txBox="1">
              <a:spLocks noChangeArrowheads="1"/>
            </p:cNvSpPr>
            <p:nvPr/>
          </p:nvSpPr>
          <p:spPr bwMode="auto">
            <a:xfrm>
              <a:off x="1152" y="3024"/>
              <a:ext cx="73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1"/>
                <a:t>Detailed Design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76200" y="838200"/>
            <a:ext cx="9067800" cy="54102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  <a:p>
            <a:pPr algn="ctr"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915400" cy="666750"/>
          </a:xfrm>
        </p:spPr>
        <p:txBody>
          <a:bodyPr/>
          <a:lstStyle/>
          <a:p>
            <a:r>
              <a:rPr lang="en-US" sz="3600"/>
              <a:t>Summary Flow Diagram</a:t>
            </a:r>
          </a:p>
        </p:txBody>
      </p:sp>
      <p:grpSp>
        <p:nvGrpSpPr>
          <p:cNvPr id="196612" name="Group 4"/>
          <p:cNvGrpSpPr>
            <a:grpSpLocks/>
          </p:cNvGrpSpPr>
          <p:nvPr/>
        </p:nvGrpSpPr>
        <p:grpSpPr bwMode="auto">
          <a:xfrm>
            <a:off x="304800" y="838200"/>
            <a:ext cx="8534400" cy="5410200"/>
            <a:chOff x="192" y="528"/>
            <a:chExt cx="5376" cy="3408"/>
          </a:xfrm>
        </p:grpSpPr>
        <p:sp>
          <p:nvSpPr>
            <p:cNvPr id="196613" name="Rectangle 5"/>
            <p:cNvSpPr>
              <a:spLocks noChangeArrowheads="1"/>
            </p:cNvSpPr>
            <p:nvPr/>
          </p:nvSpPr>
          <p:spPr bwMode="auto">
            <a:xfrm>
              <a:off x="1074" y="2736"/>
              <a:ext cx="3486" cy="115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4" name="Rectangle 6"/>
            <p:cNvSpPr>
              <a:spLocks noChangeArrowheads="1"/>
            </p:cNvSpPr>
            <p:nvPr/>
          </p:nvSpPr>
          <p:spPr bwMode="auto">
            <a:xfrm>
              <a:off x="1070" y="3472"/>
              <a:ext cx="706" cy="4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 b="1"/>
                <a:t>Combined</a:t>
              </a:r>
            </a:p>
            <a:p>
              <a:pPr algn="ctr" eaLnBrk="1" hangingPunct="1"/>
              <a:r>
                <a:rPr lang="en-US" sz="1600" b="1"/>
                <a:t>Cycle</a:t>
              </a:r>
            </a:p>
          </p:txBody>
        </p:sp>
        <p:grpSp>
          <p:nvGrpSpPr>
            <p:cNvPr id="196615" name="Group 7"/>
            <p:cNvGrpSpPr>
              <a:grpSpLocks/>
            </p:cNvGrpSpPr>
            <p:nvPr/>
          </p:nvGrpSpPr>
          <p:grpSpPr bwMode="auto">
            <a:xfrm>
              <a:off x="192" y="528"/>
              <a:ext cx="5376" cy="3408"/>
              <a:chOff x="288" y="660"/>
              <a:chExt cx="5184" cy="3468"/>
            </a:xfrm>
          </p:grpSpPr>
          <p:sp>
            <p:nvSpPr>
              <p:cNvPr id="196616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21" y="984"/>
                <a:ext cx="5112" cy="3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17" name="Rectangle 9"/>
              <p:cNvSpPr>
                <a:spLocks noChangeArrowheads="1"/>
              </p:cNvSpPr>
              <p:nvPr/>
            </p:nvSpPr>
            <p:spPr bwMode="auto">
              <a:xfrm>
                <a:off x="1844" y="2995"/>
                <a:ext cx="1196" cy="3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18" name="Rectangle 10"/>
              <p:cNvSpPr>
                <a:spLocks noChangeArrowheads="1"/>
              </p:cNvSpPr>
              <p:nvPr/>
            </p:nvSpPr>
            <p:spPr bwMode="auto">
              <a:xfrm>
                <a:off x="1844" y="2995"/>
                <a:ext cx="1196" cy="36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19" name="Rectangle 11"/>
              <p:cNvSpPr>
                <a:spLocks noChangeArrowheads="1"/>
              </p:cNvSpPr>
              <p:nvPr/>
            </p:nvSpPr>
            <p:spPr bwMode="auto">
              <a:xfrm>
                <a:off x="3601" y="2994"/>
                <a:ext cx="364" cy="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0" name="Rectangle 12"/>
              <p:cNvSpPr>
                <a:spLocks noChangeArrowheads="1"/>
              </p:cNvSpPr>
              <p:nvPr/>
            </p:nvSpPr>
            <p:spPr bwMode="auto">
              <a:xfrm>
                <a:off x="3601" y="2994"/>
                <a:ext cx="364" cy="364"/>
              </a:xfrm>
              <a:prstGeom prst="rect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1" name="Rectangle 13"/>
              <p:cNvSpPr>
                <a:spLocks noChangeArrowheads="1"/>
              </p:cNvSpPr>
              <p:nvPr/>
            </p:nvSpPr>
            <p:spPr bwMode="auto">
              <a:xfrm>
                <a:off x="3728" y="3106"/>
                <a:ext cx="113" cy="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GAS</a:t>
                </a:r>
                <a:endParaRPr lang="en-US"/>
              </a:p>
            </p:txBody>
          </p:sp>
          <p:sp>
            <p:nvSpPr>
              <p:cNvPr id="196622" name="Rectangle 14"/>
              <p:cNvSpPr>
                <a:spLocks noChangeArrowheads="1"/>
              </p:cNvSpPr>
              <p:nvPr/>
            </p:nvSpPr>
            <p:spPr bwMode="auto">
              <a:xfrm>
                <a:off x="3663" y="3173"/>
                <a:ext cx="235" cy="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TURBINE</a:t>
                </a:r>
                <a:endParaRPr lang="en-US"/>
              </a:p>
            </p:txBody>
          </p:sp>
          <p:sp>
            <p:nvSpPr>
              <p:cNvPr id="196623" name="Rectangle 15"/>
              <p:cNvSpPr>
                <a:spLocks noChangeArrowheads="1"/>
              </p:cNvSpPr>
              <p:nvPr/>
            </p:nvSpPr>
            <p:spPr bwMode="auto">
              <a:xfrm>
                <a:off x="2783" y="3661"/>
                <a:ext cx="364" cy="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4" name="Rectangle 16"/>
              <p:cNvSpPr>
                <a:spLocks noChangeArrowheads="1"/>
              </p:cNvSpPr>
              <p:nvPr/>
            </p:nvSpPr>
            <p:spPr bwMode="auto">
              <a:xfrm>
                <a:off x="2783" y="3661"/>
                <a:ext cx="364" cy="364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5" name="Rectangle 17"/>
              <p:cNvSpPr>
                <a:spLocks noChangeArrowheads="1"/>
              </p:cNvSpPr>
              <p:nvPr/>
            </p:nvSpPr>
            <p:spPr bwMode="auto">
              <a:xfrm>
                <a:off x="2871" y="3778"/>
                <a:ext cx="185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STEAM</a:t>
                </a:r>
                <a:endParaRPr lang="en-US"/>
              </a:p>
            </p:txBody>
          </p:sp>
          <p:sp>
            <p:nvSpPr>
              <p:cNvPr id="196626" name="Rectangle 18"/>
              <p:cNvSpPr>
                <a:spLocks noChangeArrowheads="1"/>
              </p:cNvSpPr>
              <p:nvPr/>
            </p:nvSpPr>
            <p:spPr bwMode="auto">
              <a:xfrm>
                <a:off x="2846" y="3843"/>
                <a:ext cx="236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TURBINE</a:t>
                </a:r>
                <a:endParaRPr lang="en-US"/>
              </a:p>
            </p:txBody>
          </p:sp>
          <p:sp>
            <p:nvSpPr>
              <p:cNvPr id="196627" name="Line 19"/>
              <p:cNvSpPr>
                <a:spLocks noChangeShapeType="1"/>
              </p:cNvSpPr>
              <p:nvPr/>
            </p:nvSpPr>
            <p:spPr bwMode="auto">
              <a:xfrm flipH="1">
                <a:off x="3098" y="3176"/>
                <a:ext cx="503" cy="1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8" name="Freeform 20"/>
              <p:cNvSpPr>
                <a:spLocks/>
              </p:cNvSpPr>
              <p:nvPr/>
            </p:nvSpPr>
            <p:spPr bwMode="auto">
              <a:xfrm>
                <a:off x="3047" y="3157"/>
                <a:ext cx="56" cy="37"/>
              </a:xfrm>
              <a:custGeom>
                <a:avLst/>
                <a:gdLst/>
                <a:ahLst/>
                <a:cxnLst>
                  <a:cxn ang="0">
                    <a:pos x="56" y="37"/>
                  </a:cxn>
                  <a:cxn ang="0">
                    <a:pos x="0" y="19"/>
                  </a:cxn>
                  <a:cxn ang="0">
                    <a:pos x="56" y="0"/>
                  </a:cxn>
                  <a:cxn ang="0">
                    <a:pos x="56" y="37"/>
                  </a:cxn>
                </a:cxnLst>
                <a:rect l="0" t="0" r="r" b="b"/>
                <a:pathLst>
                  <a:path w="56" h="37">
                    <a:moveTo>
                      <a:pt x="56" y="37"/>
                    </a:moveTo>
                    <a:lnTo>
                      <a:pt x="0" y="19"/>
                    </a:lnTo>
                    <a:lnTo>
                      <a:pt x="56" y="0"/>
                    </a:lnTo>
                    <a:lnTo>
                      <a:pt x="56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9" name="Rectangle 21"/>
              <p:cNvSpPr>
                <a:spLocks noChangeArrowheads="1"/>
              </p:cNvSpPr>
              <p:nvPr/>
            </p:nvSpPr>
            <p:spPr bwMode="auto">
              <a:xfrm>
                <a:off x="2056" y="3661"/>
                <a:ext cx="454" cy="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0" name="Rectangle 22"/>
              <p:cNvSpPr>
                <a:spLocks noChangeArrowheads="1"/>
              </p:cNvSpPr>
              <p:nvPr/>
            </p:nvSpPr>
            <p:spPr bwMode="auto">
              <a:xfrm>
                <a:off x="2056" y="3661"/>
                <a:ext cx="454" cy="364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1" name="Rectangle 23"/>
              <p:cNvSpPr>
                <a:spLocks noChangeArrowheads="1"/>
              </p:cNvSpPr>
              <p:nvPr/>
            </p:nvSpPr>
            <p:spPr bwMode="auto">
              <a:xfrm>
                <a:off x="2110" y="3808"/>
                <a:ext cx="342" cy="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CONDENSER</a:t>
                </a:r>
                <a:endParaRPr lang="en-US"/>
              </a:p>
            </p:txBody>
          </p:sp>
          <p:sp>
            <p:nvSpPr>
              <p:cNvPr id="196632" name="Line 24"/>
              <p:cNvSpPr>
                <a:spLocks noChangeShapeType="1"/>
              </p:cNvSpPr>
              <p:nvPr/>
            </p:nvSpPr>
            <p:spPr bwMode="auto">
              <a:xfrm flipH="1">
                <a:off x="1713" y="3177"/>
                <a:ext cx="131" cy="1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3" name="Freeform 25"/>
              <p:cNvSpPr>
                <a:spLocks/>
              </p:cNvSpPr>
              <p:nvPr/>
            </p:nvSpPr>
            <p:spPr bwMode="auto">
              <a:xfrm>
                <a:off x="1662" y="3159"/>
                <a:ext cx="56" cy="37"/>
              </a:xfrm>
              <a:custGeom>
                <a:avLst/>
                <a:gdLst/>
                <a:ahLst/>
                <a:cxnLst>
                  <a:cxn ang="0">
                    <a:pos x="56" y="37"/>
                  </a:cxn>
                  <a:cxn ang="0">
                    <a:pos x="0" y="18"/>
                  </a:cxn>
                  <a:cxn ang="0">
                    <a:pos x="56" y="0"/>
                  </a:cxn>
                  <a:cxn ang="0">
                    <a:pos x="56" y="37"/>
                  </a:cxn>
                </a:cxnLst>
                <a:rect l="0" t="0" r="r" b="b"/>
                <a:pathLst>
                  <a:path w="56" h="37">
                    <a:moveTo>
                      <a:pt x="56" y="37"/>
                    </a:moveTo>
                    <a:lnTo>
                      <a:pt x="0" y="18"/>
                    </a:lnTo>
                    <a:lnTo>
                      <a:pt x="56" y="0"/>
                    </a:lnTo>
                    <a:lnTo>
                      <a:pt x="56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4" name="Freeform 26"/>
              <p:cNvSpPr>
                <a:spLocks/>
              </p:cNvSpPr>
              <p:nvPr/>
            </p:nvSpPr>
            <p:spPr bwMode="auto">
              <a:xfrm>
                <a:off x="2963" y="3356"/>
                <a:ext cx="2" cy="2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254"/>
                  </a:cxn>
                </a:cxnLst>
                <a:rect l="0" t="0" r="r" b="b"/>
                <a:pathLst>
                  <a:path w="2" h="254">
                    <a:moveTo>
                      <a:pt x="0" y="0"/>
                    </a:moveTo>
                    <a:lnTo>
                      <a:pt x="2" y="0"/>
                    </a:lnTo>
                    <a:lnTo>
                      <a:pt x="2" y="2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5" name="Freeform 27"/>
              <p:cNvSpPr>
                <a:spLocks/>
              </p:cNvSpPr>
              <p:nvPr/>
            </p:nvSpPr>
            <p:spPr bwMode="auto">
              <a:xfrm>
                <a:off x="2946" y="3606"/>
                <a:ext cx="37" cy="5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9" y="55"/>
                  </a:cxn>
                  <a:cxn ang="0">
                    <a:pos x="0" y="0"/>
                  </a:cxn>
                  <a:cxn ang="0">
                    <a:pos x="37" y="0"/>
                  </a:cxn>
                </a:cxnLst>
                <a:rect l="0" t="0" r="r" b="b"/>
                <a:pathLst>
                  <a:path w="37" h="55">
                    <a:moveTo>
                      <a:pt x="37" y="0"/>
                    </a:moveTo>
                    <a:lnTo>
                      <a:pt x="19" y="55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6" name="Line 28"/>
              <p:cNvSpPr>
                <a:spLocks noChangeShapeType="1"/>
              </p:cNvSpPr>
              <p:nvPr/>
            </p:nvSpPr>
            <p:spPr bwMode="auto">
              <a:xfrm flipH="1">
                <a:off x="2561" y="3843"/>
                <a:ext cx="222" cy="1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7" name="Freeform 29"/>
              <p:cNvSpPr>
                <a:spLocks/>
              </p:cNvSpPr>
              <p:nvPr/>
            </p:nvSpPr>
            <p:spPr bwMode="auto">
              <a:xfrm>
                <a:off x="2510" y="3825"/>
                <a:ext cx="56" cy="37"/>
              </a:xfrm>
              <a:custGeom>
                <a:avLst/>
                <a:gdLst/>
                <a:ahLst/>
                <a:cxnLst>
                  <a:cxn ang="0">
                    <a:pos x="56" y="37"/>
                  </a:cxn>
                  <a:cxn ang="0">
                    <a:pos x="0" y="18"/>
                  </a:cxn>
                  <a:cxn ang="0">
                    <a:pos x="56" y="0"/>
                  </a:cxn>
                  <a:cxn ang="0">
                    <a:pos x="56" y="37"/>
                  </a:cxn>
                </a:cxnLst>
                <a:rect l="0" t="0" r="r" b="b"/>
                <a:pathLst>
                  <a:path w="56" h="37">
                    <a:moveTo>
                      <a:pt x="56" y="37"/>
                    </a:moveTo>
                    <a:lnTo>
                      <a:pt x="0" y="18"/>
                    </a:lnTo>
                    <a:lnTo>
                      <a:pt x="56" y="0"/>
                    </a:lnTo>
                    <a:lnTo>
                      <a:pt x="56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8" name="Freeform 30"/>
              <p:cNvSpPr>
                <a:spLocks/>
              </p:cNvSpPr>
              <p:nvPr/>
            </p:nvSpPr>
            <p:spPr bwMode="auto">
              <a:xfrm>
                <a:off x="1904" y="3411"/>
                <a:ext cx="152" cy="432"/>
              </a:xfrm>
              <a:custGeom>
                <a:avLst/>
                <a:gdLst/>
                <a:ahLst/>
                <a:cxnLst>
                  <a:cxn ang="0">
                    <a:pos x="152" y="432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152" h="432">
                    <a:moveTo>
                      <a:pt x="152" y="432"/>
                    </a:moveTo>
                    <a:lnTo>
                      <a:pt x="0" y="432"/>
                    </a:lnTo>
                    <a:lnTo>
                      <a:pt x="0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9" name="Freeform 31"/>
              <p:cNvSpPr>
                <a:spLocks/>
              </p:cNvSpPr>
              <p:nvPr/>
            </p:nvSpPr>
            <p:spPr bwMode="auto">
              <a:xfrm>
                <a:off x="1886" y="3360"/>
                <a:ext cx="37" cy="55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8" y="0"/>
                  </a:cxn>
                  <a:cxn ang="0">
                    <a:pos x="37" y="55"/>
                  </a:cxn>
                  <a:cxn ang="0">
                    <a:pos x="0" y="55"/>
                  </a:cxn>
                </a:cxnLst>
                <a:rect l="0" t="0" r="r" b="b"/>
                <a:pathLst>
                  <a:path w="37" h="55">
                    <a:moveTo>
                      <a:pt x="0" y="55"/>
                    </a:moveTo>
                    <a:lnTo>
                      <a:pt x="18" y="0"/>
                    </a:lnTo>
                    <a:lnTo>
                      <a:pt x="37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40" name="Rectangle 32"/>
              <p:cNvSpPr>
                <a:spLocks noChangeArrowheads="1"/>
              </p:cNvSpPr>
              <p:nvPr/>
            </p:nvSpPr>
            <p:spPr bwMode="auto">
              <a:xfrm>
                <a:off x="1344" y="3142"/>
                <a:ext cx="279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TO STACK</a:t>
                </a:r>
                <a:endParaRPr lang="en-US"/>
              </a:p>
            </p:txBody>
          </p:sp>
          <p:sp>
            <p:nvSpPr>
              <p:cNvPr id="196641" name="Rectangle 33"/>
              <p:cNvSpPr>
                <a:spLocks noChangeArrowheads="1"/>
              </p:cNvSpPr>
              <p:nvPr/>
            </p:nvSpPr>
            <p:spPr bwMode="auto">
              <a:xfrm>
                <a:off x="2667" y="3437"/>
                <a:ext cx="666" cy="1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42" name="Rectangle 34"/>
              <p:cNvSpPr>
                <a:spLocks noChangeArrowheads="1"/>
              </p:cNvSpPr>
              <p:nvPr/>
            </p:nvSpPr>
            <p:spPr bwMode="auto">
              <a:xfrm>
                <a:off x="2745" y="3436"/>
                <a:ext cx="506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HP, SUPERHEATED</a:t>
                </a:r>
                <a:endParaRPr lang="en-US"/>
              </a:p>
            </p:txBody>
          </p:sp>
          <p:sp>
            <p:nvSpPr>
              <p:cNvPr id="196643" name="Rectangle 35"/>
              <p:cNvSpPr>
                <a:spLocks noChangeArrowheads="1"/>
              </p:cNvSpPr>
              <p:nvPr/>
            </p:nvSpPr>
            <p:spPr bwMode="auto">
              <a:xfrm>
                <a:off x="2907" y="3500"/>
                <a:ext cx="185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STEAM</a:t>
                </a:r>
                <a:endParaRPr lang="en-US"/>
              </a:p>
            </p:txBody>
          </p:sp>
          <p:sp>
            <p:nvSpPr>
              <p:cNvPr id="196644" name="Rectangle 36"/>
              <p:cNvSpPr>
                <a:spLocks noChangeArrowheads="1"/>
              </p:cNvSpPr>
              <p:nvPr/>
            </p:nvSpPr>
            <p:spPr bwMode="auto">
              <a:xfrm>
                <a:off x="1571" y="3439"/>
                <a:ext cx="666" cy="1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45" name="Rectangle 37"/>
              <p:cNvSpPr>
                <a:spLocks noChangeArrowheads="1"/>
              </p:cNvSpPr>
              <p:nvPr/>
            </p:nvSpPr>
            <p:spPr bwMode="auto">
              <a:xfrm>
                <a:off x="1717" y="3470"/>
                <a:ext cx="372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CONDENSATE</a:t>
                </a:r>
                <a:endParaRPr lang="en-US"/>
              </a:p>
            </p:txBody>
          </p:sp>
          <p:grpSp>
            <p:nvGrpSpPr>
              <p:cNvPr id="196646" name="Group 38"/>
              <p:cNvGrpSpPr>
                <a:grpSpLocks/>
              </p:cNvGrpSpPr>
              <p:nvPr/>
            </p:nvGrpSpPr>
            <p:grpSpPr bwMode="auto">
              <a:xfrm>
                <a:off x="288" y="660"/>
                <a:ext cx="5184" cy="2334"/>
                <a:chOff x="288" y="660"/>
                <a:chExt cx="5184" cy="2334"/>
              </a:xfrm>
            </p:grpSpPr>
            <p:sp>
              <p:nvSpPr>
                <p:cNvPr id="196647" name="Rectangle 39"/>
                <p:cNvSpPr>
                  <a:spLocks noChangeArrowheads="1"/>
                </p:cNvSpPr>
                <p:nvPr/>
              </p:nvSpPr>
              <p:spPr bwMode="auto">
                <a:xfrm>
                  <a:off x="288" y="660"/>
                  <a:ext cx="5184" cy="225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648" name="Rectangle 40"/>
                <p:cNvSpPr>
                  <a:spLocks noChangeArrowheads="1"/>
                </p:cNvSpPr>
                <p:nvPr/>
              </p:nvSpPr>
              <p:spPr bwMode="auto">
                <a:xfrm>
                  <a:off x="288" y="2334"/>
                  <a:ext cx="657" cy="5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1600" b="1"/>
                    <a:t>Gasifier</a:t>
                  </a:r>
                </a:p>
                <a:p>
                  <a:pPr algn="ctr" eaLnBrk="1" hangingPunct="1"/>
                  <a:r>
                    <a:rPr lang="en-US" sz="1600" b="1"/>
                    <a:t>Island</a:t>
                  </a:r>
                </a:p>
              </p:txBody>
            </p:sp>
            <p:sp>
              <p:nvSpPr>
                <p:cNvPr id="196649" name="Rectangle 41"/>
                <p:cNvSpPr>
                  <a:spLocks noChangeArrowheads="1"/>
                </p:cNvSpPr>
                <p:nvPr/>
              </p:nvSpPr>
              <p:spPr bwMode="auto">
                <a:xfrm>
                  <a:off x="407" y="1288"/>
                  <a:ext cx="278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COAL PILE</a:t>
                  </a:r>
                  <a:endParaRPr lang="en-US"/>
                </a:p>
              </p:txBody>
            </p:sp>
            <p:sp>
              <p:nvSpPr>
                <p:cNvPr id="196650" name="Rectangle 42"/>
                <p:cNvSpPr>
                  <a:spLocks noChangeArrowheads="1"/>
                </p:cNvSpPr>
                <p:nvPr/>
              </p:nvSpPr>
              <p:spPr bwMode="auto">
                <a:xfrm>
                  <a:off x="1412" y="2507"/>
                  <a:ext cx="454" cy="30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1" name="Rectangle 43"/>
                <p:cNvSpPr>
                  <a:spLocks noChangeArrowheads="1"/>
                </p:cNvSpPr>
                <p:nvPr/>
              </p:nvSpPr>
              <p:spPr bwMode="auto">
                <a:xfrm>
                  <a:off x="1412" y="2507"/>
                  <a:ext cx="454" cy="303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05" y="2558"/>
                  <a:ext cx="262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PROCESS</a:t>
                  </a:r>
                  <a:endParaRPr lang="en-US"/>
                </a:p>
              </p:txBody>
            </p:sp>
            <p:sp>
              <p:nvSpPr>
                <p:cNvPr id="1966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6" y="2623"/>
                  <a:ext cx="89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AIR</a:t>
                  </a:r>
                  <a:endParaRPr lang="en-US"/>
                </a:p>
              </p:txBody>
            </p:sp>
            <p:sp>
              <p:nvSpPr>
                <p:cNvPr id="1966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445" y="2689"/>
                  <a:ext cx="389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COMPRESSOR</a:t>
                  </a:r>
                  <a:endParaRPr lang="en-US"/>
                </a:p>
              </p:txBody>
            </p:sp>
            <p:sp>
              <p:nvSpPr>
                <p:cNvPr id="196655" name="Rectangle 47"/>
                <p:cNvSpPr>
                  <a:spLocks noChangeArrowheads="1"/>
                </p:cNvSpPr>
                <p:nvPr/>
              </p:nvSpPr>
              <p:spPr bwMode="auto">
                <a:xfrm>
                  <a:off x="2879" y="1566"/>
                  <a:ext cx="485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6" name="Rectangle 48"/>
                <p:cNvSpPr>
                  <a:spLocks noChangeArrowheads="1"/>
                </p:cNvSpPr>
                <p:nvPr/>
              </p:nvSpPr>
              <p:spPr bwMode="auto">
                <a:xfrm>
                  <a:off x="2879" y="1566"/>
                  <a:ext cx="485" cy="364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7" name="Rectangle 49"/>
                <p:cNvSpPr>
                  <a:spLocks noChangeArrowheads="1"/>
                </p:cNvSpPr>
                <p:nvPr/>
              </p:nvSpPr>
              <p:spPr bwMode="auto">
                <a:xfrm>
                  <a:off x="2937" y="1682"/>
                  <a:ext cx="369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PARTICULATE</a:t>
                  </a:r>
                  <a:endParaRPr lang="en-US"/>
                </a:p>
              </p:txBody>
            </p:sp>
            <p:sp>
              <p:nvSpPr>
                <p:cNvPr id="1966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947" y="1746"/>
                  <a:ext cx="34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COLLECTION</a:t>
                  </a:r>
                  <a:endParaRPr lang="en-US"/>
                </a:p>
              </p:txBody>
            </p:sp>
            <p:sp>
              <p:nvSpPr>
                <p:cNvPr id="196659" name="Rectangle 51"/>
                <p:cNvSpPr>
                  <a:spLocks noChangeArrowheads="1"/>
                </p:cNvSpPr>
                <p:nvPr/>
              </p:nvSpPr>
              <p:spPr bwMode="auto">
                <a:xfrm>
                  <a:off x="2212" y="1566"/>
                  <a:ext cx="485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0" name="Rectangle 52"/>
                <p:cNvSpPr>
                  <a:spLocks noChangeArrowheads="1"/>
                </p:cNvSpPr>
                <p:nvPr/>
              </p:nvSpPr>
              <p:spPr bwMode="auto">
                <a:xfrm>
                  <a:off x="2212" y="1566"/>
                  <a:ext cx="485" cy="364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387" y="1615"/>
                  <a:ext cx="135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HIGH</a:t>
                  </a:r>
                  <a:endParaRPr lang="en-US"/>
                </a:p>
              </p:txBody>
            </p:sp>
            <p:sp>
              <p:nvSpPr>
                <p:cNvPr id="196662" name="Rectangle 54"/>
                <p:cNvSpPr>
                  <a:spLocks noChangeArrowheads="1"/>
                </p:cNvSpPr>
                <p:nvPr/>
              </p:nvSpPr>
              <p:spPr bwMode="auto">
                <a:xfrm>
                  <a:off x="2251" y="1682"/>
                  <a:ext cx="405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TEMPERATURE</a:t>
                  </a:r>
                  <a:endParaRPr lang="en-US"/>
                </a:p>
              </p:txBody>
            </p:sp>
            <p:sp>
              <p:nvSpPr>
                <p:cNvPr id="196663" name="Rectangle 55"/>
                <p:cNvSpPr>
                  <a:spLocks noChangeArrowheads="1"/>
                </p:cNvSpPr>
                <p:nvPr/>
              </p:nvSpPr>
              <p:spPr bwMode="auto">
                <a:xfrm>
                  <a:off x="2342" y="1746"/>
                  <a:ext cx="22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6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332" y="1813"/>
                  <a:ext cx="250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COOLING</a:t>
                  </a:r>
                  <a:endParaRPr lang="en-US"/>
                </a:p>
              </p:txBody>
            </p:sp>
            <p:sp>
              <p:nvSpPr>
                <p:cNvPr id="196665" name="Rectangle 57"/>
                <p:cNvSpPr>
                  <a:spLocks noChangeArrowheads="1"/>
                </p:cNvSpPr>
                <p:nvPr/>
              </p:nvSpPr>
              <p:spPr bwMode="auto">
                <a:xfrm>
                  <a:off x="3533" y="1566"/>
                  <a:ext cx="485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6" name="Rectangle 58"/>
                <p:cNvSpPr>
                  <a:spLocks noChangeArrowheads="1"/>
                </p:cNvSpPr>
                <p:nvPr/>
              </p:nvSpPr>
              <p:spPr bwMode="auto">
                <a:xfrm>
                  <a:off x="3533" y="1566"/>
                  <a:ext cx="485" cy="364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7" name="Rectangle 59"/>
                <p:cNvSpPr>
                  <a:spLocks noChangeArrowheads="1"/>
                </p:cNvSpPr>
                <p:nvPr/>
              </p:nvSpPr>
              <p:spPr bwMode="auto">
                <a:xfrm>
                  <a:off x="3713" y="1615"/>
                  <a:ext cx="124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LOW</a:t>
                  </a:r>
                  <a:endParaRPr lang="en-US"/>
                </a:p>
              </p:txBody>
            </p:sp>
            <p:sp>
              <p:nvSpPr>
                <p:cNvPr id="196668" name="Rectangle 60"/>
                <p:cNvSpPr>
                  <a:spLocks noChangeArrowheads="1"/>
                </p:cNvSpPr>
                <p:nvPr/>
              </p:nvSpPr>
              <p:spPr bwMode="auto">
                <a:xfrm>
                  <a:off x="3572" y="1682"/>
                  <a:ext cx="405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TEMPERATURE</a:t>
                  </a:r>
                  <a:endParaRPr lang="en-US"/>
                </a:p>
              </p:txBody>
            </p:sp>
            <p:sp>
              <p:nvSpPr>
                <p:cNvPr id="196669" name="Rectangle 61"/>
                <p:cNvSpPr>
                  <a:spLocks noChangeArrowheads="1"/>
                </p:cNvSpPr>
                <p:nvPr/>
              </p:nvSpPr>
              <p:spPr bwMode="auto">
                <a:xfrm>
                  <a:off x="3663" y="1746"/>
                  <a:ext cx="22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670" name="Rectangle 62"/>
                <p:cNvSpPr>
                  <a:spLocks noChangeArrowheads="1"/>
                </p:cNvSpPr>
                <p:nvPr/>
              </p:nvSpPr>
              <p:spPr bwMode="auto">
                <a:xfrm>
                  <a:off x="3652" y="1813"/>
                  <a:ext cx="250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COOLING</a:t>
                  </a:r>
                  <a:endParaRPr lang="en-US"/>
                </a:p>
              </p:txBody>
            </p:sp>
            <p:sp>
              <p:nvSpPr>
                <p:cNvPr id="196671" name="Rectangle 63"/>
                <p:cNvSpPr>
                  <a:spLocks noChangeArrowheads="1"/>
                </p:cNvSpPr>
                <p:nvPr/>
              </p:nvSpPr>
              <p:spPr bwMode="auto">
                <a:xfrm>
                  <a:off x="4939" y="1566"/>
                  <a:ext cx="485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2" name="Rectangle 64"/>
                <p:cNvSpPr>
                  <a:spLocks noChangeArrowheads="1"/>
                </p:cNvSpPr>
                <p:nvPr/>
              </p:nvSpPr>
              <p:spPr bwMode="auto">
                <a:xfrm>
                  <a:off x="4939" y="1566"/>
                  <a:ext cx="485" cy="364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3" name="Rectangle 65"/>
                <p:cNvSpPr>
                  <a:spLocks noChangeArrowheads="1"/>
                </p:cNvSpPr>
                <p:nvPr/>
              </p:nvSpPr>
              <p:spPr bwMode="auto">
                <a:xfrm>
                  <a:off x="5074" y="1650"/>
                  <a:ext cx="21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SULFUR</a:t>
                  </a:r>
                  <a:endParaRPr lang="en-US"/>
                </a:p>
              </p:txBody>
            </p:sp>
            <p:sp>
              <p:nvSpPr>
                <p:cNvPr id="196674" name="Rectangle 66"/>
                <p:cNvSpPr>
                  <a:spLocks noChangeArrowheads="1"/>
                </p:cNvSpPr>
                <p:nvPr/>
              </p:nvSpPr>
              <p:spPr bwMode="auto">
                <a:xfrm>
                  <a:off x="4983" y="1716"/>
                  <a:ext cx="392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REMOVAL AND</a:t>
                  </a:r>
                  <a:endParaRPr lang="en-US"/>
                </a:p>
              </p:txBody>
            </p:sp>
            <p:sp>
              <p:nvSpPr>
                <p:cNvPr id="196675" name="Rectangle 67"/>
                <p:cNvSpPr>
                  <a:spLocks noChangeArrowheads="1"/>
                </p:cNvSpPr>
                <p:nvPr/>
              </p:nvSpPr>
              <p:spPr bwMode="auto">
                <a:xfrm>
                  <a:off x="5028" y="1776"/>
                  <a:ext cx="301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RECOVERY</a:t>
                  </a:r>
                  <a:endParaRPr lang="en-US"/>
                </a:p>
              </p:txBody>
            </p:sp>
            <p:sp>
              <p:nvSpPr>
                <p:cNvPr id="196676" name="Line 68"/>
                <p:cNvSpPr>
                  <a:spLocks noChangeShapeType="1"/>
                </p:cNvSpPr>
                <p:nvPr/>
              </p:nvSpPr>
              <p:spPr bwMode="auto">
                <a:xfrm>
                  <a:off x="727" y="1748"/>
                  <a:ext cx="101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7" name="Freeform 69"/>
                <p:cNvSpPr>
                  <a:spLocks/>
                </p:cNvSpPr>
                <p:nvPr/>
              </p:nvSpPr>
              <p:spPr bwMode="auto">
                <a:xfrm>
                  <a:off x="823" y="1729"/>
                  <a:ext cx="56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9"/>
                    </a:cxn>
                    <a:cxn ang="0">
                      <a:pos x="0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38">
                      <a:moveTo>
                        <a:pt x="0" y="0"/>
                      </a:moveTo>
                      <a:lnTo>
                        <a:pt x="56" y="19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8" name="Freeform 70"/>
                <p:cNvSpPr>
                  <a:spLocks/>
                </p:cNvSpPr>
                <p:nvPr/>
              </p:nvSpPr>
              <p:spPr bwMode="auto">
                <a:xfrm>
                  <a:off x="1243" y="1748"/>
                  <a:ext cx="13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90" y="1"/>
                    </a:cxn>
                    <a:cxn ang="0">
                      <a:pos x="135" y="1"/>
                    </a:cxn>
                  </a:cxnLst>
                  <a:rect l="0" t="0" r="r" b="b"/>
                  <a:pathLst>
                    <a:path w="135" h="1">
                      <a:moveTo>
                        <a:pt x="0" y="0"/>
                      </a:moveTo>
                      <a:lnTo>
                        <a:pt x="90" y="0"/>
                      </a:lnTo>
                      <a:lnTo>
                        <a:pt x="90" y="1"/>
                      </a:lnTo>
                      <a:lnTo>
                        <a:pt x="135" y="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9" name="Freeform 71"/>
                <p:cNvSpPr>
                  <a:spLocks/>
                </p:cNvSpPr>
                <p:nvPr/>
              </p:nvSpPr>
              <p:spPr bwMode="auto">
                <a:xfrm>
                  <a:off x="1374" y="1730"/>
                  <a:ext cx="56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9"/>
                    </a:cxn>
                    <a:cxn ang="0">
                      <a:pos x="0" y="3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37">
                      <a:moveTo>
                        <a:pt x="0" y="0"/>
                      </a:moveTo>
                      <a:lnTo>
                        <a:pt x="56" y="19"/>
                      </a:lnTo>
                      <a:lnTo>
                        <a:pt x="0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0" name="Line 72"/>
                <p:cNvSpPr>
                  <a:spLocks noChangeShapeType="1"/>
                </p:cNvSpPr>
                <p:nvPr/>
              </p:nvSpPr>
              <p:spPr bwMode="auto">
                <a:xfrm>
                  <a:off x="1849" y="1748"/>
                  <a:ext cx="312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1" name="Freeform 73"/>
                <p:cNvSpPr>
                  <a:spLocks/>
                </p:cNvSpPr>
                <p:nvPr/>
              </p:nvSpPr>
              <p:spPr bwMode="auto">
                <a:xfrm>
                  <a:off x="2157" y="1729"/>
                  <a:ext cx="55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5" y="19"/>
                    </a:cxn>
                    <a:cxn ang="0">
                      <a:pos x="0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5" h="38">
                      <a:moveTo>
                        <a:pt x="0" y="0"/>
                      </a:moveTo>
                      <a:lnTo>
                        <a:pt x="55" y="19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2" name="Line 74"/>
                <p:cNvSpPr>
                  <a:spLocks noChangeShapeType="1"/>
                </p:cNvSpPr>
                <p:nvPr/>
              </p:nvSpPr>
              <p:spPr bwMode="auto">
                <a:xfrm>
                  <a:off x="2697" y="1748"/>
                  <a:ext cx="131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3" name="Freeform 75"/>
                <p:cNvSpPr>
                  <a:spLocks/>
                </p:cNvSpPr>
                <p:nvPr/>
              </p:nvSpPr>
              <p:spPr bwMode="auto">
                <a:xfrm>
                  <a:off x="2823" y="1729"/>
                  <a:ext cx="56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9"/>
                    </a:cxn>
                    <a:cxn ang="0">
                      <a:pos x="0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38">
                      <a:moveTo>
                        <a:pt x="0" y="0"/>
                      </a:moveTo>
                      <a:lnTo>
                        <a:pt x="56" y="19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4" name="Rectangle 76"/>
                <p:cNvSpPr>
                  <a:spLocks noChangeArrowheads="1"/>
                </p:cNvSpPr>
                <p:nvPr/>
              </p:nvSpPr>
              <p:spPr bwMode="auto">
                <a:xfrm>
                  <a:off x="364" y="1566"/>
                  <a:ext cx="363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5" name="Rectangle 77"/>
                <p:cNvSpPr>
                  <a:spLocks noChangeArrowheads="1"/>
                </p:cNvSpPr>
                <p:nvPr/>
              </p:nvSpPr>
              <p:spPr bwMode="auto">
                <a:xfrm>
                  <a:off x="364" y="1566"/>
                  <a:ext cx="363" cy="364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6" name="Rectangle 78"/>
                <p:cNvSpPr>
                  <a:spLocks noChangeArrowheads="1"/>
                </p:cNvSpPr>
                <p:nvPr/>
              </p:nvSpPr>
              <p:spPr bwMode="auto">
                <a:xfrm>
                  <a:off x="472" y="1650"/>
                  <a:ext cx="147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COAL</a:t>
                  </a:r>
                  <a:endParaRPr lang="en-US"/>
                </a:p>
              </p:txBody>
            </p:sp>
            <p:sp>
              <p:nvSpPr>
                <p:cNvPr id="196687" name="Rectangle 79"/>
                <p:cNvSpPr>
                  <a:spLocks noChangeArrowheads="1"/>
                </p:cNvSpPr>
                <p:nvPr/>
              </p:nvSpPr>
              <p:spPr bwMode="auto">
                <a:xfrm>
                  <a:off x="412" y="1716"/>
                  <a:ext cx="268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MILLING &amp;</a:t>
                  </a:r>
                  <a:endParaRPr lang="en-US"/>
                </a:p>
              </p:txBody>
            </p:sp>
            <p:sp>
              <p:nvSpPr>
                <p:cNvPr id="196688" name="Rectangle 80"/>
                <p:cNvSpPr>
                  <a:spLocks noChangeArrowheads="1"/>
                </p:cNvSpPr>
                <p:nvPr/>
              </p:nvSpPr>
              <p:spPr bwMode="auto">
                <a:xfrm>
                  <a:off x="442" y="1776"/>
                  <a:ext cx="210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DRYING</a:t>
                  </a:r>
                  <a:endParaRPr lang="en-US"/>
                </a:p>
              </p:txBody>
            </p:sp>
            <p:sp>
              <p:nvSpPr>
                <p:cNvPr id="196689" name="Rectangle 81"/>
                <p:cNvSpPr>
                  <a:spLocks noChangeArrowheads="1"/>
                </p:cNvSpPr>
                <p:nvPr/>
              </p:nvSpPr>
              <p:spPr bwMode="auto">
                <a:xfrm>
                  <a:off x="879" y="1566"/>
                  <a:ext cx="364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0" name="Rectangle 82"/>
                <p:cNvSpPr>
                  <a:spLocks noChangeArrowheads="1"/>
                </p:cNvSpPr>
                <p:nvPr/>
              </p:nvSpPr>
              <p:spPr bwMode="auto">
                <a:xfrm>
                  <a:off x="879" y="1566"/>
                  <a:ext cx="364" cy="364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1" name="Rectangle 83"/>
                <p:cNvSpPr>
                  <a:spLocks noChangeArrowheads="1"/>
                </p:cNvSpPr>
                <p:nvPr/>
              </p:nvSpPr>
              <p:spPr bwMode="auto">
                <a:xfrm>
                  <a:off x="991" y="1615"/>
                  <a:ext cx="135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HIGH</a:t>
                  </a:r>
                  <a:endParaRPr lang="en-US"/>
                </a:p>
              </p:txBody>
            </p:sp>
            <p:sp>
              <p:nvSpPr>
                <p:cNvPr id="196692" name="Rectangle 84"/>
                <p:cNvSpPr>
                  <a:spLocks noChangeArrowheads="1"/>
                </p:cNvSpPr>
                <p:nvPr/>
              </p:nvSpPr>
              <p:spPr bwMode="auto">
                <a:xfrm>
                  <a:off x="911" y="1682"/>
                  <a:ext cx="29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PRESSURE</a:t>
                  </a:r>
                  <a:endParaRPr lang="en-US"/>
                </a:p>
              </p:txBody>
            </p:sp>
            <p:sp>
              <p:nvSpPr>
                <p:cNvPr id="196693" name="Rectangle 85"/>
                <p:cNvSpPr>
                  <a:spLocks noChangeArrowheads="1"/>
                </p:cNvSpPr>
                <p:nvPr/>
              </p:nvSpPr>
              <p:spPr bwMode="auto">
                <a:xfrm>
                  <a:off x="986" y="1746"/>
                  <a:ext cx="147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COAL</a:t>
                  </a:r>
                  <a:endParaRPr lang="en-US"/>
                </a:p>
              </p:txBody>
            </p:sp>
            <p:sp>
              <p:nvSpPr>
                <p:cNvPr id="196694" name="Rectangle 86"/>
                <p:cNvSpPr>
                  <a:spLocks noChangeArrowheads="1"/>
                </p:cNvSpPr>
                <p:nvPr/>
              </p:nvSpPr>
              <p:spPr bwMode="auto">
                <a:xfrm>
                  <a:off x="941" y="1813"/>
                  <a:ext cx="239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FEEDING</a:t>
                  </a:r>
                  <a:endParaRPr lang="en-US"/>
                </a:p>
              </p:txBody>
            </p:sp>
            <p:sp>
              <p:nvSpPr>
                <p:cNvPr id="196695" name="Rectangle 87"/>
                <p:cNvSpPr>
                  <a:spLocks noChangeArrowheads="1"/>
                </p:cNvSpPr>
                <p:nvPr/>
              </p:nvSpPr>
              <p:spPr bwMode="auto">
                <a:xfrm>
                  <a:off x="3450" y="898"/>
                  <a:ext cx="424" cy="3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6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0" y="898"/>
                  <a:ext cx="424" cy="365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7" name="Rectangle 89"/>
                <p:cNvSpPr>
                  <a:spLocks noChangeArrowheads="1"/>
                </p:cNvSpPr>
                <p:nvPr/>
              </p:nvSpPr>
              <p:spPr bwMode="auto">
                <a:xfrm>
                  <a:off x="3582" y="980"/>
                  <a:ext cx="155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SOUR</a:t>
                  </a:r>
                  <a:endParaRPr lang="en-US"/>
                </a:p>
              </p:txBody>
            </p:sp>
            <p:sp>
              <p:nvSpPr>
                <p:cNvPr id="196698" name="Rectangle 90"/>
                <p:cNvSpPr>
                  <a:spLocks noChangeArrowheads="1"/>
                </p:cNvSpPr>
                <p:nvPr/>
              </p:nvSpPr>
              <p:spPr bwMode="auto">
                <a:xfrm>
                  <a:off x="3567" y="1046"/>
                  <a:ext cx="193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WATER</a:t>
                  </a:r>
                  <a:endParaRPr lang="en-US"/>
                </a:p>
              </p:txBody>
            </p:sp>
            <p:sp>
              <p:nvSpPr>
                <p:cNvPr id="196699" name="Rectangle 91"/>
                <p:cNvSpPr>
                  <a:spLocks noChangeArrowheads="1"/>
                </p:cNvSpPr>
                <p:nvPr/>
              </p:nvSpPr>
              <p:spPr bwMode="auto">
                <a:xfrm>
                  <a:off x="3496" y="1111"/>
                  <a:ext cx="328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TREATMENT</a:t>
                  </a:r>
                  <a:endParaRPr lang="en-US"/>
                </a:p>
              </p:txBody>
            </p:sp>
            <p:sp>
              <p:nvSpPr>
                <p:cNvPr id="196700" name="Rectangle 92"/>
                <p:cNvSpPr>
                  <a:spLocks noChangeArrowheads="1"/>
                </p:cNvSpPr>
                <p:nvPr/>
              </p:nvSpPr>
              <p:spPr bwMode="auto">
                <a:xfrm>
                  <a:off x="4364" y="898"/>
                  <a:ext cx="364" cy="3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1" name="Rectangle 93"/>
                <p:cNvSpPr>
                  <a:spLocks noChangeArrowheads="1"/>
                </p:cNvSpPr>
                <p:nvPr/>
              </p:nvSpPr>
              <p:spPr bwMode="auto">
                <a:xfrm>
                  <a:off x="4364" y="898"/>
                  <a:ext cx="364" cy="365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2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9" y="1015"/>
                  <a:ext cx="258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AMMONIA</a:t>
                  </a:r>
                  <a:endParaRPr lang="en-US"/>
                </a:p>
              </p:txBody>
            </p:sp>
            <p:sp>
              <p:nvSpPr>
                <p:cNvPr id="196703" name="Rectangle 95"/>
                <p:cNvSpPr>
                  <a:spLocks noChangeArrowheads="1"/>
                </p:cNvSpPr>
                <p:nvPr/>
              </p:nvSpPr>
              <p:spPr bwMode="auto">
                <a:xfrm>
                  <a:off x="4393" y="1081"/>
                  <a:ext cx="301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RECOVERY</a:t>
                  </a:r>
                  <a:endParaRPr lang="en-US"/>
                </a:p>
              </p:txBody>
            </p:sp>
            <p:sp>
              <p:nvSpPr>
                <p:cNvPr id="196704" name="Rectangle 96"/>
                <p:cNvSpPr>
                  <a:spLocks noChangeArrowheads="1"/>
                </p:cNvSpPr>
                <p:nvPr/>
              </p:nvSpPr>
              <p:spPr bwMode="auto">
                <a:xfrm>
                  <a:off x="3473" y="2173"/>
                  <a:ext cx="363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5" name="Rectangle 97"/>
                <p:cNvSpPr>
                  <a:spLocks noChangeArrowheads="1"/>
                </p:cNvSpPr>
                <p:nvPr/>
              </p:nvSpPr>
              <p:spPr bwMode="auto">
                <a:xfrm>
                  <a:off x="3473" y="2173"/>
                  <a:ext cx="363" cy="364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6" name="Rectangle 98"/>
                <p:cNvSpPr>
                  <a:spLocks noChangeArrowheads="1"/>
                </p:cNvSpPr>
                <p:nvPr/>
              </p:nvSpPr>
              <p:spPr bwMode="auto">
                <a:xfrm>
                  <a:off x="3542" y="2290"/>
                  <a:ext cx="22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707" name="Rectangle 99"/>
                <p:cNvSpPr>
                  <a:spLocks noChangeArrowheads="1"/>
                </p:cNvSpPr>
                <p:nvPr/>
              </p:nvSpPr>
              <p:spPr bwMode="auto">
                <a:xfrm>
                  <a:off x="3526" y="2350"/>
                  <a:ext cx="253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RECYCLE</a:t>
                  </a:r>
                  <a:endParaRPr lang="en-US"/>
                </a:p>
              </p:txBody>
            </p:sp>
            <p:sp>
              <p:nvSpPr>
                <p:cNvPr id="196708" name="Line 100"/>
                <p:cNvSpPr>
                  <a:spLocks noChangeShapeType="1"/>
                </p:cNvSpPr>
                <p:nvPr/>
              </p:nvSpPr>
              <p:spPr bwMode="auto">
                <a:xfrm>
                  <a:off x="3364" y="1748"/>
                  <a:ext cx="118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9" name="Freeform 101"/>
                <p:cNvSpPr>
                  <a:spLocks/>
                </p:cNvSpPr>
                <p:nvPr/>
              </p:nvSpPr>
              <p:spPr bwMode="auto">
                <a:xfrm>
                  <a:off x="3477" y="1729"/>
                  <a:ext cx="56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9"/>
                    </a:cxn>
                    <a:cxn ang="0">
                      <a:pos x="0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38">
                      <a:moveTo>
                        <a:pt x="0" y="0"/>
                      </a:moveTo>
                      <a:lnTo>
                        <a:pt x="56" y="19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0" name="Line 102"/>
                <p:cNvSpPr>
                  <a:spLocks noChangeShapeType="1"/>
                </p:cNvSpPr>
                <p:nvPr/>
              </p:nvSpPr>
              <p:spPr bwMode="auto">
                <a:xfrm>
                  <a:off x="4018" y="1748"/>
                  <a:ext cx="203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1" name="Freeform 103"/>
                <p:cNvSpPr>
                  <a:spLocks/>
                </p:cNvSpPr>
                <p:nvPr/>
              </p:nvSpPr>
              <p:spPr bwMode="auto">
                <a:xfrm>
                  <a:off x="4217" y="1729"/>
                  <a:ext cx="56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9"/>
                    </a:cxn>
                    <a:cxn ang="0">
                      <a:pos x="0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38">
                      <a:moveTo>
                        <a:pt x="0" y="0"/>
                      </a:moveTo>
                      <a:lnTo>
                        <a:pt x="56" y="19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2" name="Line 104"/>
                <p:cNvSpPr>
                  <a:spLocks noChangeShapeType="1"/>
                </p:cNvSpPr>
                <p:nvPr/>
              </p:nvSpPr>
              <p:spPr bwMode="auto">
                <a:xfrm>
                  <a:off x="546" y="1384"/>
                  <a:ext cx="1" cy="13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3" name="Freeform 105"/>
                <p:cNvSpPr>
                  <a:spLocks/>
                </p:cNvSpPr>
                <p:nvPr/>
              </p:nvSpPr>
              <p:spPr bwMode="auto">
                <a:xfrm>
                  <a:off x="527" y="1510"/>
                  <a:ext cx="37" cy="56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19" y="56"/>
                    </a:cxn>
                    <a:cxn ang="0">
                      <a:pos x="0" y="0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6">
                      <a:moveTo>
                        <a:pt x="37" y="0"/>
                      </a:move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4" name="Freeform 106"/>
                <p:cNvSpPr>
                  <a:spLocks/>
                </p:cNvSpPr>
                <p:nvPr/>
              </p:nvSpPr>
              <p:spPr bwMode="auto">
                <a:xfrm>
                  <a:off x="1788" y="1983"/>
                  <a:ext cx="1685" cy="372"/>
                </a:xfrm>
                <a:custGeom>
                  <a:avLst/>
                  <a:gdLst/>
                  <a:ahLst/>
                  <a:cxnLst>
                    <a:cxn ang="0">
                      <a:pos x="5348" y="1182"/>
                    </a:cxn>
                    <a:cxn ang="0">
                      <a:pos x="2751" y="1182"/>
                    </a:cxn>
                    <a:cxn ang="0">
                      <a:pos x="2687" y="1117"/>
                    </a:cxn>
                    <a:cxn ang="0">
                      <a:pos x="2623" y="1182"/>
                    </a:cxn>
                    <a:cxn ang="0">
                      <a:pos x="2623" y="1182"/>
                    </a:cxn>
                    <a:cxn ang="0">
                      <a:pos x="1603" y="1182"/>
                    </a:cxn>
                    <a:cxn ang="0">
                      <a:pos x="1539" y="1117"/>
                    </a:cxn>
                    <a:cxn ang="0">
                      <a:pos x="1475" y="1182"/>
                    </a:cxn>
                    <a:cxn ang="0">
                      <a:pos x="1475" y="1182"/>
                    </a:cxn>
                    <a:cxn ang="0">
                      <a:pos x="0" y="118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348" h="1182">
                      <a:moveTo>
                        <a:pt x="5348" y="1182"/>
                      </a:moveTo>
                      <a:lnTo>
                        <a:pt x="2751" y="1182"/>
                      </a:lnTo>
                      <a:cubicBezTo>
                        <a:pt x="2751" y="1146"/>
                        <a:pt x="2723" y="1117"/>
                        <a:pt x="2687" y="1117"/>
                      </a:cubicBezTo>
                      <a:cubicBezTo>
                        <a:pt x="2652" y="1117"/>
                        <a:pt x="2623" y="1146"/>
                        <a:pt x="2623" y="1182"/>
                      </a:cubicBezTo>
                      <a:lnTo>
                        <a:pt x="2623" y="1182"/>
                      </a:lnTo>
                      <a:lnTo>
                        <a:pt x="1603" y="1182"/>
                      </a:lnTo>
                      <a:cubicBezTo>
                        <a:pt x="1603" y="1146"/>
                        <a:pt x="1574" y="1117"/>
                        <a:pt x="1539" y="1117"/>
                      </a:cubicBezTo>
                      <a:cubicBezTo>
                        <a:pt x="1504" y="1117"/>
                        <a:pt x="1475" y="1146"/>
                        <a:pt x="1475" y="1182"/>
                      </a:cubicBezTo>
                      <a:lnTo>
                        <a:pt x="1475" y="1182"/>
                      </a:lnTo>
                      <a:lnTo>
                        <a:pt x="0" y="118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5" name="Freeform 107"/>
                <p:cNvSpPr>
                  <a:spLocks/>
                </p:cNvSpPr>
                <p:nvPr/>
              </p:nvSpPr>
              <p:spPr bwMode="auto">
                <a:xfrm>
                  <a:off x="1769" y="1932"/>
                  <a:ext cx="38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19" y="0"/>
                    </a:cxn>
                    <a:cxn ang="0">
                      <a:pos x="38" y="55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8" h="55">
                      <a:moveTo>
                        <a:pt x="0" y="55"/>
                      </a:moveTo>
                      <a:lnTo>
                        <a:pt x="19" y="0"/>
                      </a:lnTo>
                      <a:lnTo>
                        <a:pt x="38" y="55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6" name="Freeform 108"/>
                <p:cNvSpPr>
                  <a:spLocks/>
                </p:cNvSpPr>
                <p:nvPr/>
              </p:nvSpPr>
              <p:spPr bwMode="auto">
                <a:xfrm>
                  <a:off x="3121" y="1981"/>
                  <a:ext cx="92" cy="3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74"/>
                    </a:cxn>
                    <a:cxn ang="0">
                      <a:pos x="92" y="374"/>
                    </a:cxn>
                  </a:cxnLst>
                  <a:rect l="0" t="0" r="r" b="b"/>
                  <a:pathLst>
                    <a:path w="92" h="374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92" y="374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7" name="Freeform 109"/>
                <p:cNvSpPr>
                  <a:spLocks/>
                </p:cNvSpPr>
                <p:nvPr/>
              </p:nvSpPr>
              <p:spPr bwMode="auto">
                <a:xfrm>
                  <a:off x="3102" y="1930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19" y="0"/>
                    </a:cxn>
                    <a:cxn ang="0">
                      <a:pos x="38" y="56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38" h="56">
                      <a:moveTo>
                        <a:pt x="0" y="56"/>
                      </a:moveTo>
                      <a:lnTo>
                        <a:pt x="19" y="0"/>
                      </a:lnTo>
                      <a:lnTo>
                        <a:pt x="3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8" name="Freeform 110"/>
                <p:cNvSpPr>
                  <a:spLocks/>
                </p:cNvSpPr>
                <p:nvPr/>
              </p:nvSpPr>
              <p:spPr bwMode="auto">
                <a:xfrm>
                  <a:off x="3649" y="1930"/>
                  <a:ext cx="5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5" y="192"/>
                    </a:cxn>
                  </a:cxnLst>
                  <a:rect l="0" t="0" r="r" b="b"/>
                  <a:pathLst>
                    <a:path w="5" h="192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192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9" name="Freeform 111"/>
                <p:cNvSpPr>
                  <a:spLocks/>
                </p:cNvSpPr>
                <p:nvPr/>
              </p:nvSpPr>
              <p:spPr bwMode="auto">
                <a:xfrm>
                  <a:off x="3636" y="2117"/>
                  <a:ext cx="37" cy="56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18" y="56"/>
                    </a:cxn>
                    <a:cxn ang="0">
                      <a:pos x="0" y="0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6">
                      <a:moveTo>
                        <a:pt x="37" y="0"/>
                      </a:moveTo>
                      <a:lnTo>
                        <a:pt x="18" y="56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0" name="Line 112"/>
                <p:cNvSpPr>
                  <a:spLocks noChangeShapeType="1"/>
                </p:cNvSpPr>
                <p:nvPr/>
              </p:nvSpPr>
              <p:spPr bwMode="auto">
                <a:xfrm>
                  <a:off x="3897" y="1930"/>
                  <a:ext cx="1" cy="101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1" name="Freeform 113"/>
                <p:cNvSpPr>
                  <a:spLocks/>
                </p:cNvSpPr>
                <p:nvPr/>
              </p:nvSpPr>
              <p:spPr bwMode="auto">
                <a:xfrm>
                  <a:off x="3878" y="2936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9" y="56"/>
                    </a:cxn>
                    <a:cxn ang="0">
                      <a:pos x="0" y="0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56">
                      <a:moveTo>
                        <a:pt x="38" y="0"/>
                      </a:move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2" name="Freeform 114"/>
                <p:cNvSpPr>
                  <a:spLocks/>
                </p:cNvSpPr>
                <p:nvPr/>
              </p:nvSpPr>
              <p:spPr bwMode="auto">
                <a:xfrm>
                  <a:off x="3909" y="1384"/>
                  <a:ext cx="1273" cy="182"/>
                </a:xfrm>
                <a:custGeom>
                  <a:avLst/>
                  <a:gdLst/>
                  <a:ahLst/>
                  <a:cxnLst>
                    <a:cxn ang="0">
                      <a:pos x="1273" y="182"/>
                    </a:cxn>
                    <a:cxn ang="0">
                      <a:pos x="1273" y="0"/>
                    </a:cxn>
                    <a:cxn ang="0">
                      <a:pos x="0" y="0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1273" h="182">
                      <a:moveTo>
                        <a:pt x="1273" y="182"/>
                      </a:moveTo>
                      <a:lnTo>
                        <a:pt x="1273" y="0"/>
                      </a:lnTo>
                      <a:lnTo>
                        <a:pt x="0" y="0"/>
                      </a:lnTo>
                      <a:lnTo>
                        <a:pt x="0" y="13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3" name="Freeform 115"/>
                <p:cNvSpPr>
                  <a:spLocks/>
                </p:cNvSpPr>
                <p:nvPr/>
              </p:nvSpPr>
              <p:spPr bwMode="auto">
                <a:xfrm>
                  <a:off x="3890" y="1510"/>
                  <a:ext cx="37" cy="56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19" y="56"/>
                    </a:cxn>
                    <a:cxn ang="0">
                      <a:pos x="0" y="0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6">
                      <a:moveTo>
                        <a:pt x="37" y="0"/>
                      </a:move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4" name="Freeform 116"/>
                <p:cNvSpPr>
                  <a:spLocks/>
                </p:cNvSpPr>
                <p:nvPr/>
              </p:nvSpPr>
              <p:spPr bwMode="auto">
                <a:xfrm>
                  <a:off x="3654" y="1314"/>
                  <a:ext cx="8" cy="25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252"/>
                    </a:cxn>
                    <a:cxn ang="0">
                      <a:pos x="0" y="252"/>
                    </a:cxn>
                  </a:cxnLst>
                  <a:rect l="0" t="0" r="r" b="b"/>
                  <a:pathLst>
                    <a:path w="8" h="252">
                      <a:moveTo>
                        <a:pt x="8" y="0"/>
                      </a:moveTo>
                      <a:lnTo>
                        <a:pt x="8" y="252"/>
                      </a:lnTo>
                      <a:lnTo>
                        <a:pt x="0" y="252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5" name="Freeform 117"/>
                <p:cNvSpPr>
                  <a:spLocks/>
                </p:cNvSpPr>
                <p:nvPr/>
              </p:nvSpPr>
              <p:spPr bwMode="auto">
                <a:xfrm>
                  <a:off x="3643" y="1263"/>
                  <a:ext cx="37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19" y="0"/>
                    </a:cxn>
                    <a:cxn ang="0">
                      <a:pos x="37" y="55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7" h="55">
                      <a:moveTo>
                        <a:pt x="0" y="55"/>
                      </a:moveTo>
                      <a:lnTo>
                        <a:pt x="19" y="0"/>
                      </a:lnTo>
                      <a:lnTo>
                        <a:pt x="37" y="55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6" name="Line 118"/>
                <p:cNvSpPr>
                  <a:spLocks noChangeShapeType="1"/>
                </p:cNvSpPr>
                <p:nvPr/>
              </p:nvSpPr>
              <p:spPr bwMode="auto">
                <a:xfrm>
                  <a:off x="3874" y="1081"/>
                  <a:ext cx="439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7" name="Freeform 119"/>
                <p:cNvSpPr>
                  <a:spLocks/>
                </p:cNvSpPr>
                <p:nvPr/>
              </p:nvSpPr>
              <p:spPr bwMode="auto">
                <a:xfrm>
                  <a:off x="4309" y="1062"/>
                  <a:ext cx="55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5" y="19"/>
                    </a:cxn>
                    <a:cxn ang="0">
                      <a:pos x="0" y="3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5" h="37">
                      <a:moveTo>
                        <a:pt x="0" y="0"/>
                      </a:moveTo>
                      <a:lnTo>
                        <a:pt x="55" y="19"/>
                      </a:lnTo>
                      <a:lnTo>
                        <a:pt x="0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8" name="Line 120"/>
                <p:cNvSpPr>
                  <a:spLocks noChangeShapeType="1"/>
                </p:cNvSpPr>
                <p:nvPr/>
              </p:nvSpPr>
              <p:spPr bwMode="auto">
                <a:xfrm>
                  <a:off x="4728" y="1081"/>
                  <a:ext cx="191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9" name="Freeform 121"/>
                <p:cNvSpPr>
                  <a:spLocks/>
                </p:cNvSpPr>
                <p:nvPr/>
              </p:nvSpPr>
              <p:spPr bwMode="auto">
                <a:xfrm>
                  <a:off x="4915" y="1062"/>
                  <a:ext cx="55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5" y="19"/>
                    </a:cxn>
                    <a:cxn ang="0">
                      <a:pos x="0" y="3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5" h="37">
                      <a:moveTo>
                        <a:pt x="0" y="0"/>
                      </a:moveTo>
                      <a:lnTo>
                        <a:pt x="55" y="19"/>
                      </a:lnTo>
                      <a:lnTo>
                        <a:pt x="0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0" name="Freeform 122"/>
                <p:cNvSpPr>
                  <a:spLocks/>
                </p:cNvSpPr>
                <p:nvPr/>
              </p:nvSpPr>
              <p:spPr bwMode="auto">
                <a:xfrm>
                  <a:off x="1788" y="1081"/>
                  <a:ext cx="1662" cy="434"/>
                </a:xfrm>
                <a:custGeom>
                  <a:avLst/>
                  <a:gdLst/>
                  <a:ahLst/>
                  <a:cxnLst>
                    <a:cxn ang="0">
                      <a:pos x="1662" y="0"/>
                    </a:cxn>
                    <a:cxn ang="0">
                      <a:pos x="0" y="0"/>
                    </a:cxn>
                    <a:cxn ang="0">
                      <a:pos x="0" y="434"/>
                    </a:cxn>
                  </a:cxnLst>
                  <a:rect l="0" t="0" r="r" b="b"/>
                  <a:pathLst>
                    <a:path w="1662" h="434">
                      <a:moveTo>
                        <a:pt x="1662" y="0"/>
                      </a:moveTo>
                      <a:lnTo>
                        <a:pt x="0" y="0"/>
                      </a:lnTo>
                      <a:lnTo>
                        <a:pt x="0" y="434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1" name="Freeform 123"/>
                <p:cNvSpPr>
                  <a:spLocks/>
                </p:cNvSpPr>
                <p:nvPr/>
              </p:nvSpPr>
              <p:spPr bwMode="auto">
                <a:xfrm>
                  <a:off x="1769" y="1510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9" y="56"/>
                    </a:cxn>
                    <a:cxn ang="0">
                      <a:pos x="0" y="0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56">
                      <a:moveTo>
                        <a:pt x="38" y="0"/>
                      </a:move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2" name="Freeform 124"/>
                <p:cNvSpPr>
                  <a:spLocks/>
                </p:cNvSpPr>
                <p:nvPr/>
              </p:nvSpPr>
              <p:spPr bwMode="auto">
                <a:xfrm>
                  <a:off x="1917" y="2638"/>
                  <a:ext cx="1750" cy="354"/>
                </a:xfrm>
                <a:custGeom>
                  <a:avLst/>
                  <a:gdLst/>
                  <a:ahLst/>
                  <a:cxnLst>
                    <a:cxn ang="0">
                      <a:pos x="5553" y="1124"/>
                    </a:cxn>
                    <a:cxn ang="0">
                      <a:pos x="5553" y="64"/>
                    </a:cxn>
                    <a:cxn ang="0">
                      <a:pos x="2336" y="64"/>
                    </a:cxn>
                    <a:cxn ang="0">
                      <a:pos x="2272" y="0"/>
                    </a:cxn>
                    <a:cxn ang="0">
                      <a:pos x="2208" y="64"/>
                    </a:cxn>
                    <a:cxn ang="0">
                      <a:pos x="2208" y="64"/>
                    </a:cxn>
                    <a:cxn ang="0">
                      <a:pos x="1192" y="64"/>
                    </a:cxn>
                    <a:cxn ang="0">
                      <a:pos x="1128" y="0"/>
                    </a:cxn>
                    <a:cxn ang="0">
                      <a:pos x="1064" y="64"/>
                    </a:cxn>
                    <a:cxn ang="0">
                      <a:pos x="1064" y="64"/>
                    </a:cxn>
                    <a:cxn ang="0">
                      <a:pos x="0" y="64"/>
                    </a:cxn>
                  </a:cxnLst>
                  <a:rect l="0" t="0" r="r" b="b"/>
                  <a:pathLst>
                    <a:path w="5553" h="1124">
                      <a:moveTo>
                        <a:pt x="5553" y="1124"/>
                      </a:moveTo>
                      <a:lnTo>
                        <a:pt x="5553" y="64"/>
                      </a:lnTo>
                      <a:lnTo>
                        <a:pt x="2336" y="64"/>
                      </a:lnTo>
                      <a:cubicBezTo>
                        <a:pt x="2336" y="28"/>
                        <a:pt x="2307" y="0"/>
                        <a:pt x="2272" y="0"/>
                      </a:cubicBezTo>
                      <a:cubicBezTo>
                        <a:pt x="2236" y="0"/>
                        <a:pt x="2208" y="28"/>
                        <a:pt x="2208" y="64"/>
                      </a:cubicBezTo>
                      <a:lnTo>
                        <a:pt x="2208" y="64"/>
                      </a:lnTo>
                      <a:lnTo>
                        <a:pt x="1192" y="64"/>
                      </a:lnTo>
                      <a:cubicBezTo>
                        <a:pt x="1192" y="28"/>
                        <a:pt x="1163" y="0"/>
                        <a:pt x="1128" y="0"/>
                      </a:cubicBezTo>
                      <a:cubicBezTo>
                        <a:pt x="1093" y="0"/>
                        <a:pt x="1064" y="28"/>
                        <a:pt x="1064" y="64"/>
                      </a:cubicBezTo>
                      <a:lnTo>
                        <a:pt x="1064" y="64"/>
                      </a:lnTo>
                      <a:lnTo>
                        <a:pt x="0" y="64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3" name="Freeform 125"/>
                <p:cNvSpPr>
                  <a:spLocks/>
                </p:cNvSpPr>
                <p:nvPr/>
              </p:nvSpPr>
              <p:spPr bwMode="auto">
                <a:xfrm>
                  <a:off x="1866" y="2640"/>
                  <a:ext cx="56" cy="37"/>
                </a:xfrm>
                <a:custGeom>
                  <a:avLst/>
                  <a:gdLst/>
                  <a:ahLst/>
                  <a:cxnLst>
                    <a:cxn ang="0">
                      <a:pos x="56" y="37"/>
                    </a:cxn>
                    <a:cxn ang="0">
                      <a:pos x="0" y="18"/>
                    </a:cxn>
                    <a:cxn ang="0">
                      <a:pos x="56" y="0"/>
                    </a:cxn>
                    <a:cxn ang="0">
                      <a:pos x="56" y="37"/>
                    </a:cxn>
                  </a:cxnLst>
                  <a:rect l="0" t="0" r="r" b="b"/>
                  <a:pathLst>
                    <a:path w="56" h="37">
                      <a:moveTo>
                        <a:pt x="56" y="37"/>
                      </a:moveTo>
                      <a:lnTo>
                        <a:pt x="0" y="18"/>
                      </a:lnTo>
                      <a:lnTo>
                        <a:pt x="56" y="0"/>
                      </a:lnTo>
                      <a:lnTo>
                        <a:pt x="56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4" name="Line 126"/>
                <p:cNvSpPr>
                  <a:spLocks noChangeShapeType="1"/>
                </p:cNvSpPr>
                <p:nvPr/>
              </p:nvSpPr>
              <p:spPr bwMode="auto">
                <a:xfrm>
                  <a:off x="1485" y="1932"/>
                  <a:ext cx="1" cy="129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5" name="Freeform 127"/>
                <p:cNvSpPr>
                  <a:spLocks/>
                </p:cNvSpPr>
                <p:nvPr/>
              </p:nvSpPr>
              <p:spPr bwMode="auto">
                <a:xfrm>
                  <a:off x="1466" y="2056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9" y="56"/>
                    </a:cxn>
                    <a:cxn ang="0">
                      <a:pos x="0" y="0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56">
                      <a:moveTo>
                        <a:pt x="38" y="0"/>
                      </a:move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6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121" y="1374"/>
                  <a:ext cx="1" cy="192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7" name="Freeform 129"/>
                <p:cNvSpPr>
                  <a:spLocks/>
                </p:cNvSpPr>
                <p:nvPr/>
              </p:nvSpPr>
              <p:spPr bwMode="auto">
                <a:xfrm>
                  <a:off x="3102" y="1323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19" y="0"/>
                    </a:cxn>
                    <a:cxn ang="0">
                      <a:pos x="38" y="56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38" h="56">
                      <a:moveTo>
                        <a:pt x="0" y="56"/>
                      </a:moveTo>
                      <a:lnTo>
                        <a:pt x="19" y="0"/>
                      </a:lnTo>
                      <a:lnTo>
                        <a:pt x="3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8" name="Freeform 130"/>
                <p:cNvSpPr>
                  <a:spLocks/>
                </p:cNvSpPr>
                <p:nvPr/>
              </p:nvSpPr>
              <p:spPr bwMode="auto">
                <a:xfrm>
                  <a:off x="2272" y="1981"/>
                  <a:ext cx="1" cy="101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1011"/>
                    </a:cxn>
                    <a:cxn ang="0">
                      <a:pos x="0" y="1011"/>
                    </a:cxn>
                  </a:cxnLst>
                  <a:rect l="0" t="0" r="r" b="b"/>
                  <a:pathLst>
                    <a:path w="1" h="1011">
                      <a:moveTo>
                        <a:pt x="1" y="0"/>
                      </a:moveTo>
                      <a:lnTo>
                        <a:pt x="1" y="1011"/>
                      </a:lnTo>
                      <a:lnTo>
                        <a:pt x="0" y="1011"/>
                      </a:lnTo>
                    </a:path>
                  </a:pathLst>
                </a:custGeom>
                <a:no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9" name="Freeform 131"/>
                <p:cNvSpPr>
                  <a:spLocks/>
                </p:cNvSpPr>
                <p:nvPr/>
              </p:nvSpPr>
              <p:spPr bwMode="auto">
                <a:xfrm>
                  <a:off x="2254" y="1930"/>
                  <a:ext cx="37" cy="56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19" y="0"/>
                    </a:cxn>
                    <a:cxn ang="0">
                      <a:pos x="37" y="56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37" h="56">
                      <a:moveTo>
                        <a:pt x="0" y="56"/>
                      </a:moveTo>
                      <a:lnTo>
                        <a:pt x="19" y="0"/>
                      </a:lnTo>
                      <a:lnTo>
                        <a:pt x="3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632" y="1930"/>
                  <a:ext cx="4" cy="1012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1" name="Freeform 133"/>
                <p:cNvSpPr>
                  <a:spLocks/>
                </p:cNvSpPr>
                <p:nvPr/>
              </p:nvSpPr>
              <p:spPr bwMode="auto">
                <a:xfrm>
                  <a:off x="2613" y="2938"/>
                  <a:ext cx="37" cy="56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19" y="56"/>
                    </a:cxn>
                    <a:cxn ang="0">
                      <a:pos x="0" y="0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6">
                      <a:moveTo>
                        <a:pt x="37" y="0"/>
                      </a:move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2" name="Rectangle 134"/>
                <p:cNvSpPr>
                  <a:spLocks noChangeArrowheads="1"/>
                </p:cNvSpPr>
                <p:nvPr/>
              </p:nvSpPr>
              <p:spPr bwMode="auto">
                <a:xfrm>
                  <a:off x="1872" y="1694"/>
                  <a:ext cx="279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99" y="1716"/>
                  <a:ext cx="22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744" name="Rectangle 136"/>
                <p:cNvSpPr>
                  <a:spLocks noChangeArrowheads="1"/>
                </p:cNvSpPr>
                <p:nvPr/>
              </p:nvSpPr>
              <p:spPr bwMode="auto">
                <a:xfrm>
                  <a:off x="3769" y="2672"/>
                  <a:ext cx="280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5" name="Rectangle 137"/>
                <p:cNvSpPr>
                  <a:spLocks noChangeArrowheads="1"/>
                </p:cNvSpPr>
                <p:nvPr/>
              </p:nvSpPr>
              <p:spPr bwMode="auto">
                <a:xfrm>
                  <a:off x="3799" y="2694"/>
                  <a:ext cx="22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746" name="Rectangle 138"/>
                <p:cNvSpPr>
                  <a:spLocks noChangeArrowheads="1"/>
                </p:cNvSpPr>
                <p:nvPr/>
              </p:nvSpPr>
              <p:spPr bwMode="auto">
                <a:xfrm>
                  <a:off x="4394" y="1337"/>
                  <a:ext cx="279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7" name="Rectangle 139"/>
                <p:cNvSpPr>
                  <a:spLocks noChangeArrowheads="1"/>
                </p:cNvSpPr>
                <p:nvPr/>
              </p:nvSpPr>
              <p:spPr bwMode="auto">
                <a:xfrm>
                  <a:off x="4419" y="1358"/>
                  <a:ext cx="22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74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864" y="2605"/>
                  <a:ext cx="514" cy="10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9" name="Rectangle 141"/>
                <p:cNvSpPr>
                  <a:spLocks noChangeArrowheads="1"/>
                </p:cNvSpPr>
                <p:nvPr/>
              </p:nvSpPr>
              <p:spPr bwMode="auto">
                <a:xfrm>
                  <a:off x="2896" y="2623"/>
                  <a:ext cx="452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EXTRACTION AIR</a:t>
                  </a:r>
                  <a:endParaRPr lang="en-US"/>
                </a:p>
              </p:txBody>
            </p:sp>
            <p:sp>
              <p:nvSpPr>
                <p:cNvPr id="196750" name="Rectangle 142"/>
                <p:cNvSpPr>
                  <a:spLocks noChangeArrowheads="1"/>
                </p:cNvSpPr>
                <p:nvPr/>
              </p:nvSpPr>
              <p:spPr bwMode="auto">
                <a:xfrm>
                  <a:off x="2455" y="1020"/>
                  <a:ext cx="400" cy="1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1" name="Rectangle 143"/>
                <p:cNvSpPr>
                  <a:spLocks noChangeArrowheads="1"/>
                </p:cNvSpPr>
                <p:nvPr/>
              </p:nvSpPr>
              <p:spPr bwMode="auto">
                <a:xfrm>
                  <a:off x="2518" y="1046"/>
                  <a:ext cx="272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VENT GAS</a:t>
                  </a:r>
                  <a:endParaRPr lang="en-US"/>
                </a:p>
              </p:txBody>
            </p:sp>
            <p:sp>
              <p:nvSpPr>
                <p:cNvPr id="196752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08" y="1005"/>
                  <a:ext cx="343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ANHYDROUS</a:t>
                  </a:r>
                  <a:endParaRPr lang="en-US"/>
                </a:p>
              </p:txBody>
            </p:sp>
            <p:sp>
              <p:nvSpPr>
                <p:cNvPr id="196753" name="Rectangle 145"/>
                <p:cNvSpPr>
                  <a:spLocks noChangeArrowheads="1"/>
                </p:cNvSpPr>
                <p:nvPr/>
              </p:nvSpPr>
              <p:spPr bwMode="auto">
                <a:xfrm>
                  <a:off x="5054" y="1071"/>
                  <a:ext cx="259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AMMONIA</a:t>
                  </a:r>
                  <a:endParaRPr lang="en-US"/>
                </a:p>
              </p:txBody>
            </p:sp>
            <p:sp>
              <p:nvSpPr>
                <p:cNvPr id="196754" name="Line 146"/>
                <p:cNvSpPr>
                  <a:spLocks noChangeShapeType="1"/>
                </p:cNvSpPr>
                <p:nvPr/>
              </p:nvSpPr>
              <p:spPr bwMode="auto">
                <a:xfrm>
                  <a:off x="5182" y="1930"/>
                  <a:ext cx="1" cy="252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5" name="Freeform 147"/>
                <p:cNvSpPr>
                  <a:spLocks/>
                </p:cNvSpPr>
                <p:nvPr/>
              </p:nvSpPr>
              <p:spPr bwMode="auto">
                <a:xfrm>
                  <a:off x="5163" y="2178"/>
                  <a:ext cx="37" cy="55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19" y="55"/>
                    </a:cxn>
                    <a:cxn ang="0">
                      <a:pos x="0" y="0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5">
                      <a:moveTo>
                        <a:pt x="37" y="0"/>
                      </a:moveTo>
                      <a:lnTo>
                        <a:pt x="19" y="55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6" name="Rectangle 148"/>
                <p:cNvSpPr>
                  <a:spLocks noChangeArrowheads="1"/>
                </p:cNvSpPr>
                <p:nvPr/>
              </p:nvSpPr>
              <p:spPr bwMode="auto">
                <a:xfrm>
                  <a:off x="5074" y="2255"/>
                  <a:ext cx="214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SULFUR</a:t>
                  </a:r>
                  <a:endParaRPr lang="en-US"/>
                </a:p>
              </p:txBody>
            </p:sp>
            <p:sp>
              <p:nvSpPr>
                <p:cNvPr id="196757" name="Rectangle 149"/>
                <p:cNvSpPr>
                  <a:spLocks noChangeArrowheads="1"/>
                </p:cNvSpPr>
                <p:nvPr/>
              </p:nvSpPr>
              <p:spPr bwMode="auto">
                <a:xfrm>
                  <a:off x="2781" y="2294"/>
                  <a:ext cx="280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8" name="Rectangle 150"/>
                <p:cNvSpPr>
                  <a:spLocks noChangeArrowheads="1"/>
                </p:cNvSpPr>
                <p:nvPr/>
              </p:nvSpPr>
              <p:spPr bwMode="auto">
                <a:xfrm>
                  <a:off x="2811" y="2316"/>
                  <a:ext cx="223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SYNGAS</a:t>
                  </a:r>
                  <a:endParaRPr lang="en-US"/>
                </a:p>
              </p:txBody>
            </p:sp>
            <p:sp>
              <p:nvSpPr>
                <p:cNvPr id="196759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79" y="2144"/>
                  <a:ext cx="178" cy="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G-ASH</a:t>
                  </a:r>
                  <a:endParaRPr lang="en-US"/>
                </a:p>
              </p:txBody>
            </p:sp>
            <p:sp>
              <p:nvSpPr>
                <p:cNvPr id="1967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3053" y="1237"/>
                  <a:ext cx="178" cy="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G-ASH</a:t>
                  </a:r>
                  <a:endParaRPr lang="en-US"/>
                </a:p>
              </p:txBody>
            </p:sp>
            <p:sp>
              <p:nvSpPr>
                <p:cNvPr id="196761" name="Rectangle 153"/>
                <p:cNvSpPr>
                  <a:spLocks noChangeArrowheads="1"/>
                </p:cNvSpPr>
                <p:nvPr/>
              </p:nvSpPr>
              <p:spPr bwMode="auto">
                <a:xfrm>
                  <a:off x="2133" y="2119"/>
                  <a:ext cx="280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2" name="Rectangle 154"/>
                <p:cNvSpPr>
                  <a:spLocks noChangeArrowheads="1"/>
                </p:cNvSpPr>
                <p:nvPr/>
              </p:nvSpPr>
              <p:spPr bwMode="auto">
                <a:xfrm>
                  <a:off x="2166" y="2139"/>
                  <a:ext cx="210" cy="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HP BFW</a:t>
                  </a:r>
                  <a:endParaRPr lang="en-US"/>
                </a:p>
              </p:txBody>
            </p:sp>
            <p:sp>
              <p:nvSpPr>
                <p:cNvPr id="196763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65" y="2721"/>
                  <a:ext cx="340" cy="1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4" name="Rectangle 156"/>
                <p:cNvSpPr>
                  <a:spLocks noChangeArrowheads="1"/>
                </p:cNvSpPr>
                <p:nvPr/>
              </p:nvSpPr>
              <p:spPr bwMode="auto">
                <a:xfrm>
                  <a:off x="2498" y="2753"/>
                  <a:ext cx="275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HP STEAM</a:t>
                  </a:r>
                  <a:endParaRPr lang="en-US"/>
                </a:p>
              </p:txBody>
            </p:sp>
            <p:sp>
              <p:nvSpPr>
                <p:cNvPr id="196765" name="Rectangle 157"/>
                <p:cNvSpPr>
                  <a:spLocks noChangeArrowheads="1"/>
                </p:cNvSpPr>
                <p:nvPr/>
              </p:nvSpPr>
              <p:spPr bwMode="auto">
                <a:xfrm>
                  <a:off x="4273" y="1566"/>
                  <a:ext cx="485" cy="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6" name="Rectangle 158"/>
                <p:cNvSpPr>
                  <a:spLocks noChangeArrowheads="1"/>
                </p:cNvSpPr>
                <p:nvPr/>
              </p:nvSpPr>
              <p:spPr bwMode="auto">
                <a:xfrm>
                  <a:off x="4273" y="1566"/>
                  <a:ext cx="485" cy="364"/>
                </a:xfrm>
                <a:prstGeom prst="rect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7" name="Rectangle 159"/>
                <p:cNvSpPr>
                  <a:spLocks noChangeArrowheads="1"/>
                </p:cNvSpPr>
                <p:nvPr/>
              </p:nvSpPr>
              <p:spPr bwMode="auto">
                <a:xfrm>
                  <a:off x="4378" y="1682"/>
                  <a:ext cx="271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MERCURY</a:t>
                  </a:r>
                  <a:endParaRPr lang="en-US"/>
                </a:p>
              </p:txBody>
            </p:sp>
            <p:sp>
              <p:nvSpPr>
                <p:cNvPr id="196768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83" y="1746"/>
                  <a:ext cx="264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REMOVAL</a:t>
                  </a:r>
                  <a:endParaRPr lang="en-US"/>
                </a:p>
              </p:txBody>
            </p:sp>
            <p:sp>
              <p:nvSpPr>
                <p:cNvPr id="196769" name="Rectangle 161"/>
                <p:cNvSpPr>
                  <a:spLocks noChangeArrowheads="1"/>
                </p:cNvSpPr>
                <p:nvPr/>
              </p:nvSpPr>
              <p:spPr bwMode="auto">
                <a:xfrm>
                  <a:off x="1430" y="1566"/>
                  <a:ext cx="418" cy="3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0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30" y="1566"/>
                  <a:ext cx="418" cy="366"/>
                </a:xfrm>
                <a:prstGeom prst="rect">
                  <a:avLst/>
                </a:pr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1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75" y="1682"/>
                  <a:ext cx="331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TRANSPORT</a:t>
                  </a:r>
                  <a:endParaRPr lang="en-US"/>
                </a:p>
              </p:txBody>
            </p:sp>
            <p:sp>
              <p:nvSpPr>
                <p:cNvPr id="196772" name="Rectangle 164"/>
                <p:cNvSpPr>
                  <a:spLocks noChangeArrowheads="1"/>
                </p:cNvSpPr>
                <p:nvPr/>
              </p:nvSpPr>
              <p:spPr bwMode="auto">
                <a:xfrm>
                  <a:off x="1516" y="1746"/>
                  <a:ext cx="251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GASIFIER</a:t>
                  </a:r>
                  <a:endParaRPr lang="en-US"/>
                </a:p>
              </p:txBody>
            </p:sp>
            <p:sp>
              <p:nvSpPr>
                <p:cNvPr id="196773" name="Line 165"/>
                <p:cNvSpPr>
                  <a:spLocks noChangeShapeType="1"/>
                </p:cNvSpPr>
                <p:nvPr/>
              </p:nvSpPr>
              <p:spPr bwMode="auto">
                <a:xfrm>
                  <a:off x="4758" y="1748"/>
                  <a:ext cx="130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4" name="Freeform 166"/>
                <p:cNvSpPr>
                  <a:spLocks/>
                </p:cNvSpPr>
                <p:nvPr/>
              </p:nvSpPr>
              <p:spPr bwMode="auto">
                <a:xfrm>
                  <a:off x="4884" y="1729"/>
                  <a:ext cx="55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5" y="19"/>
                    </a:cxn>
                    <a:cxn ang="0">
                      <a:pos x="0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5" h="38">
                      <a:moveTo>
                        <a:pt x="0" y="0"/>
                      </a:moveTo>
                      <a:lnTo>
                        <a:pt x="55" y="19"/>
                      </a:lnTo>
                      <a:lnTo>
                        <a:pt x="0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5" name="Line 167"/>
                <p:cNvSpPr>
                  <a:spLocks noChangeShapeType="1"/>
                </p:cNvSpPr>
                <p:nvPr/>
              </p:nvSpPr>
              <p:spPr bwMode="auto">
                <a:xfrm>
                  <a:off x="1639" y="1983"/>
                  <a:ext cx="1" cy="524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6" name="Freeform 168"/>
                <p:cNvSpPr>
                  <a:spLocks/>
                </p:cNvSpPr>
                <p:nvPr/>
              </p:nvSpPr>
              <p:spPr bwMode="auto">
                <a:xfrm>
                  <a:off x="1620" y="1932"/>
                  <a:ext cx="38" cy="55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19" y="0"/>
                    </a:cxn>
                    <a:cxn ang="0">
                      <a:pos x="38" y="55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38" h="55">
                      <a:moveTo>
                        <a:pt x="0" y="55"/>
                      </a:moveTo>
                      <a:lnTo>
                        <a:pt x="19" y="0"/>
                      </a:lnTo>
                      <a:lnTo>
                        <a:pt x="38" y="55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7" name="Line 169"/>
                <p:cNvSpPr>
                  <a:spLocks noChangeShapeType="1"/>
                </p:cNvSpPr>
                <p:nvPr/>
              </p:nvSpPr>
              <p:spPr bwMode="auto">
                <a:xfrm>
                  <a:off x="1242" y="2658"/>
                  <a:ext cx="119" cy="1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8" name="Freeform 170"/>
                <p:cNvSpPr>
                  <a:spLocks/>
                </p:cNvSpPr>
                <p:nvPr/>
              </p:nvSpPr>
              <p:spPr bwMode="auto">
                <a:xfrm>
                  <a:off x="1356" y="2640"/>
                  <a:ext cx="56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8"/>
                    </a:cxn>
                    <a:cxn ang="0">
                      <a:pos x="0" y="3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" h="37">
                      <a:moveTo>
                        <a:pt x="0" y="0"/>
                      </a:moveTo>
                      <a:lnTo>
                        <a:pt x="56" y="18"/>
                      </a:lnTo>
                      <a:lnTo>
                        <a:pt x="0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9" name="Rectangle 171"/>
                <p:cNvSpPr>
                  <a:spLocks noChangeArrowheads="1"/>
                </p:cNvSpPr>
                <p:nvPr/>
              </p:nvSpPr>
              <p:spPr bwMode="auto">
                <a:xfrm>
                  <a:off x="1117" y="2633"/>
                  <a:ext cx="90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/>
                  <a:r>
                    <a:rPr lang="en-US" sz="700">
                      <a:solidFill>
                        <a:srgbClr val="000000"/>
                      </a:solidFill>
                    </a:rPr>
                    <a:t>AIR</a:t>
                  </a:r>
                  <a:endParaRPr lang="en-US"/>
                </a:p>
              </p:txBody>
            </p:sp>
          </p:grpSp>
          <p:sp>
            <p:nvSpPr>
              <p:cNvPr id="196780" name="Rectangle 172"/>
              <p:cNvSpPr>
                <a:spLocks noChangeArrowheads="1"/>
              </p:cNvSpPr>
              <p:nvPr/>
            </p:nvSpPr>
            <p:spPr bwMode="auto">
              <a:xfrm>
                <a:off x="2196" y="3142"/>
                <a:ext cx="788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Heat Recovery Steam Generator</a:t>
                </a:r>
                <a:endParaRPr lang="en-US"/>
              </a:p>
            </p:txBody>
          </p:sp>
          <p:sp>
            <p:nvSpPr>
              <p:cNvPr id="196781" name="Rectangle 173"/>
              <p:cNvSpPr>
                <a:spLocks noChangeArrowheads="1"/>
              </p:cNvSpPr>
              <p:nvPr/>
            </p:nvSpPr>
            <p:spPr bwMode="auto">
              <a:xfrm>
                <a:off x="2022" y="2999"/>
                <a:ext cx="137" cy="364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2" name="Rectangle 174"/>
              <p:cNvSpPr>
                <a:spLocks noChangeArrowheads="1"/>
              </p:cNvSpPr>
              <p:nvPr/>
            </p:nvSpPr>
            <p:spPr bwMode="auto">
              <a:xfrm rot="16200000">
                <a:off x="2023" y="3143"/>
                <a:ext cx="120" cy="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SCR</a:t>
                </a:r>
                <a:endParaRPr lang="en-US"/>
              </a:p>
            </p:txBody>
          </p:sp>
          <p:sp>
            <p:nvSpPr>
              <p:cNvPr id="196783" name="Freeform 175"/>
              <p:cNvSpPr>
                <a:spLocks noEditPoints="1"/>
              </p:cNvSpPr>
              <p:nvPr/>
            </p:nvSpPr>
            <p:spPr bwMode="auto">
              <a:xfrm>
                <a:off x="3144" y="3841"/>
                <a:ext cx="196" cy="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0" y="0"/>
                  </a:cxn>
                  <a:cxn ang="0">
                    <a:pos x="128" y="8"/>
                  </a:cxn>
                  <a:cxn ang="0">
                    <a:pos x="120" y="16"/>
                  </a:cxn>
                  <a:cxn ang="0">
                    <a:pos x="8" y="16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200" y="0"/>
                  </a:cxn>
                  <a:cxn ang="0">
                    <a:pos x="312" y="0"/>
                  </a:cxn>
                  <a:cxn ang="0">
                    <a:pos x="320" y="8"/>
                  </a:cxn>
                  <a:cxn ang="0">
                    <a:pos x="312" y="16"/>
                  </a:cxn>
                  <a:cxn ang="0">
                    <a:pos x="200" y="16"/>
                  </a:cxn>
                  <a:cxn ang="0">
                    <a:pos x="192" y="8"/>
                  </a:cxn>
                  <a:cxn ang="0">
                    <a:pos x="200" y="0"/>
                  </a:cxn>
                  <a:cxn ang="0">
                    <a:pos x="392" y="0"/>
                  </a:cxn>
                  <a:cxn ang="0">
                    <a:pos x="504" y="0"/>
                  </a:cxn>
                  <a:cxn ang="0">
                    <a:pos x="512" y="8"/>
                  </a:cxn>
                  <a:cxn ang="0">
                    <a:pos x="504" y="16"/>
                  </a:cxn>
                  <a:cxn ang="0">
                    <a:pos x="392" y="16"/>
                  </a:cxn>
                  <a:cxn ang="0">
                    <a:pos x="384" y="8"/>
                  </a:cxn>
                  <a:cxn ang="0">
                    <a:pos x="392" y="0"/>
                  </a:cxn>
                  <a:cxn ang="0">
                    <a:pos x="584" y="0"/>
                  </a:cxn>
                  <a:cxn ang="0">
                    <a:pos x="615" y="0"/>
                  </a:cxn>
                  <a:cxn ang="0">
                    <a:pos x="623" y="8"/>
                  </a:cxn>
                  <a:cxn ang="0">
                    <a:pos x="615" y="16"/>
                  </a:cxn>
                  <a:cxn ang="0">
                    <a:pos x="584" y="16"/>
                  </a:cxn>
                  <a:cxn ang="0">
                    <a:pos x="576" y="8"/>
                  </a:cxn>
                  <a:cxn ang="0">
                    <a:pos x="584" y="0"/>
                  </a:cxn>
                </a:cxnLst>
                <a:rect l="0" t="0" r="r" b="b"/>
                <a:pathLst>
                  <a:path w="623" h="16">
                    <a:moveTo>
                      <a:pt x="8" y="0"/>
                    </a:moveTo>
                    <a:lnTo>
                      <a:pt x="120" y="0"/>
                    </a:lnTo>
                    <a:cubicBezTo>
                      <a:pt x="125" y="0"/>
                      <a:pt x="128" y="4"/>
                      <a:pt x="128" y="8"/>
                    </a:cubicBezTo>
                    <a:cubicBezTo>
                      <a:pt x="128" y="12"/>
                      <a:pt x="125" y="16"/>
                      <a:pt x="120" y="16"/>
                    </a:cubicBezTo>
                    <a:lnTo>
                      <a:pt x="8" y="16"/>
                    </a:ln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  <a:moveTo>
                      <a:pt x="200" y="0"/>
                    </a:moveTo>
                    <a:lnTo>
                      <a:pt x="312" y="0"/>
                    </a:lnTo>
                    <a:cubicBezTo>
                      <a:pt x="317" y="0"/>
                      <a:pt x="320" y="4"/>
                      <a:pt x="320" y="8"/>
                    </a:cubicBezTo>
                    <a:cubicBezTo>
                      <a:pt x="320" y="12"/>
                      <a:pt x="317" y="16"/>
                      <a:pt x="312" y="16"/>
                    </a:cubicBezTo>
                    <a:lnTo>
                      <a:pt x="200" y="16"/>
                    </a:lnTo>
                    <a:cubicBezTo>
                      <a:pt x="196" y="16"/>
                      <a:pt x="192" y="12"/>
                      <a:pt x="192" y="8"/>
                    </a:cubicBezTo>
                    <a:cubicBezTo>
                      <a:pt x="192" y="4"/>
                      <a:pt x="196" y="0"/>
                      <a:pt x="200" y="0"/>
                    </a:cubicBezTo>
                    <a:close/>
                    <a:moveTo>
                      <a:pt x="392" y="0"/>
                    </a:moveTo>
                    <a:lnTo>
                      <a:pt x="504" y="0"/>
                    </a:lnTo>
                    <a:cubicBezTo>
                      <a:pt x="509" y="0"/>
                      <a:pt x="512" y="4"/>
                      <a:pt x="512" y="8"/>
                    </a:cubicBezTo>
                    <a:cubicBezTo>
                      <a:pt x="512" y="12"/>
                      <a:pt x="509" y="16"/>
                      <a:pt x="504" y="16"/>
                    </a:cubicBezTo>
                    <a:lnTo>
                      <a:pt x="392" y="16"/>
                    </a:lnTo>
                    <a:cubicBezTo>
                      <a:pt x="388" y="16"/>
                      <a:pt x="384" y="12"/>
                      <a:pt x="384" y="8"/>
                    </a:cubicBezTo>
                    <a:cubicBezTo>
                      <a:pt x="384" y="4"/>
                      <a:pt x="388" y="0"/>
                      <a:pt x="392" y="0"/>
                    </a:cubicBezTo>
                    <a:close/>
                    <a:moveTo>
                      <a:pt x="584" y="0"/>
                    </a:moveTo>
                    <a:lnTo>
                      <a:pt x="615" y="0"/>
                    </a:lnTo>
                    <a:cubicBezTo>
                      <a:pt x="620" y="0"/>
                      <a:pt x="623" y="4"/>
                      <a:pt x="623" y="8"/>
                    </a:cubicBezTo>
                    <a:cubicBezTo>
                      <a:pt x="623" y="12"/>
                      <a:pt x="620" y="16"/>
                      <a:pt x="615" y="16"/>
                    </a:cubicBezTo>
                    <a:lnTo>
                      <a:pt x="584" y="16"/>
                    </a:lnTo>
                    <a:cubicBezTo>
                      <a:pt x="580" y="16"/>
                      <a:pt x="576" y="12"/>
                      <a:pt x="576" y="8"/>
                    </a:cubicBezTo>
                    <a:cubicBezTo>
                      <a:pt x="576" y="4"/>
                      <a:pt x="580" y="0"/>
                      <a:pt x="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3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4" name="Freeform 176"/>
              <p:cNvSpPr>
                <a:spLocks/>
              </p:cNvSpPr>
              <p:nvPr/>
            </p:nvSpPr>
            <p:spPr bwMode="auto">
              <a:xfrm>
                <a:off x="3333" y="3825"/>
                <a:ext cx="56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8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56" h="37">
                    <a:moveTo>
                      <a:pt x="0" y="0"/>
                    </a:moveTo>
                    <a:lnTo>
                      <a:pt x="56" y="18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5" name="Rectangle 177"/>
              <p:cNvSpPr>
                <a:spLocks noChangeArrowheads="1"/>
              </p:cNvSpPr>
              <p:nvPr/>
            </p:nvSpPr>
            <p:spPr bwMode="auto">
              <a:xfrm>
                <a:off x="3419" y="3796"/>
                <a:ext cx="280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6" name="Rectangle 178"/>
              <p:cNvSpPr>
                <a:spLocks noChangeArrowheads="1"/>
              </p:cNvSpPr>
              <p:nvPr/>
            </p:nvSpPr>
            <p:spPr bwMode="auto">
              <a:xfrm>
                <a:off x="3456" y="3819"/>
                <a:ext cx="203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POWER</a:t>
                </a:r>
                <a:endParaRPr lang="en-US"/>
              </a:p>
            </p:txBody>
          </p:sp>
          <p:sp>
            <p:nvSpPr>
              <p:cNvPr id="196787" name="Freeform 179"/>
              <p:cNvSpPr>
                <a:spLocks noEditPoints="1"/>
              </p:cNvSpPr>
              <p:nvPr/>
            </p:nvSpPr>
            <p:spPr bwMode="auto">
              <a:xfrm>
                <a:off x="3780" y="3355"/>
                <a:ext cx="106" cy="180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20"/>
                  </a:cxn>
                  <a:cxn ang="0">
                    <a:pos x="8" y="128"/>
                  </a:cxn>
                  <a:cxn ang="0">
                    <a:pos x="0" y="120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200"/>
                  </a:cxn>
                  <a:cxn ang="0">
                    <a:pos x="16" y="312"/>
                  </a:cxn>
                  <a:cxn ang="0">
                    <a:pos x="8" y="320"/>
                  </a:cxn>
                  <a:cxn ang="0">
                    <a:pos x="0" y="312"/>
                  </a:cxn>
                  <a:cxn ang="0">
                    <a:pos x="0" y="200"/>
                  </a:cxn>
                  <a:cxn ang="0">
                    <a:pos x="8" y="192"/>
                  </a:cxn>
                  <a:cxn ang="0">
                    <a:pos x="16" y="200"/>
                  </a:cxn>
                  <a:cxn ang="0">
                    <a:pos x="16" y="392"/>
                  </a:cxn>
                  <a:cxn ang="0">
                    <a:pos x="16" y="504"/>
                  </a:cxn>
                  <a:cxn ang="0">
                    <a:pos x="8" y="512"/>
                  </a:cxn>
                  <a:cxn ang="0">
                    <a:pos x="0" y="504"/>
                  </a:cxn>
                  <a:cxn ang="0">
                    <a:pos x="0" y="392"/>
                  </a:cxn>
                  <a:cxn ang="0">
                    <a:pos x="8" y="384"/>
                  </a:cxn>
                  <a:cxn ang="0">
                    <a:pos x="16" y="392"/>
                  </a:cxn>
                  <a:cxn ang="0">
                    <a:pos x="30" y="554"/>
                  </a:cxn>
                  <a:cxn ang="0">
                    <a:pos x="142" y="554"/>
                  </a:cxn>
                  <a:cxn ang="0">
                    <a:pos x="150" y="562"/>
                  </a:cxn>
                  <a:cxn ang="0">
                    <a:pos x="142" y="570"/>
                  </a:cxn>
                  <a:cxn ang="0">
                    <a:pos x="30" y="570"/>
                  </a:cxn>
                  <a:cxn ang="0">
                    <a:pos x="22" y="562"/>
                  </a:cxn>
                  <a:cxn ang="0">
                    <a:pos x="30" y="554"/>
                  </a:cxn>
                  <a:cxn ang="0">
                    <a:pos x="222" y="554"/>
                  </a:cxn>
                  <a:cxn ang="0">
                    <a:pos x="327" y="554"/>
                  </a:cxn>
                  <a:cxn ang="0">
                    <a:pos x="335" y="562"/>
                  </a:cxn>
                  <a:cxn ang="0">
                    <a:pos x="327" y="570"/>
                  </a:cxn>
                  <a:cxn ang="0">
                    <a:pos x="222" y="570"/>
                  </a:cxn>
                  <a:cxn ang="0">
                    <a:pos x="214" y="562"/>
                  </a:cxn>
                  <a:cxn ang="0">
                    <a:pos x="222" y="554"/>
                  </a:cxn>
                </a:cxnLst>
                <a:rect l="0" t="0" r="r" b="b"/>
                <a:pathLst>
                  <a:path w="335" h="570">
                    <a:moveTo>
                      <a:pt x="16" y="8"/>
                    </a:moveTo>
                    <a:lnTo>
                      <a:pt x="16" y="120"/>
                    </a:lnTo>
                    <a:cubicBezTo>
                      <a:pt x="16" y="124"/>
                      <a:pt x="13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lnTo>
                      <a:pt x="0" y="8"/>
                    </a:ln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lose/>
                    <a:moveTo>
                      <a:pt x="16" y="200"/>
                    </a:moveTo>
                    <a:lnTo>
                      <a:pt x="16" y="312"/>
                    </a:lnTo>
                    <a:cubicBezTo>
                      <a:pt x="16" y="316"/>
                      <a:pt x="13" y="320"/>
                      <a:pt x="8" y="320"/>
                    </a:cubicBezTo>
                    <a:cubicBezTo>
                      <a:pt x="4" y="320"/>
                      <a:pt x="0" y="316"/>
                      <a:pt x="0" y="312"/>
                    </a:cubicBezTo>
                    <a:lnTo>
                      <a:pt x="0" y="200"/>
                    </a:lnTo>
                    <a:cubicBezTo>
                      <a:pt x="0" y="195"/>
                      <a:pt x="4" y="192"/>
                      <a:pt x="8" y="192"/>
                    </a:cubicBezTo>
                    <a:cubicBezTo>
                      <a:pt x="13" y="192"/>
                      <a:pt x="16" y="195"/>
                      <a:pt x="16" y="200"/>
                    </a:cubicBezTo>
                    <a:close/>
                    <a:moveTo>
                      <a:pt x="16" y="392"/>
                    </a:moveTo>
                    <a:lnTo>
                      <a:pt x="16" y="504"/>
                    </a:lnTo>
                    <a:cubicBezTo>
                      <a:pt x="16" y="508"/>
                      <a:pt x="13" y="512"/>
                      <a:pt x="8" y="512"/>
                    </a:cubicBezTo>
                    <a:cubicBezTo>
                      <a:pt x="4" y="512"/>
                      <a:pt x="0" y="508"/>
                      <a:pt x="0" y="504"/>
                    </a:cubicBezTo>
                    <a:lnTo>
                      <a:pt x="0" y="392"/>
                    </a:lnTo>
                    <a:cubicBezTo>
                      <a:pt x="0" y="387"/>
                      <a:pt x="4" y="384"/>
                      <a:pt x="8" y="384"/>
                    </a:cubicBezTo>
                    <a:cubicBezTo>
                      <a:pt x="13" y="384"/>
                      <a:pt x="16" y="387"/>
                      <a:pt x="16" y="392"/>
                    </a:cubicBezTo>
                    <a:close/>
                    <a:moveTo>
                      <a:pt x="30" y="554"/>
                    </a:moveTo>
                    <a:lnTo>
                      <a:pt x="142" y="554"/>
                    </a:lnTo>
                    <a:cubicBezTo>
                      <a:pt x="147" y="554"/>
                      <a:pt x="150" y="557"/>
                      <a:pt x="150" y="562"/>
                    </a:cubicBezTo>
                    <a:cubicBezTo>
                      <a:pt x="150" y="566"/>
                      <a:pt x="147" y="570"/>
                      <a:pt x="142" y="570"/>
                    </a:cubicBezTo>
                    <a:lnTo>
                      <a:pt x="30" y="570"/>
                    </a:lnTo>
                    <a:cubicBezTo>
                      <a:pt x="26" y="570"/>
                      <a:pt x="22" y="566"/>
                      <a:pt x="22" y="562"/>
                    </a:cubicBezTo>
                    <a:cubicBezTo>
                      <a:pt x="22" y="557"/>
                      <a:pt x="26" y="554"/>
                      <a:pt x="30" y="554"/>
                    </a:cubicBezTo>
                    <a:close/>
                    <a:moveTo>
                      <a:pt x="222" y="554"/>
                    </a:moveTo>
                    <a:lnTo>
                      <a:pt x="327" y="554"/>
                    </a:lnTo>
                    <a:cubicBezTo>
                      <a:pt x="331" y="554"/>
                      <a:pt x="335" y="557"/>
                      <a:pt x="335" y="562"/>
                    </a:cubicBezTo>
                    <a:cubicBezTo>
                      <a:pt x="335" y="566"/>
                      <a:pt x="331" y="570"/>
                      <a:pt x="327" y="570"/>
                    </a:cubicBezTo>
                    <a:lnTo>
                      <a:pt x="222" y="570"/>
                    </a:lnTo>
                    <a:cubicBezTo>
                      <a:pt x="218" y="570"/>
                      <a:pt x="214" y="566"/>
                      <a:pt x="214" y="562"/>
                    </a:cubicBezTo>
                    <a:cubicBezTo>
                      <a:pt x="214" y="557"/>
                      <a:pt x="218" y="554"/>
                      <a:pt x="222" y="5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3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8" name="Freeform 180"/>
              <p:cNvSpPr>
                <a:spLocks/>
              </p:cNvSpPr>
              <p:nvPr/>
            </p:nvSpPr>
            <p:spPr bwMode="auto">
              <a:xfrm>
                <a:off x="3879" y="3514"/>
                <a:ext cx="55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" y="18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55" h="37">
                    <a:moveTo>
                      <a:pt x="0" y="0"/>
                    </a:moveTo>
                    <a:lnTo>
                      <a:pt x="55" y="18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9" name="Rectangle 181"/>
              <p:cNvSpPr>
                <a:spLocks noChangeArrowheads="1"/>
              </p:cNvSpPr>
              <p:nvPr/>
            </p:nvSpPr>
            <p:spPr bwMode="auto">
              <a:xfrm>
                <a:off x="3965" y="3478"/>
                <a:ext cx="279" cy="1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90" name="Rectangle 182"/>
              <p:cNvSpPr>
                <a:spLocks noChangeArrowheads="1"/>
              </p:cNvSpPr>
              <p:nvPr/>
            </p:nvSpPr>
            <p:spPr bwMode="auto">
              <a:xfrm>
                <a:off x="4000" y="3496"/>
                <a:ext cx="203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sz="700">
                    <a:solidFill>
                      <a:srgbClr val="000000"/>
                    </a:solidFill>
                  </a:rPr>
                  <a:t>POWER</a:t>
                </a: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Line 2"/>
          <p:cNvSpPr>
            <a:spLocks noChangeShapeType="1"/>
          </p:cNvSpPr>
          <p:nvPr/>
        </p:nvSpPr>
        <p:spPr bwMode="auto">
          <a:xfrm flipH="1">
            <a:off x="2549525" y="5680075"/>
            <a:ext cx="12700" cy="1588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331" name="Line 3"/>
          <p:cNvSpPr>
            <a:spLocks noChangeShapeType="1"/>
          </p:cNvSpPr>
          <p:nvPr/>
        </p:nvSpPr>
        <p:spPr bwMode="auto">
          <a:xfrm flipH="1" flipV="1">
            <a:off x="2506663" y="5754688"/>
            <a:ext cx="0" cy="11112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0" y="4953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="1">
                <a:solidFill>
                  <a:srgbClr val="CC0000"/>
                </a:solidFill>
              </a:rPr>
              <a:t>Transport</a:t>
            </a:r>
            <a:r>
              <a:rPr 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Gasifier</a:t>
            </a: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48200" y="2700338"/>
            <a:ext cx="4152900" cy="4157662"/>
          </a:xfrm>
        </p:spPr>
        <p:txBody>
          <a:bodyPr/>
          <a:lstStyle/>
          <a:p>
            <a:pPr marL="236538" indent="-236538">
              <a:spcBef>
                <a:spcPct val="40000"/>
              </a:spcBef>
              <a:buFont typeface="Wingdings" pitchFamily="2" charset="2"/>
              <a:buNone/>
            </a:pPr>
            <a:r>
              <a:rPr lang="en-US" sz="1800" b="1"/>
              <a:t>Simple Design: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No burners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Limited internal parts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Developed specifically for power generation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Ability to operate air-blown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Low operating temperature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Performs well on high ash/high moisture coal </a:t>
            </a:r>
          </a:p>
          <a:p>
            <a:pPr marL="236538" indent="-236538">
              <a:spcBef>
                <a:spcPct val="40000"/>
              </a:spcBef>
            </a:pPr>
            <a:r>
              <a:rPr lang="en-US" sz="1800" b="1"/>
              <a:t>Compatible with renewable fuels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2776538" y="1143000"/>
            <a:ext cx="8286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Disengager</a:t>
            </a:r>
          </a:p>
        </p:txBody>
      </p:sp>
      <p:grpSp>
        <p:nvGrpSpPr>
          <p:cNvPr id="227335" name="Group 7"/>
          <p:cNvGrpSpPr>
            <a:grpSpLocks/>
          </p:cNvGrpSpPr>
          <p:nvPr/>
        </p:nvGrpSpPr>
        <p:grpSpPr bwMode="auto">
          <a:xfrm>
            <a:off x="412750" y="1255713"/>
            <a:ext cx="6037263" cy="4703762"/>
            <a:chOff x="124" y="791"/>
            <a:chExt cx="3803" cy="2963"/>
          </a:xfrm>
        </p:grpSpPr>
        <p:grpSp>
          <p:nvGrpSpPr>
            <p:cNvPr id="227336" name="Group 8"/>
            <p:cNvGrpSpPr>
              <a:grpSpLocks/>
            </p:cNvGrpSpPr>
            <p:nvPr/>
          </p:nvGrpSpPr>
          <p:grpSpPr bwMode="auto">
            <a:xfrm>
              <a:off x="2862" y="946"/>
              <a:ext cx="301" cy="67"/>
              <a:chOff x="4012" y="972"/>
              <a:chExt cx="301" cy="67"/>
            </a:xfrm>
          </p:grpSpPr>
          <p:sp>
            <p:nvSpPr>
              <p:cNvPr id="227337" name="Freeform 9"/>
              <p:cNvSpPr>
                <a:spLocks/>
              </p:cNvSpPr>
              <p:nvPr/>
            </p:nvSpPr>
            <p:spPr bwMode="auto">
              <a:xfrm>
                <a:off x="4012" y="1005"/>
                <a:ext cx="23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6" y="0"/>
                  </a:cxn>
                  <a:cxn ang="0">
                    <a:pos x="236" y="0"/>
                  </a:cxn>
                </a:cxnLst>
                <a:rect l="0" t="0" r="r" b="b"/>
                <a:pathLst>
                  <a:path w="236">
                    <a:moveTo>
                      <a:pt x="0" y="0"/>
                    </a:moveTo>
                    <a:lnTo>
                      <a:pt x="236" y="0"/>
                    </a:lnTo>
                    <a:lnTo>
                      <a:pt x="236" y="0"/>
                    </a:lnTo>
                  </a:path>
                </a:pathLst>
              </a:custGeom>
              <a:solidFill>
                <a:schemeClr val="tx2"/>
              </a:solidFill>
              <a:ln w="1270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38" name="Freeform 10"/>
              <p:cNvSpPr>
                <a:spLocks/>
              </p:cNvSpPr>
              <p:nvPr/>
            </p:nvSpPr>
            <p:spPr bwMode="auto">
              <a:xfrm>
                <a:off x="4246" y="972"/>
                <a:ext cx="67" cy="67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67" y="33"/>
                  </a:cxn>
                  <a:cxn ang="0">
                    <a:pos x="0" y="0"/>
                  </a:cxn>
                  <a:cxn ang="0">
                    <a:pos x="0" y="67"/>
                  </a:cxn>
                </a:cxnLst>
                <a:rect l="0" t="0" r="r" b="b"/>
                <a:pathLst>
                  <a:path w="67" h="67">
                    <a:moveTo>
                      <a:pt x="0" y="67"/>
                    </a:moveTo>
                    <a:lnTo>
                      <a:pt x="67" y="33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339" name="Rectangle 11"/>
            <p:cNvSpPr>
              <a:spLocks noChangeArrowheads="1"/>
            </p:cNvSpPr>
            <p:nvPr/>
          </p:nvSpPr>
          <p:spPr bwMode="auto">
            <a:xfrm>
              <a:off x="2757" y="791"/>
              <a:ext cx="11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2"/>
                  </a:solidFill>
                </a:rPr>
                <a:t>Syngas to Cooling &amp; PCD</a:t>
              </a:r>
            </a:p>
          </p:txBody>
        </p:sp>
        <p:sp>
          <p:nvSpPr>
            <p:cNvPr id="227340" name="Freeform 12"/>
            <p:cNvSpPr>
              <a:spLocks/>
            </p:cNvSpPr>
            <p:nvPr/>
          </p:nvSpPr>
          <p:spPr bwMode="auto">
            <a:xfrm>
              <a:off x="656" y="2667"/>
              <a:ext cx="1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0"/>
                </a:cxn>
                <a:cxn ang="0">
                  <a:pos x="184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184" y="0"/>
                  </a:lnTo>
                  <a:lnTo>
                    <a:pt x="184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1" name="Freeform 13"/>
            <p:cNvSpPr>
              <a:spLocks/>
            </p:cNvSpPr>
            <p:nvPr/>
          </p:nvSpPr>
          <p:spPr bwMode="auto">
            <a:xfrm>
              <a:off x="839" y="2667"/>
              <a:ext cx="1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8"/>
                </a:cxn>
                <a:cxn ang="0">
                  <a:pos x="1" y="138"/>
                </a:cxn>
              </a:cxnLst>
              <a:rect l="0" t="0" r="r" b="b"/>
              <a:pathLst>
                <a:path w="1" h="138">
                  <a:moveTo>
                    <a:pt x="0" y="0"/>
                  </a:moveTo>
                  <a:lnTo>
                    <a:pt x="0" y="138"/>
                  </a:lnTo>
                  <a:lnTo>
                    <a:pt x="1" y="13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2" name="Freeform 14"/>
            <p:cNvSpPr>
              <a:spLocks/>
            </p:cNvSpPr>
            <p:nvPr/>
          </p:nvSpPr>
          <p:spPr bwMode="auto">
            <a:xfrm>
              <a:off x="656" y="2805"/>
              <a:ext cx="183" cy="1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3" name="Freeform 15"/>
            <p:cNvSpPr>
              <a:spLocks/>
            </p:cNvSpPr>
            <p:nvPr/>
          </p:nvSpPr>
          <p:spPr bwMode="auto">
            <a:xfrm>
              <a:off x="656" y="2667"/>
              <a:ext cx="1" cy="13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138">
                  <a:moveTo>
                    <a:pt x="0" y="13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4" name="Freeform 16"/>
            <p:cNvSpPr>
              <a:spLocks/>
            </p:cNvSpPr>
            <p:nvPr/>
          </p:nvSpPr>
          <p:spPr bwMode="auto">
            <a:xfrm>
              <a:off x="702" y="2805"/>
              <a:ext cx="1" cy="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11"/>
                </a:cxn>
                <a:cxn ang="0">
                  <a:pos x="1" y="411"/>
                </a:cxn>
              </a:cxnLst>
              <a:rect l="0" t="0" r="r" b="b"/>
              <a:pathLst>
                <a:path w="1" h="411">
                  <a:moveTo>
                    <a:pt x="0" y="0"/>
                  </a:moveTo>
                  <a:lnTo>
                    <a:pt x="0" y="411"/>
                  </a:lnTo>
                  <a:lnTo>
                    <a:pt x="1" y="4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5" name="Freeform 17"/>
            <p:cNvSpPr>
              <a:spLocks/>
            </p:cNvSpPr>
            <p:nvPr/>
          </p:nvSpPr>
          <p:spPr bwMode="auto">
            <a:xfrm>
              <a:off x="794" y="2805"/>
              <a:ext cx="1" cy="3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3"/>
                </a:cxn>
                <a:cxn ang="0">
                  <a:pos x="1" y="373"/>
                </a:cxn>
              </a:cxnLst>
              <a:rect l="0" t="0" r="r" b="b"/>
              <a:pathLst>
                <a:path w="1" h="373">
                  <a:moveTo>
                    <a:pt x="0" y="0"/>
                  </a:moveTo>
                  <a:lnTo>
                    <a:pt x="0" y="373"/>
                  </a:lnTo>
                  <a:lnTo>
                    <a:pt x="1" y="3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6" name="Freeform 18"/>
            <p:cNvSpPr>
              <a:spLocks/>
            </p:cNvSpPr>
            <p:nvPr/>
          </p:nvSpPr>
          <p:spPr bwMode="auto">
            <a:xfrm>
              <a:off x="958" y="2919"/>
              <a:ext cx="43" cy="4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43" h="43">
                  <a:moveTo>
                    <a:pt x="0" y="43"/>
                  </a:move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7" name="Freeform 19"/>
            <p:cNvSpPr>
              <a:spLocks/>
            </p:cNvSpPr>
            <p:nvPr/>
          </p:nvSpPr>
          <p:spPr bwMode="auto">
            <a:xfrm>
              <a:off x="931" y="3484"/>
              <a:ext cx="1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102">
                  <a:moveTo>
                    <a:pt x="0" y="10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8" name="Freeform 20"/>
            <p:cNvSpPr>
              <a:spLocks/>
            </p:cNvSpPr>
            <p:nvPr/>
          </p:nvSpPr>
          <p:spPr bwMode="auto">
            <a:xfrm>
              <a:off x="839" y="3392"/>
              <a:ext cx="1" cy="194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194">
                  <a:moveTo>
                    <a:pt x="0" y="19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9" name="Freeform 21"/>
            <p:cNvSpPr>
              <a:spLocks/>
            </p:cNvSpPr>
            <p:nvPr/>
          </p:nvSpPr>
          <p:spPr bwMode="auto">
            <a:xfrm>
              <a:off x="1061" y="2858"/>
              <a:ext cx="1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" y="184"/>
                </a:cxn>
              </a:cxnLst>
              <a:rect l="0" t="0" r="r" b="b"/>
              <a:pathLst>
                <a:path w="1" h="184">
                  <a:moveTo>
                    <a:pt x="0" y="0"/>
                  </a:moveTo>
                  <a:lnTo>
                    <a:pt x="0" y="184"/>
                  </a:lnTo>
                  <a:lnTo>
                    <a:pt x="1" y="1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0" name="Freeform 22"/>
            <p:cNvSpPr>
              <a:spLocks/>
            </p:cNvSpPr>
            <p:nvPr/>
          </p:nvSpPr>
          <p:spPr bwMode="auto">
            <a:xfrm>
              <a:off x="1245" y="2614"/>
              <a:ext cx="164" cy="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4" y="163"/>
                </a:cxn>
                <a:cxn ang="0">
                  <a:pos x="164" y="163"/>
                </a:cxn>
              </a:cxnLst>
              <a:rect l="0" t="0" r="r" b="b"/>
              <a:pathLst>
                <a:path w="164" h="163">
                  <a:moveTo>
                    <a:pt x="0" y="0"/>
                  </a:moveTo>
                  <a:lnTo>
                    <a:pt x="164" y="163"/>
                  </a:lnTo>
                  <a:lnTo>
                    <a:pt x="164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1" name="Freeform 23"/>
            <p:cNvSpPr>
              <a:spLocks/>
            </p:cNvSpPr>
            <p:nvPr/>
          </p:nvSpPr>
          <p:spPr bwMode="auto">
            <a:xfrm>
              <a:off x="1061" y="2031"/>
              <a:ext cx="1" cy="697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697">
                  <a:moveTo>
                    <a:pt x="0" y="69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2" name="Freeform 24"/>
            <p:cNvSpPr>
              <a:spLocks/>
            </p:cNvSpPr>
            <p:nvPr/>
          </p:nvSpPr>
          <p:spPr bwMode="auto">
            <a:xfrm>
              <a:off x="1245" y="2031"/>
              <a:ext cx="1" cy="5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3"/>
                </a:cxn>
                <a:cxn ang="0">
                  <a:pos x="1" y="583"/>
                </a:cxn>
              </a:cxnLst>
              <a:rect l="0" t="0" r="r" b="b"/>
              <a:pathLst>
                <a:path w="1" h="583">
                  <a:moveTo>
                    <a:pt x="0" y="0"/>
                  </a:moveTo>
                  <a:lnTo>
                    <a:pt x="0" y="583"/>
                  </a:lnTo>
                  <a:lnTo>
                    <a:pt x="1" y="5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3" name="Freeform 25"/>
            <p:cNvSpPr>
              <a:spLocks/>
            </p:cNvSpPr>
            <p:nvPr/>
          </p:nvSpPr>
          <p:spPr bwMode="auto">
            <a:xfrm>
              <a:off x="1061" y="1940"/>
              <a:ext cx="46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91">
                  <a:moveTo>
                    <a:pt x="0" y="91"/>
                  </a:moveTo>
                  <a:lnTo>
                    <a:pt x="46" y="0"/>
                  </a:lnTo>
                  <a:lnTo>
                    <a:pt x="46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4" name="Freeform 26"/>
            <p:cNvSpPr>
              <a:spLocks/>
            </p:cNvSpPr>
            <p:nvPr/>
          </p:nvSpPr>
          <p:spPr bwMode="auto">
            <a:xfrm>
              <a:off x="1199" y="1940"/>
              <a:ext cx="46" cy="91"/>
            </a:xfrm>
            <a:custGeom>
              <a:avLst/>
              <a:gdLst/>
              <a:ahLst/>
              <a:cxnLst>
                <a:cxn ang="0">
                  <a:pos x="46" y="9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6" h="91">
                  <a:moveTo>
                    <a:pt x="46" y="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5" name="Freeform 27"/>
            <p:cNvSpPr>
              <a:spLocks/>
            </p:cNvSpPr>
            <p:nvPr/>
          </p:nvSpPr>
          <p:spPr bwMode="auto">
            <a:xfrm>
              <a:off x="2381" y="1021"/>
              <a:ext cx="376" cy="1"/>
            </a:xfrm>
            <a:custGeom>
              <a:avLst/>
              <a:gdLst/>
              <a:ahLst/>
              <a:cxnLst>
                <a:cxn ang="0">
                  <a:pos x="37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6">
                  <a:moveTo>
                    <a:pt x="376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6" name="Freeform 28"/>
            <p:cNvSpPr>
              <a:spLocks/>
            </p:cNvSpPr>
            <p:nvPr/>
          </p:nvSpPr>
          <p:spPr bwMode="auto">
            <a:xfrm>
              <a:off x="1879" y="1318"/>
              <a:ext cx="1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0"/>
                </a:cxn>
                <a:cxn ang="0">
                  <a:pos x="136" y="0"/>
                </a:cxn>
              </a:cxnLst>
              <a:rect l="0" t="0" r="r" b="b"/>
              <a:pathLst>
                <a:path w="136">
                  <a:moveTo>
                    <a:pt x="0" y="0"/>
                  </a:moveTo>
                  <a:lnTo>
                    <a:pt x="136" y="0"/>
                  </a:lnTo>
                  <a:lnTo>
                    <a:pt x="13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7" name="Freeform 29"/>
            <p:cNvSpPr>
              <a:spLocks/>
            </p:cNvSpPr>
            <p:nvPr/>
          </p:nvSpPr>
          <p:spPr bwMode="auto">
            <a:xfrm>
              <a:off x="817" y="3586"/>
              <a:ext cx="1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37">
                  <a:moveTo>
                    <a:pt x="0" y="0"/>
                  </a:moveTo>
                  <a:lnTo>
                    <a:pt x="137" y="0"/>
                  </a:lnTo>
                  <a:lnTo>
                    <a:pt x="13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8" name="Freeform 30"/>
            <p:cNvSpPr>
              <a:spLocks/>
            </p:cNvSpPr>
            <p:nvPr/>
          </p:nvSpPr>
          <p:spPr bwMode="auto">
            <a:xfrm>
              <a:off x="817" y="3601"/>
              <a:ext cx="1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37">
                  <a:moveTo>
                    <a:pt x="0" y="0"/>
                  </a:moveTo>
                  <a:lnTo>
                    <a:pt x="137" y="0"/>
                  </a:lnTo>
                  <a:lnTo>
                    <a:pt x="13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59" name="Freeform 31"/>
            <p:cNvSpPr>
              <a:spLocks/>
            </p:cNvSpPr>
            <p:nvPr/>
          </p:nvSpPr>
          <p:spPr bwMode="auto">
            <a:xfrm>
              <a:off x="2381" y="929"/>
              <a:ext cx="37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>
                  <a:moveTo>
                    <a:pt x="0" y="0"/>
                  </a:moveTo>
                  <a:lnTo>
                    <a:pt x="377" y="0"/>
                  </a:lnTo>
                  <a:lnTo>
                    <a:pt x="37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0" name="Freeform 32"/>
            <p:cNvSpPr>
              <a:spLocks/>
            </p:cNvSpPr>
            <p:nvPr/>
          </p:nvSpPr>
          <p:spPr bwMode="auto">
            <a:xfrm>
              <a:off x="1328" y="2858"/>
              <a:ext cx="16" cy="16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1" name="Freeform 33"/>
            <p:cNvSpPr>
              <a:spLocks/>
            </p:cNvSpPr>
            <p:nvPr/>
          </p:nvSpPr>
          <p:spPr bwMode="auto">
            <a:xfrm>
              <a:off x="1328" y="2761"/>
              <a:ext cx="97" cy="97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97">
                  <a:moveTo>
                    <a:pt x="0" y="97"/>
                  </a:moveTo>
                  <a:lnTo>
                    <a:pt x="97" y="0"/>
                  </a:lnTo>
                  <a:lnTo>
                    <a:pt x="9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2" name="Freeform 34"/>
            <p:cNvSpPr>
              <a:spLocks/>
            </p:cNvSpPr>
            <p:nvPr/>
          </p:nvSpPr>
          <p:spPr bwMode="auto">
            <a:xfrm>
              <a:off x="1344" y="2777"/>
              <a:ext cx="97" cy="97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97">
                  <a:moveTo>
                    <a:pt x="0" y="97"/>
                  </a:moveTo>
                  <a:lnTo>
                    <a:pt x="97" y="0"/>
                  </a:lnTo>
                  <a:lnTo>
                    <a:pt x="9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3" name="Freeform 35"/>
            <p:cNvSpPr>
              <a:spLocks/>
            </p:cNvSpPr>
            <p:nvPr/>
          </p:nvSpPr>
          <p:spPr bwMode="auto">
            <a:xfrm>
              <a:off x="1336" y="2769"/>
              <a:ext cx="97" cy="97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97" h="97">
                  <a:moveTo>
                    <a:pt x="0" y="97"/>
                  </a:moveTo>
                  <a:lnTo>
                    <a:pt x="97" y="0"/>
                  </a:lnTo>
                  <a:lnTo>
                    <a:pt x="9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4" name="Freeform 36"/>
            <p:cNvSpPr>
              <a:spLocks/>
            </p:cNvSpPr>
            <p:nvPr/>
          </p:nvSpPr>
          <p:spPr bwMode="auto">
            <a:xfrm>
              <a:off x="918" y="2820"/>
              <a:ext cx="17" cy="1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16">
                  <a:moveTo>
                    <a:pt x="0" y="16"/>
                  </a:move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5" name="Freeform 37"/>
            <p:cNvSpPr>
              <a:spLocks/>
            </p:cNvSpPr>
            <p:nvPr/>
          </p:nvSpPr>
          <p:spPr bwMode="auto">
            <a:xfrm>
              <a:off x="1016" y="2918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6"/>
                  </a:lnTo>
                  <a:lnTo>
                    <a:pt x="0" y="1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6" name="Freeform 38"/>
            <p:cNvSpPr>
              <a:spLocks/>
            </p:cNvSpPr>
            <p:nvPr/>
          </p:nvSpPr>
          <p:spPr bwMode="auto">
            <a:xfrm>
              <a:off x="935" y="2820"/>
              <a:ext cx="97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" y="98"/>
                </a:cxn>
                <a:cxn ang="0">
                  <a:pos x="97" y="98"/>
                </a:cxn>
              </a:cxnLst>
              <a:rect l="0" t="0" r="r" b="b"/>
              <a:pathLst>
                <a:path w="97" h="98">
                  <a:moveTo>
                    <a:pt x="0" y="0"/>
                  </a:moveTo>
                  <a:lnTo>
                    <a:pt x="97" y="98"/>
                  </a:lnTo>
                  <a:lnTo>
                    <a:pt x="97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7" name="Freeform 39"/>
            <p:cNvSpPr>
              <a:spLocks/>
            </p:cNvSpPr>
            <p:nvPr/>
          </p:nvSpPr>
          <p:spPr bwMode="auto">
            <a:xfrm>
              <a:off x="918" y="2836"/>
              <a:ext cx="98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98"/>
                </a:cxn>
                <a:cxn ang="0">
                  <a:pos x="98" y="98"/>
                </a:cxn>
              </a:cxnLst>
              <a:rect l="0" t="0" r="r" b="b"/>
              <a:pathLst>
                <a:path w="98" h="98">
                  <a:moveTo>
                    <a:pt x="0" y="0"/>
                  </a:moveTo>
                  <a:lnTo>
                    <a:pt x="98" y="98"/>
                  </a:lnTo>
                  <a:lnTo>
                    <a:pt x="98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8" name="Freeform 40"/>
            <p:cNvSpPr>
              <a:spLocks/>
            </p:cNvSpPr>
            <p:nvPr/>
          </p:nvSpPr>
          <p:spPr bwMode="auto">
            <a:xfrm>
              <a:off x="927" y="2828"/>
              <a:ext cx="97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7" y="98"/>
                </a:cxn>
                <a:cxn ang="0">
                  <a:pos x="97" y="98"/>
                </a:cxn>
              </a:cxnLst>
              <a:rect l="0" t="0" r="r" b="b"/>
              <a:pathLst>
                <a:path w="97" h="98">
                  <a:moveTo>
                    <a:pt x="0" y="0"/>
                  </a:moveTo>
                  <a:lnTo>
                    <a:pt x="97" y="98"/>
                  </a:lnTo>
                  <a:lnTo>
                    <a:pt x="97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9" name="Freeform 41"/>
            <p:cNvSpPr>
              <a:spLocks/>
            </p:cNvSpPr>
            <p:nvPr/>
          </p:nvSpPr>
          <p:spPr bwMode="auto">
            <a:xfrm>
              <a:off x="1017" y="2858"/>
              <a:ext cx="44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0" y="45"/>
                  </a:move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0" name="Freeform 42"/>
            <p:cNvSpPr>
              <a:spLocks/>
            </p:cNvSpPr>
            <p:nvPr/>
          </p:nvSpPr>
          <p:spPr bwMode="auto">
            <a:xfrm>
              <a:off x="679" y="2835"/>
              <a:ext cx="1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0"/>
                </a:cxn>
                <a:cxn ang="0">
                  <a:pos x="138" y="0"/>
                </a:cxn>
              </a:cxnLst>
              <a:rect l="0" t="0" r="r" b="b"/>
              <a:pathLst>
                <a:path w="138">
                  <a:moveTo>
                    <a:pt x="0" y="0"/>
                  </a:moveTo>
                  <a:lnTo>
                    <a:pt x="138" y="0"/>
                  </a:lnTo>
                  <a:lnTo>
                    <a:pt x="13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1" name="Freeform 43"/>
            <p:cNvSpPr>
              <a:spLocks/>
            </p:cNvSpPr>
            <p:nvPr/>
          </p:nvSpPr>
          <p:spPr bwMode="auto">
            <a:xfrm>
              <a:off x="2757" y="975"/>
              <a:ext cx="12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2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2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2" name="Freeform 44"/>
            <p:cNvSpPr>
              <a:spLocks/>
            </p:cNvSpPr>
            <p:nvPr/>
          </p:nvSpPr>
          <p:spPr bwMode="auto">
            <a:xfrm>
              <a:off x="2746" y="929"/>
              <a:ext cx="12" cy="4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3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12" h="46">
                  <a:moveTo>
                    <a:pt x="12" y="0"/>
                  </a:moveTo>
                  <a:lnTo>
                    <a:pt x="0" y="23"/>
                  </a:lnTo>
                  <a:lnTo>
                    <a:pt x="12" y="46"/>
                  </a:lnTo>
                  <a:lnTo>
                    <a:pt x="12" y="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3" name="Freeform 45"/>
            <p:cNvSpPr>
              <a:spLocks/>
            </p:cNvSpPr>
            <p:nvPr/>
          </p:nvSpPr>
          <p:spPr bwMode="auto">
            <a:xfrm>
              <a:off x="2757" y="929"/>
              <a:ext cx="12" cy="4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2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2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4" name="Freeform 46"/>
            <p:cNvSpPr>
              <a:spLocks/>
            </p:cNvSpPr>
            <p:nvPr/>
          </p:nvSpPr>
          <p:spPr bwMode="auto">
            <a:xfrm>
              <a:off x="1872" y="1227"/>
              <a:ext cx="14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" y="0"/>
                </a:cxn>
                <a:cxn ang="0">
                  <a:pos x="143" y="0"/>
                </a:cxn>
              </a:cxnLst>
              <a:rect l="0" t="0" r="r" b="b"/>
              <a:pathLst>
                <a:path w="143">
                  <a:moveTo>
                    <a:pt x="0" y="0"/>
                  </a:moveTo>
                  <a:lnTo>
                    <a:pt x="143" y="0"/>
                  </a:lnTo>
                  <a:lnTo>
                    <a:pt x="1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5" name="Freeform 47"/>
            <p:cNvSpPr>
              <a:spLocks/>
            </p:cNvSpPr>
            <p:nvPr/>
          </p:nvSpPr>
          <p:spPr bwMode="auto">
            <a:xfrm>
              <a:off x="1872" y="1227"/>
              <a:ext cx="14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" y="0"/>
                </a:cxn>
                <a:cxn ang="0">
                  <a:pos x="143" y="0"/>
                </a:cxn>
              </a:cxnLst>
              <a:rect l="0" t="0" r="r" b="b"/>
              <a:pathLst>
                <a:path w="143">
                  <a:moveTo>
                    <a:pt x="0" y="0"/>
                  </a:moveTo>
                  <a:lnTo>
                    <a:pt x="143" y="0"/>
                  </a:lnTo>
                  <a:lnTo>
                    <a:pt x="14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6" name="Freeform 48"/>
            <p:cNvSpPr>
              <a:spLocks/>
            </p:cNvSpPr>
            <p:nvPr/>
          </p:nvSpPr>
          <p:spPr bwMode="auto">
            <a:xfrm>
              <a:off x="1726" y="1825"/>
              <a:ext cx="366" cy="367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66" h="367">
                  <a:moveTo>
                    <a:pt x="0" y="367"/>
                  </a:moveTo>
                  <a:lnTo>
                    <a:pt x="366" y="0"/>
                  </a:ln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7" name="Freeform 49"/>
            <p:cNvSpPr>
              <a:spLocks/>
            </p:cNvSpPr>
            <p:nvPr/>
          </p:nvSpPr>
          <p:spPr bwMode="auto">
            <a:xfrm>
              <a:off x="1726" y="1917"/>
              <a:ext cx="366" cy="366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366" h="366">
                  <a:moveTo>
                    <a:pt x="0" y="366"/>
                  </a:moveTo>
                  <a:lnTo>
                    <a:pt x="366" y="0"/>
                  </a:ln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8" name="Freeform 50"/>
            <p:cNvSpPr>
              <a:spLocks/>
            </p:cNvSpPr>
            <p:nvPr/>
          </p:nvSpPr>
          <p:spPr bwMode="auto">
            <a:xfrm>
              <a:off x="946" y="3432"/>
              <a:ext cx="98" cy="97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98" h="97">
                  <a:moveTo>
                    <a:pt x="0" y="97"/>
                  </a:moveTo>
                  <a:lnTo>
                    <a:pt x="98" y="0"/>
                  </a:lnTo>
                  <a:lnTo>
                    <a:pt x="9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9" name="Freeform 51"/>
            <p:cNvSpPr>
              <a:spLocks/>
            </p:cNvSpPr>
            <p:nvPr/>
          </p:nvSpPr>
          <p:spPr bwMode="auto">
            <a:xfrm>
              <a:off x="956" y="3444"/>
              <a:ext cx="98" cy="98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98" h="98">
                  <a:moveTo>
                    <a:pt x="0" y="98"/>
                  </a:moveTo>
                  <a:lnTo>
                    <a:pt x="98" y="0"/>
                  </a:lnTo>
                  <a:lnTo>
                    <a:pt x="9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0" name="Freeform 52"/>
            <p:cNvSpPr>
              <a:spLocks/>
            </p:cNvSpPr>
            <p:nvPr/>
          </p:nvSpPr>
          <p:spPr bwMode="auto">
            <a:xfrm>
              <a:off x="931" y="3027"/>
              <a:ext cx="1" cy="32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327">
                  <a:moveTo>
                    <a:pt x="0" y="32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1" name="Freeform 53"/>
            <p:cNvSpPr>
              <a:spLocks/>
            </p:cNvSpPr>
            <p:nvPr/>
          </p:nvSpPr>
          <p:spPr bwMode="auto">
            <a:xfrm>
              <a:off x="839" y="2988"/>
              <a:ext cx="1" cy="274"/>
            </a:xfrm>
            <a:custGeom>
              <a:avLst/>
              <a:gdLst/>
              <a:ahLst/>
              <a:cxnLst>
                <a:cxn ang="0">
                  <a:pos x="0" y="274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274">
                  <a:moveTo>
                    <a:pt x="0" y="27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2" name="Freeform 54"/>
            <p:cNvSpPr>
              <a:spLocks/>
            </p:cNvSpPr>
            <p:nvPr/>
          </p:nvSpPr>
          <p:spPr bwMode="auto">
            <a:xfrm>
              <a:off x="729" y="3281"/>
              <a:ext cx="110" cy="111"/>
            </a:xfrm>
            <a:custGeom>
              <a:avLst/>
              <a:gdLst/>
              <a:ahLst/>
              <a:cxnLst>
                <a:cxn ang="0">
                  <a:pos x="110" y="11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0" h="111">
                  <a:moveTo>
                    <a:pt x="110" y="11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3" name="Freeform 55"/>
            <p:cNvSpPr>
              <a:spLocks/>
            </p:cNvSpPr>
            <p:nvPr/>
          </p:nvSpPr>
          <p:spPr bwMode="auto">
            <a:xfrm>
              <a:off x="820" y="3243"/>
              <a:ext cx="19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4" name="Freeform 56"/>
            <p:cNvSpPr>
              <a:spLocks/>
            </p:cNvSpPr>
            <p:nvPr/>
          </p:nvSpPr>
          <p:spPr bwMode="auto">
            <a:xfrm>
              <a:off x="702" y="3216"/>
              <a:ext cx="27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5"/>
                </a:cxn>
                <a:cxn ang="0">
                  <a:pos x="27" y="65"/>
                </a:cxn>
                <a:cxn ang="0">
                  <a:pos x="27" y="65"/>
                </a:cxn>
              </a:cxnLst>
              <a:rect l="0" t="0" r="r" b="b"/>
              <a:pathLst>
                <a:path w="27" h="65">
                  <a:moveTo>
                    <a:pt x="0" y="0"/>
                  </a:moveTo>
                  <a:lnTo>
                    <a:pt x="7" y="35"/>
                  </a:lnTo>
                  <a:lnTo>
                    <a:pt x="27" y="65"/>
                  </a:lnTo>
                  <a:lnTo>
                    <a:pt x="27" y="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5" name="Freeform 57"/>
            <p:cNvSpPr>
              <a:spLocks/>
            </p:cNvSpPr>
            <p:nvPr/>
          </p:nvSpPr>
          <p:spPr bwMode="auto">
            <a:xfrm>
              <a:off x="794" y="3178"/>
              <a:ext cx="27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5"/>
                </a:cxn>
                <a:cxn ang="0">
                  <a:pos x="27" y="65"/>
                </a:cxn>
                <a:cxn ang="0">
                  <a:pos x="27" y="65"/>
                </a:cxn>
              </a:cxnLst>
              <a:rect l="0" t="0" r="r" b="b"/>
              <a:pathLst>
                <a:path w="27" h="65">
                  <a:moveTo>
                    <a:pt x="0" y="0"/>
                  </a:moveTo>
                  <a:lnTo>
                    <a:pt x="7" y="35"/>
                  </a:lnTo>
                  <a:lnTo>
                    <a:pt x="27" y="65"/>
                  </a:lnTo>
                  <a:lnTo>
                    <a:pt x="27" y="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6" name="Freeform 58"/>
            <p:cNvSpPr>
              <a:spLocks/>
            </p:cNvSpPr>
            <p:nvPr/>
          </p:nvSpPr>
          <p:spPr bwMode="auto">
            <a:xfrm>
              <a:off x="866" y="2854"/>
              <a:ext cx="70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0" y="69"/>
                  </a:move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7" name="Freeform 59"/>
            <p:cNvSpPr>
              <a:spLocks/>
            </p:cNvSpPr>
            <p:nvPr/>
          </p:nvSpPr>
          <p:spPr bwMode="auto">
            <a:xfrm>
              <a:off x="952" y="2728"/>
              <a:ext cx="109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109" y="0"/>
                </a:cxn>
                <a:cxn ang="0">
                  <a:pos x="109" y="0"/>
                </a:cxn>
              </a:cxnLst>
              <a:rect l="0" t="0" r="r" b="b"/>
              <a:pathLst>
                <a:path w="109" h="110">
                  <a:moveTo>
                    <a:pt x="0" y="110"/>
                  </a:moveTo>
                  <a:lnTo>
                    <a:pt x="109" y="0"/>
                  </a:lnTo>
                  <a:lnTo>
                    <a:pt x="10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8" name="Freeform 60"/>
            <p:cNvSpPr>
              <a:spLocks/>
            </p:cNvSpPr>
            <p:nvPr/>
          </p:nvSpPr>
          <p:spPr bwMode="auto">
            <a:xfrm>
              <a:off x="839" y="2923"/>
              <a:ext cx="27" cy="6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27" h="65">
                  <a:moveTo>
                    <a:pt x="27" y="0"/>
                  </a:moveTo>
                  <a:lnTo>
                    <a:pt x="0" y="65"/>
                  </a:lnTo>
                  <a:lnTo>
                    <a:pt x="0" y="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89" name="Freeform 61"/>
            <p:cNvSpPr>
              <a:spLocks/>
            </p:cNvSpPr>
            <p:nvPr/>
          </p:nvSpPr>
          <p:spPr bwMode="auto">
            <a:xfrm>
              <a:off x="931" y="2962"/>
              <a:ext cx="27" cy="6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27" h="65">
                  <a:moveTo>
                    <a:pt x="27" y="0"/>
                  </a:moveTo>
                  <a:lnTo>
                    <a:pt x="0" y="65"/>
                  </a:lnTo>
                  <a:lnTo>
                    <a:pt x="0" y="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90" name="Freeform 62"/>
            <p:cNvSpPr>
              <a:spLocks/>
            </p:cNvSpPr>
            <p:nvPr/>
          </p:nvSpPr>
          <p:spPr bwMode="auto">
            <a:xfrm>
              <a:off x="1245" y="2744"/>
              <a:ext cx="99" cy="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98"/>
                </a:cxn>
                <a:cxn ang="0">
                  <a:pos x="99" y="98"/>
                </a:cxn>
              </a:cxnLst>
              <a:rect l="0" t="0" r="r" b="b"/>
              <a:pathLst>
                <a:path w="99" h="98">
                  <a:moveTo>
                    <a:pt x="0" y="0"/>
                  </a:moveTo>
                  <a:lnTo>
                    <a:pt x="99" y="98"/>
                  </a:lnTo>
                  <a:lnTo>
                    <a:pt x="99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91" name="Freeform 63"/>
            <p:cNvSpPr>
              <a:spLocks/>
            </p:cNvSpPr>
            <p:nvPr/>
          </p:nvSpPr>
          <p:spPr bwMode="auto">
            <a:xfrm>
              <a:off x="1360" y="2859"/>
              <a:ext cx="274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275"/>
                </a:cxn>
                <a:cxn ang="0">
                  <a:pos x="274" y="275"/>
                </a:cxn>
              </a:cxnLst>
              <a:rect l="0" t="0" r="r" b="b"/>
              <a:pathLst>
                <a:path w="274" h="275">
                  <a:moveTo>
                    <a:pt x="0" y="0"/>
                  </a:moveTo>
                  <a:lnTo>
                    <a:pt x="274" y="275"/>
                  </a:lnTo>
                  <a:lnTo>
                    <a:pt x="274" y="27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392" name="Group 64"/>
            <p:cNvGrpSpPr>
              <a:grpSpLocks/>
            </p:cNvGrpSpPr>
            <p:nvPr/>
          </p:nvGrpSpPr>
          <p:grpSpPr bwMode="auto">
            <a:xfrm>
              <a:off x="1199" y="997"/>
              <a:ext cx="596" cy="93"/>
              <a:chOff x="1343" y="901"/>
              <a:chExt cx="596" cy="93"/>
            </a:xfrm>
          </p:grpSpPr>
          <p:sp>
            <p:nvSpPr>
              <p:cNvPr id="227393" name="Freeform 65"/>
              <p:cNvSpPr>
                <a:spLocks/>
              </p:cNvSpPr>
              <p:nvPr/>
            </p:nvSpPr>
            <p:spPr bwMode="auto">
              <a:xfrm>
                <a:off x="1343" y="993"/>
                <a:ext cx="57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0"/>
                  </a:cxn>
                </a:cxnLst>
                <a:rect l="0" t="0" r="r" b="b"/>
                <a:pathLst>
                  <a:path w="573">
                    <a:moveTo>
                      <a:pt x="0" y="0"/>
                    </a:moveTo>
                    <a:lnTo>
                      <a:pt x="573" y="0"/>
                    </a:lnTo>
                    <a:lnTo>
                      <a:pt x="57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94" name="Freeform 66"/>
              <p:cNvSpPr>
                <a:spLocks/>
              </p:cNvSpPr>
              <p:nvPr/>
            </p:nvSpPr>
            <p:spPr bwMode="auto">
              <a:xfrm>
                <a:off x="1343" y="901"/>
                <a:ext cx="57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3" y="0"/>
                  </a:cxn>
                  <a:cxn ang="0">
                    <a:pos x="573" y="0"/>
                  </a:cxn>
                </a:cxnLst>
                <a:rect l="0" t="0" r="r" b="b"/>
                <a:pathLst>
                  <a:path w="573">
                    <a:moveTo>
                      <a:pt x="0" y="0"/>
                    </a:moveTo>
                    <a:lnTo>
                      <a:pt x="573" y="0"/>
                    </a:lnTo>
                    <a:lnTo>
                      <a:pt x="57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95" name="Freeform 67"/>
              <p:cNvSpPr>
                <a:spLocks/>
              </p:cNvSpPr>
              <p:nvPr/>
            </p:nvSpPr>
            <p:spPr bwMode="auto">
              <a:xfrm>
                <a:off x="1916" y="901"/>
                <a:ext cx="23" cy="92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23" y="4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" h="92">
                    <a:moveTo>
                      <a:pt x="0" y="92"/>
                    </a:moveTo>
                    <a:lnTo>
                      <a:pt x="23" y="46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396" name="Group 68"/>
            <p:cNvGrpSpPr>
              <a:grpSpLocks/>
            </p:cNvGrpSpPr>
            <p:nvPr/>
          </p:nvGrpSpPr>
          <p:grpSpPr bwMode="auto">
            <a:xfrm>
              <a:off x="1084" y="906"/>
              <a:ext cx="139" cy="1034"/>
              <a:chOff x="1228" y="810"/>
              <a:chExt cx="139" cy="1034"/>
            </a:xfrm>
          </p:grpSpPr>
          <p:sp>
            <p:nvSpPr>
              <p:cNvPr id="227397" name="Freeform 69"/>
              <p:cNvSpPr>
                <a:spLocks/>
              </p:cNvSpPr>
              <p:nvPr/>
            </p:nvSpPr>
            <p:spPr bwMode="auto">
              <a:xfrm>
                <a:off x="1251" y="1769"/>
                <a:ext cx="1" cy="7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75">
                    <a:moveTo>
                      <a:pt x="0" y="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98" name="Freeform 70"/>
              <p:cNvSpPr>
                <a:spLocks/>
              </p:cNvSpPr>
              <p:nvPr/>
            </p:nvSpPr>
            <p:spPr bwMode="auto">
              <a:xfrm>
                <a:off x="1343" y="833"/>
                <a:ext cx="1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3"/>
                  </a:cxn>
                  <a:cxn ang="0">
                    <a:pos x="1" y="913"/>
                  </a:cxn>
                </a:cxnLst>
                <a:rect l="0" t="0" r="r" b="b"/>
                <a:pathLst>
                  <a:path w="1" h="913">
                    <a:moveTo>
                      <a:pt x="0" y="0"/>
                    </a:moveTo>
                    <a:lnTo>
                      <a:pt x="0" y="913"/>
                    </a:lnTo>
                    <a:lnTo>
                      <a:pt x="1" y="91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99" name="Freeform 71"/>
              <p:cNvSpPr>
                <a:spLocks/>
              </p:cNvSpPr>
              <p:nvPr/>
            </p:nvSpPr>
            <p:spPr bwMode="auto">
              <a:xfrm>
                <a:off x="1228" y="1746"/>
                <a:ext cx="1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3">
                    <a:moveTo>
                      <a:pt x="0" y="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0" name="Freeform 72"/>
              <p:cNvSpPr>
                <a:spLocks/>
              </p:cNvSpPr>
              <p:nvPr/>
            </p:nvSpPr>
            <p:spPr bwMode="auto">
              <a:xfrm>
                <a:off x="1366" y="1746"/>
                <a:ext cx="1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"/>
                  </a:cxn>
                  <a:cxn ang="0">
                    <a:pos x="1" y="23"/>
                  </a:cxn>
                </a:cxnLst>
                <a:rect l="0" t="0" r="r" b="b"/>
                <a:pathLst>
                  <a:path w="1" h="23">
                    <a:moveTo>
                      <a:pt x="0" y="0"/>
                    </a:moveTo>
                    <a:lnTo>
                      <a:pt x="0" y="23"/>
                    </a:lnTo>
                    <a:lnTo>
                      <a:pt x="1" y="2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1" name="Freeform 73"/>
              <p:cNvSpPr>
                <a:spLocks/>
              </p:cNvSpPr>
              <p:nvPr/>
            </p:nvSpPr>
            <p:spPr bwMode="auto">
              <a:xfrm>
                <a:off x="1228" y="1746"/>
                <a:ext cx="1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0"/>
                  </a:cxn>
                  <a:cxn ang="0">
                    <a:pos x="138" y="0"/>
                  </a:cxn>
                </a:cxnLst>
                <a:rect l="0" t="0" r="r" b="b"/>
                <a:pathLst>
                  <a:path w="13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2" name="Freeform 74"/>
              <p:cNvSpPr>
                <a:spLocks/>
              </p:cNvSpPr>
              <p:nvPr/>
            </p:nvSpPr>
            <p:spPr bwMode="auto">
              <a:xfrm>
                <a:off x="1228" y="1769"/>
                <a:ext cx="1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0"/>
                  </a:cxn>
                  <a:cxn ang="0">
                    <a:pos x="138" y="0"/>
                  </a:cxn>
                </a:cxnLst>
                <a:rect l="0" t="0" r="r" b="b"/>
                <a:pathLst>
                  <a:path w="13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3" name="Freeform 75"/>
              <p:cNvSpPr>
                <a:spLocks/>
              </p:cNvSpPr>
              <p:nvPr/>
            </p:nvSpPr>
            <p:spPr bwMode="auto">
              <a:xfrm>
                <a:off x="1228" y="1758"/>
                <a:ext cx="1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0"/>
                  </a:cxn>
                  <a:cxn ang="0">
                    <a:pos x="138" y="0"/>
                  </a:cxn>
                </a:cxnLst>
                <a:rect l="0" t="0" r="r" b="b"/>
                <a:pathLst>
                  <a:path w="13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4" name="Freeform 76"/>
              <p:cNvSpPr>
                <a:spLocks/>
              </p:cNvSpPr>
              <p:nvPr/>
            </p:nvSpPr>
            <p:spPr bwMode="auto">
              <a:xfrm>
                <a:off x="1251" y="810"/>
                <a:ext cx="92" cy="23"/>
              </a:xfrm>
              <a:custGeom>
                <a:avLst/>
                <a:gdLst/>
                <a:ahLst/>
                <a:cxnLst>
                  <a:cxn ang="0">
                    <a:pos x="92" y="23"/>
                  </a:cxn>
                  <a:cxn ang="0">
                    <a:pos x="46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92" h="23">
                    <a:moveTo>
                      <a:pt x="92" y="23"/>
                    </a:moveTo>
                    <a:lnTo>
                      <a:pt x="46" y="0"/>
                    </a:lnTo>
                    <a:lnTo>
                      <a:pt x="0" y="23"/>
                    </a:lnTo>
                    <a:lnTo>
                      <a:pt x="0" y="2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5" name="Freeform 77"/>
              <p:cNvSpPr>
                <a:spLocks/>
              </p:cNvSpPr>
              <p:nvPr/>
            </p:nvSpPr>
            <p:spPr bwMode="auto">
              <a:xfrm>
                <a:off x="1343" y="1769"/>
                <a:ext cx="1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" y="75"/>
                  </a:cxn>
                </a:cxnLst>
                <a:rect l="0" t="0" r="r" b="b"/>
                <a:pathLst>
                  <a:path w="1" h="75">
                    <a:moveTo>
                      <a:pt x="0" y="0"/>
                    </a:moveTo>
                    <a:lnTo>
                      <a:pt x="0" y="75"/>
                    </a:lnTo>
                    <a:lnTo>
                      <a:pt x="1" y="7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6" name="Freeform 78"/>
              <p:cNvSpPr>
                <a:spLocks/>
              </p:cNvSpPr>
              <p:nvPr/>
            </p:nvSpPr>
            <p:spPr bwMode="auto">
              <a:xfrm>
                <a:off x="1251" y="833"/>
                <a:ext cx="1" cy="913"/>
              </a:xfrm>
              <a:custGeom>
                <a:avLst/>
                <a:gdLst/>
                <a:ahLst/>
                <a:cxnLst>
                  <a:cxn ang="0">
                    <a:pos x="0" y="91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913">
                    <a:moveTo>
                      <a:pt x="0" y="91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407" name="Freeform 79"/>
            <p:cNvSpPr>
              <a:spLocks/>
            </p:cNvSpPr>
            <p:nvPr/>
          </p:nvSpPr>
          <p:spPr bwMode="auto">
            <a:xfrm>
              <a:off x="1245" y="2744"/>
              <a:ext cx="1" cy="298"/>
            </a:xfrm>
            <a:custGeom>
              <a:avLst/>
              <a:gdLst/>
              <a:ahLst/>
              <a:cxnLst>
                <a:cxn ang="0">
                  <a:pos x="0" y="298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298">
                  <a:moveTo>
                    <a:pt x="0" y="29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408" name="Group 80"/>
            <p:cNvGrpSpPr>
              <a:grpSpLocks/>
            </p:cNvGrpSpPr>
            <p:nvPr/>
          </p:nvGrpSpPr>
          <p:grpSpPr bwMode="auto">
            <a:xfrm>
              <a:off x="624" y="2103"/>
              <a:ext cx="432" cy="67"/>
              <a:chOff x="1874" y="2129"/>
              <a:chExt cx="432" cy="67"/>
            </a:xfrm>
          </p:grpSpPr>
          <p:sp>
            <p:nvSpPr>
              <p:cNvPr id="227409" name="Line 81"/>
              <p:cNvSpPr>
                <a:spLocks noChangeShapeType="1"/>
              </p:cNvSpPr>
              <p:nvPr/>
            </p:nvSpPr>
            <p:spPr bwMode="auto">
              <a:xfrm>
                <a:off x="1874" y="2162"/>
                <a:ext cx="367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10" name="Freeform 82"/>
              <p:cNvSpPr>
                <a:spLocks/>
              </p:cNvSpPr>
              <p:nvPr/>
            </p:nvSpPr>
            <p:spPr bwMode="auto">
              <a:xfrm>
                <a:off x="2239" y="2129"/>
                <a:ext cx="67" cy="67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67" y="33"/>
                  </a:cxn>
                  <a:cxn ang="0">
                    <a:pos x="0" y="0"/>
                  </a:cxn>
                  <a:cxn ang="0">
                    <a:pos x="0" y="67"/>
                  </a:cxn>
                </a:cxnLst>
                <a:rect l="0" t="0" r="r" b="b"/>
                <a:pathLst>
                  <a:path w="67" h="67">
                    <a:moveTo>
                      <a:pt x="0" y="67"/>
                    </a:moveTo>
                    <a:lnTo>
                      <a:pt x="67" y="33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411" name="Group 83"/>
            <p:cNvGrpSpPr>
              <a:grpSpLocks/>
            </p:cNvGrpSpPr>
            <p:nvPr/>
          </p:nvGrpSpPr>
          <p:grpSpPr bwMode="auto">
            <a:xfrm>
              <a:off x="624" y="2391"/>
              <a:ext cx="432" cy="67"/>
              <a:chOff x="1874" y="2417"/>
              <a:chExt cx="432" cy="67"/>
            </a:xfrm>
          </p:grpSpPr>
          <p:sp>
            <p:nvSpPr>
              <p:cNvPr id="227412" name="Line 84"/>
              <p:cNvSpPr>
                <a:spLocks noChangeShapeType="1"/>
              </p:cNvSpPr>
              <p:nvPr/>
            </p:nvSpPr>
            <p:spPr bwMode="auto">
              <a:xfrm>
                <a:off x="1874" y="2450"/>
                <a:ext cx="367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13" name="Freeform 85"/>
              <p:cNvSpPr>
                <a:spLocks/>
              </p:cNvSpPr>
              <p:nvPr/>
            </p:nvSpPr>
            <p:spPr bwMode="auto">
              <a:xfrm>
                <a:off x="2239" y="2417"/>
                <a:ext cx="67" cy="67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67" y="33"/>
                  </a:cxn>
                  <a:cxn ang="0">
                    <a:pos x="0" y="0"/>
                  </a:cxn>
                  <a:cxn ang="0">
                    <a:pos x="0" y="67"/>
                  </a:cxn>
                </a:cxnLst>
                <a:rect l="0" t="0" r="r" b="b"/>
                <a:pathLst>
                  <a:path w="67" h="67">
                    <a:moveTo>
                      <a:pt x="0" y="67"/>
                    </a:moveTo>
                    <a:lnTo>
                      <a:pt x="67" y="33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414" name="Rectangle 86"/>
            <p:cNvSpPr>
              <a:spLocks noChangeArrowheads="1"/>
            </p:cNvSpPr>
            <p:nvPr/>
          </p:nvSpPr>
          <p:spPr bwMode="auto">
            <a:xfrm>
              <a:off x="318" y="2377"/>
              <a:ext cx="29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2"/>
                  </a:solidFill>
                </a:rPr>
                <a:t>O</a:t>
              </a:r>
              <a:r>
                <a:rPr lang="en-US" sz="1200" b="1" baseline="-25000">
                  <a:solidFill>
                    <a:schemeClr val="accent2"/>
                  </a:solidFill>
                </a:rPr>
                <a:t>2</a:t>
              </a:r>
              <a:r>
                <a:rPr lang="en-US" sz="1200" b="1">
                  <a:solidFill>
                    <a:schemeClr val="accent2"/>
                  </a:solidFill>
                </a:rPr>
                <a:t>/ Air</a:t>
              </a:r>
            </a:p>
          </p:txBody>
        </p:sp>
        <p:sp>
          <p:nvSpPr>
            <p:cNvPr id="227415" name="Rectangle 87"/>
            <p:cNvSpPr>
              <a:spLocks noChangeArrowheads="1"/>
            </p:cNvSpPr>
            <p:nvPr/>
          </p:nvSpPr>
          <p:spPr bwMode="auto">
            <a:xfrm>
              <a:off x="398" y="2081"/>
              <a:ext cx="2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2"/>
                  </a:solidFill>
                </a:rPr>
                <a:t>Coal</a:t>
              </a:r>
            </a:p>
          </p:txBody>
        </p:sp>
        <p:sp>
          <p:nvSpPr>
            <p:cNvPr id="227416" name="Rectangle 88"/>
            <p:cNvSpPr>
              <a:spLocks noChangeArrowheads="1"/>
            </p:cNvSpPr>
            <p:nvPr/>
          </p:nvSpPr>
          <p:spPr bwMode="auto">
            <a:xfrm>
              <a:off x="311" y="1580"/>
              <a:ext cx="30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Mixing</a:t>
              </a:r>
            </a:p>
          </p:txBody>
        </p:sp>
        <p:sp>
          <p:nvSpPr>
            <p:cNvPr id="227417" name="Rectangle 89"/>
            <p:cNvSpPr>
              <a:spLocks noChangeArrowheads="1"/>
            </p:cNvSpPr>
            <p:nvPr/>
          </p:nvSpPr>
          <p:spPr bwMode="auto">
            <a:xfrm>
              <a:off x="343" y="1695"/>
              <a:ext cx="23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Zone</a:t>
              </a:r>
            </a:p>
          </p:txBody>
        </p:sp>
        <p:sp>
          <p:nvSpPr>
            <p:cNvPr id="227418" name="Rectangle 90"/>
            <p:cNvSpPr>
              <a:spLocks noChangeArrowheads="1"/>
            </p:cNvSpPr>
            <p:nvPr/>
          </p:nvSpPr>
          <p:spPr bwMode="auto">
            <a:xfrm>
              <a:off x="384" y="1253"/>
              <a:ext cx="23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Riser</a:t>
              </a:r>
            </a:p>
          </p:txBody>
        </p:sp>
        <p:sp>
          <p:nvSpPr>
            <p:cNvPr id="227419" name="Rectangle 91"/>
            <p:cNvSpPr>
              <a:spLocks noChangeArrowheads="1"/>
            </p:cNvSpPr>
            <p:nvPr/>
          </p:nvSpPr>
          <p:spPr bwMode="auto">
            <a:xfrm>
              <a:off x="1735" y="1608"/>
              <a:ext cx="4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bg1"/>
                  </a:solidFill>
                </a:rPr>
                <a:t>Loopseal</a:t>
              </a:r>
            </a:p>
          </p:txBody>
        </p:sp>
        <p:sp>
          <p:nvSpPr>
            <p:cNvPr id="227420" name="Rectangle 92"/>
            <p:cNvSpPr>
              <a:spLocks noChangeArrowheads="1"/>
            </p:cNvSpPr>
            <p:nvPr/>
          </p:nvSpPr>
          <p:spPr bwMode="auto">
            <a:xfrm>
              <a:off x="2448" y="1056"/>
              <a:ext cx="37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bg1"/>
                  </a:solidFill>
                </a:rPr>
                <a:t>Cyclone</a:t>
              </a:r>
            </a:p>
          </p:txBody>
        </p:sp>
        <p:sp>
          <p:nvSpPr>
            <p:cNvPr id="227421" name="Rectangle 93"/>
            <p:cNvSpPr>
              <a:spLocks noChangeArrowheads="1"/>
            </p:cNvSpPr>
            <p:nvPr/>
          </p:nvSpPr>
          <p:spPr bwMode="auto">
            <a:xfrm>
              <a:off x="1749" y="2980"/>
              <a:ext cx="4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Standpipe</a:t>
              </a:r>
            </a:p>
          </p:txBody>
        </p:sp>
        <p:sp>
          <p:nvSpPr>
            <p:cNvPr id="227422" name="Rectangle 94"/>
            <p:cNvSpPr>
              <a:spLocks noChangeArrowheads="1"/>
            </p:cNvSpPr>
            <p:nvPr/>
          </p:nvSpPr>
          <p:spPr bwMode="auto">
            <a:xfrm>
              <a:off x="1344" y="2308"/>
              <a:ext cx="2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bg1"/>
                  </a:solidFill>
                </a:rPr>
                <a:t>J-leg</a:t>
              </a:r>
            </a:p>
          </p:txBody>
        </p:sp>
        <p:sp>
          <p:nvSpPr>
            <p:cNvPr id="227423" name="Rectangle 95"/>
            <p:cNvSpPr>
              <a:spLocks noChangeArrowheads="1"/>
            </p:cNvSpPr>
            <p:nvPr/>
          </p:nvSpPr>
          <p:spPr bwMode="auto">
            <a:xfrm>
              <a:off x="144" y="2962"/>
              <a:ext cx="3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Startup</a:t>
              </a:r>
            </a:p>
          </p:txBody>
        </p:sp>
        <p:sp>
          <p:nvSpPr>
            <p:cNvPr id="227424" name="Rectangle 96"/>
            <p:cNvSpPr>
              <a:spLocks noChangeArrowheads="1"/>
            </p:cNvSpPr>
            <p:nvPr/>
          </p:nvSpPr>
          <p:spPr bwMode="auto">
            <a:xfrm>
              <a:off x="177" y="3077"/>
              <a:ext cx="31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Burner</a:t>
              </a:r>
            </a:p>
          </p:txBody>
        </p:sp>
        <p:sp>
          <p:nvSpPr>
            <p:cNvPr id="227425" name="Line 97"/>
            <p:cNvSpPr>
              <a:spLocks noChangeShapeType="1"/>
            </p:cNvSpPr>
            <p:nvPr/>
          </p:nvSpPr>
          <p:spPr bwMode="auto">
            <a:xfrm flipH="1">
              <a:off x="1280" y="363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6" name="Line 98"/>
            <p:cNvSpPr>
              <a:spLocks noChangeShapeType="1"/>
            </p:cNvSpPr>
            <p:nvPr/>
          </p:nvSpPr>
          <p:spPr bwMode="auto">
            <a:xfrm flipH="1">
              <a:off x="1310" y="3624"/>
              <a:ext cx="0" cy="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7" name="Line 99"/>
            <p:cNvSpPr>
              <a:spLocks noChangeShapeType="1"/>
            </p:cNvSpPr>
            <p:nvPr/>
          </p:nvSpPr>
          <p:spPr bwMode="auto">
            <a:xfrm>
              <a:off x="1190" y="371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8" name="Line 100"/>
            <p:cNvSpPr>
              <a:spLocks noChangeShapeType="1"/>
            </p:cNvSpPr>
            <p:nvPr/>
          </p:nvSpPr>
          <p:spPr bwMode="auto">
            <a:xfrm flipH="1">
              <a:off x="1322" y="3674"/>
              <a:ext cx="0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9" name="Line 101"/>
            <p:cNvSpPr>
              <a:spLocks noChangeShapeType="1"/>
            </p:cNvSpPr>
            <p:nvPr/>
          </p:nvSpPr>
          <p:spPr bwMode="auto">
            <a:xfrm flipH="1">
              <a:off x="1310" y="3690"/>
              <a:ext cx="0" cy="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0" name="Line 102"/>
            <p:cNvSpPr>
              <a:spLocks noChangeShapeType="1"/>
            </p:cNvSpPr>
            <p:nvPr/>
          </p:nvSpPr>
          <p:spPr bwMode="auto">
            <a:xfrm flipH="1">
              <a:off x="1332" y="3675"/>
              <a:ext cx="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1" name="Line 103"/>
            <p:cNvSpPr>
              <a:spLocks noChangeShapeType="1"/>
            </p:cNvSpPr>
            <p:nvPr/>
          </p:nvSpPr>
          <p:spPr bwMode="auto">
            <a:xfrm flipH="1">
              <a:off x="1230" y="3633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2" name="Line 104"/>
            <p:cNvSpPr>
              <a:spLocks noChangeShapeType="1"/>
            </p:cNvSpPr>
            <p:nvPr/>
          </p:nvSpPr>
          <p:spPr bwMode="auto">
            <a:xfrm flipV="1">
              <a:off x="1088" y="3618"/>
              <a:ext cx="1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3" name="Line 105"/>
            <p:cNvSpPr>
              <a:spLocks noChangeShapeType="1"/>
            </p:cNvSpPr>
            <p:nvPr/>
          </p:nvSpPr>
          <p:spPr bwMode="auto">
            <a:xfrm flipH="1">
              <a:off x="1190" y="3629"/>
              <a:ext cx="0" cy="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4" name="Line 106"/>
            <p:cNvSpPr>
              <a:spLocks noChangeShapeType="1"/>
            </p:cNvSpPr>
            <p:nvPr/>
          </p:nvSpPr>
          <p:spPr bwMode="auto">
            <a:xfrm flipH="1">
              <a:off x="1103" y="3629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5" name="Line 107"/>
            <p:cNvSpPr>
              <a:spLocks noChangeShapeType="1"/>
            </p:cNvSpPr>
            <p:nvPr/>
          </p:nvSpPr>
          <p:spPr bwMode="auto">
            <a:xfrm>
              <a:off x="1064" y="3521"/>
              <a:ext cx="34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6" name="Line 108"/>
            <p:cNvSpPr>
              <a:spLocks noChangeShapeType="1"/>
            </p:cNvSpPr>
            <p:nvPr/>
          </p:nvSpPr>
          <p:spPr bwMode="auto">
            <a:xfrm flipH="1">
              <a:off x="1209" y="3521"/>
              <a:ext cx="34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7" name="Line 109"/>
            <p:cNvSpPr>
              <a:spLocks noChangeShapeType="1"/>
            </p:cNvSpPr>
            <p:nvPr/>
          </p:nvSpPr>
          <p:spPr bwMode="auto">
            <a:xfrm flipH="1" flipV="1">
              <a:off x="1062" y="3514"/>
              <a:ext cx="2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8" name="Line 110"/>
            <p:cNvSpPr>
              <a:spLocks noChangeShapeType="1"/>
            </p:cNvSpPr>
            <p:nvPr/>
          </p:nvSpPr>
          <p:spPr bwMode="auto">
            <a:xfrm flipH="1" flipV="1">
              <a:off x="1062" y="3170"/>
              <a:ext cx="2" cy="3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9" name="Line 111"/>
            <p:cNvSpPr>
              <a:spLocks noChangeShapeType="1"/>
            </p:cNvSpPr>
            <p:nvPr/>
          </p:nvSpPr>
          <p:spPr bwMode="auto">
            <a:xfrm flipV="1">
              <a:off x="1243" y="3170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H="1">
              <a:off x="1190" y="3715"/>
              <a:ext cx="0" cy="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41" name="Line 113"/>
            <p:cNvSpPr>
              <a:spLocks noChangeShapeType="1"/>
            </p:cNvSpPr>
            <p:nvPr/>
          </p:nvSpPr>
          <p:spPr bwMode="auto">
            <a:xfrm flipH="1">
              <a:off x="1243" y="3069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42" name="Line 114"/>
            <p:cNvSpPr>
              <a:spLocks noChangeShapeType="1"/>
            </p:cNvSpPr>
            <p:nvPr/>
          </p:nvSpPr>
          <p:spPr bwMode="auto">
            <a:xfrm flipH="1">
              <a:off x="1062" y="3069"/>
              <a:ext cx="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43" name="Line 115"/>
            <p:cNvSpPr>
              <a:spLocks noChangeShapeType="1"/>
            </p:cNvSpPr>
            <p:nvPr/>
          </p:nvSpPr>
          <p:spPr bwMode="auto">
            <a:xfrm flipH="1">
              <a:off x="1308" y="3679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44" name="Line 116"/>
            <p:cNvSpPr>
              <a:spLocks noChangeShapeType="1"/>
            </p:cNvSpPr>
            <p:nvPr/>
          </p:nvSpPr>
          <p:spPr bwMode="auto">
            <a:xfrm flipH="1">
              <a:off x="1308" y="3690"/>
              <a:ext cx="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45" name="Line 117"/>
            <p:cNvSpPr>
              <a:spLocks noChangeShapeType="1"/>
            </p:cNvSpPr>
            <p:nvPr/>
          </p:nvSpPr>
          <p:spPr bwMode="auto">
            <a:xfrm flipH="1">
              <a:off x="1227" y="3645"/>
              <a:ext cx="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46" name="Line 118"/>
            <p:cNvSpPr>
              <a:spLocks noChangeShapeType="1"/>
            </p:cNvSpPr>
            <p:nvPr/>
          </p:nvSpPr>
          <p:spPr bwMode="auto">
            <a:xfrm flipV="1">
              <a:off x="1088" y="3629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47" name="Line 119"/>
            <p:cNvSpPr>
              <a:spLocks noChangeShapeType="1"/>
            </p:cNvSpPr>
            <p:nvPr/>
          </p:nvSpPr>
          <p:spPr bwMode="auto">
            <a:xfrm flipH="1">
              <a:off x="1190" y="3656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448" name="Line 120"/>
            <p:cNvSpPr>
              <a:spLocks noChangeShapeType="1"/>
            </p:cNvSpPr>
            <p:nvPr/>
          </p:nvSpPr>
          <p:spPr bwMode="auto">
            <a:xfrm flipV="1">
              <a:off x="1083" y="3742"/>
              <a:ext cx="1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49" name="Line 121"/>
            <p:cNvSpPr>
              <a:spLocks noChangeShapeType="1"/>
            </p:cNvSpPr>
            <p:nvPr/>
          </p:nvSpPr>
          <p:spPr bwMode="auto">
            <a:xfrm flipV="1">
              <a:off x="1082" y="3754"/>
              <a:ext cx="1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0" name="Line 122"/>
            <p:cNvSpPr>
              <a:spLocks noChangeShapeType="1"/>
            </p:cNvSpPr>
            <p:nvPr/>
          </p:nvSpPr>
          <p:spPr bwMode="auto">
            <a:xfrm flipH="1">
              <a:off x="1270" y="3603"/>
              <a:ext cx="0" cy="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1" name="Line 123"/>
            <p:cNvSpPr>
              <a:spLocks noChangeShapeType="1"/>
            </p:cNvSpPr>
            <p:nvPr/>
          </p:nvSpPr>
          <p:spPr bwMode="auto">
            <a:xfrm flipH="1">
              <a:off x="1280" y="3602"/>
              <a:ext cx="0" cy="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2" name="Line 124"/>
            <p:cNvSpPr>
              <a:spLocks noChangeShapeType="1"/>
            </p:cNvSpPr>
            <p:nvPr/>
          </p:nvSpPr>
          <p:spPr bwMode="auto">
            <a:xfrm>
              <a:off x="928" y="3352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3" name="Freeform 125"/>
            <p:cNvSpPr>
              <a:spLocks/>
            </p:cNvSpPr>
            <p:nvPr/>
          </p:nvSpPr>
          <p:spPr bwMode="auto">
            <a:xfrm>
              <a:off x="932" y="3485"/>
              <a:ext cx="19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4" name="Freeform 126"/>
            <p:cNvSpPr>
              <a:spLocks/>
            </p:cNvSpPr>
            <p:nvPr/>
          </p:nvSpPr>
          <p:spPr bwMode="auto">
            <a:xfrm>
              <a:off x="942" y="3496"/>
              <a:ext cx="19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5" name="Line 127"/>
            <p:cNvSpPr>
              <a:spLocks noChangeShapeType="1"/>
            </p:cNvSpPr>
            <p:nvPr/>
          </p:nvSpPr>
          <p:spPr bwMode="auto">
            <a:xfrm>
              <a:off x="1036" y="304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6" name="Line 128"/>
            <p:cNvSpPr>
              <a:spLocks noChangeShapeType="1"/>
            </p:cNvSpPr>
            <p:nvPr/>
          </p:nvSpPr>
          <p:spPr bwMode="auto">
            <a:xfrm>
              <a:off x="1036" y="306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7" name="Line 129"/>
            <p:cNvSpPr>
              <a:spLocks noChangeShapeType="1"/>
            </p:cNvSpPr>
            <p:nvPr/>
          </p:nvSpPr>
          <p:spPr bwMode="auto">
            <a:xfrm>
              <a:off x="1036" y="3142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8" name="Line 130"/>
            <p:cNvSpPr>
              <a:spLocks noChangeShapeType="1"/>
            </p:cNvSpPr>
            <p:nvPr/>
          </p:nvSpPr>
          <p:spPr bwMode="auto">
            <a:xfrm>
              <a:off x="1036" y="3168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7459" name="Rectangle 131"/>
            <p:cNvSpPr>
              <a:spLocks noChangeArrowheads="1"/>
            </p:cNvSpPr>
            <p:nvPr/>
          </p:nvSpPr>
          <p:spPr bwMode="auto">
            <a:xfrm>
              <a:off x="1288" y="3334"/>
              <a:ext cx="27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2"/>
                  </a:solidFill>
                </a:rPr>
                <a:t>O</a:t>
              </a:r>
              <a:r>
                <a:rPr lang="en-US" sz="1200" b="1" baseline="-25000">
                  <a:solidFill>
                    <a:schemeClr val="accent2"/>
                  </a:solidFill>
                </a:rPr>
                <a:t>2</a:t>
              </a:r>
              <a:r>
                <a:rPr lang="en-US" sz="1200" b="1">
                  <a:solidFill>
                    <a:schemeClr val="accent2"/>
                  </a:solidFill>
                </a:rPr>
                <a:t>/Air</a:t>
              </a:r>
            </a:p>
          </p:txBody>
        </p:sp>
        <p:sp>
          <p:nvSpPr>
            <p:cNvPr id="227460" name="Rectangle 132"/>
            <p:cNvSpPr>
              <a:spLocks noChangeArrowheads="1"/>
            </p:cNvSpPr>
            <p:nvPr/>
          </p:nvSpPr>
          <p:spPr bwMode="auto">
            <a:xfrm>
              <a:off x="1263" y="3430"/>
              <a:ext cx="2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2"/>
                  </a:solidFill>
                </a:rPr>
                <a:t>Steam</a:t>
              </a:r>
            </a:p>
          </p:txBody>
        </p:sp>
        <p:sp>
          <p:nvSpPr>
            <p:cNvPr id="227461" name="Line 133"/>
            <p:cNvSpPr>
              <a:spLocks noChangeShapeType="1"/>
            </p:cNvSpPr>
            <p:nvPr/>
          </p:nvSpPr>
          <p:spPr bwMode="auto">
            <a:xfrm flipH="1">
              <a:off x="1246" y="3286"/>
              <a:ext cx="2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27462" name="AutoShape 134"/>
            <p:cNvCxnSpPr>
              <a:cxnSpLocks noChangeShapeType="1"/>
            </p:cNvCxnSpPr>
            <p:nvPr/>
          </p:nvCxnSpPr>
          <p:spPr bwMode="auto">
            <a:xfrm>
              <a:off x="672" y="1704"/>
              <a:ext cx="336" cy="28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</p:cxnSp>
        <p:grpSp>
          <p:nvGrpSpPr>
            <p:cNvPr id="227463" name="Group 135"/>
            <p:cNvGrpSpPr>
              <a:grpSpLocks/>
            </p:cNvGrpSpPr>
            <p:nvPr/>
          </p:nvGrpSpPr>
          <p:grpSpPr bwMode="auto">
            <a:xfrm>
              <a:off x="1425" y="1089"/>
              <a:ext cx="473" cy="2359"/>
              <a:chOff x="1569" y="993"/>
              <a:chExt cx="473" cy="2359"/>
            </a:xfrm>
          </p:grpSpPr>
          <p:sp>
            <p:nvSpPr>
              <p:cNvPr id="227464" name="Freeform 136"/>
              <p:cNvSpPr>
                <a:spLocks/>
              </p:cNvSpPr>
              <p:nvPr/>
            </p:nvSpPr>
            <p:spPr bwMode="auto">
              <a:xfrm>
                <a:off x="1778" y="1406"/>
                <a:ext cx="1" cy="1502"/>
              </a:xfrm>
              <a:custGeom>
                <a:avLst/>
                <a:gdLst/>
                <a:ahLst/>
                <a:cxnLst>
                  <a:cxn ang="0">
                    <a:pos x="0" y="150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502">
                    <a:moveTo>
                      <a:pt x="0" y="150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5" name="Freeform 137"/>
              <p:cNvSpPr>
                <a:spLocks/>
              </p:cNvSpPr>
              <p:nvPr/>
            </p:nvSpPr>
            <p:spPr bwMode="auto">
              <a:xfrm>
                <a:off x="1870" y="1406"/>
                <a:ext cx="1" cy="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90"/>
                  </a:cxn>
                  <a:cxn ang="0">
                    <a:pos x="1" y="690"/>
                  </a:cxn>
                </a:cxnLst>
                <a:rect l="0" t="0" r="r" b="b"/>
                <a:pathLst>
                  <a:path w="1" h="690">
                    <a:moveTo>
                      <a:pt x="0" y="0"/>
                    </a:moveTo>
                    <a:lnTo>
                      <a:pt x="0" y="690"/>
                    </a:lnTo>
                    <a:lnTo>
                      <a:pt x="1" y="69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6" name="Freeform 138"/>
              <p:cNvSpPr>
                <a:spLocks/>
              </p:cNvSpPr>
              <p:nvPr/>
            </p:nvSpPr>
            <p:spPr bwMode="auto">
              <a:xfrm>
                <a:off x="1870" y="2187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  <a:cxn ang="0">
                    <a:pos x="1" y="92"/>
                  </a:cxn>
                </a:cxnLst>
                <a:rect l="0" t="0" r="r" b="b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  <a:lnTo>
                      <a:pt x="1" y="9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7" name="Freeform 139"/>
              <p:cNvSpPr>
                <a:spLocks/>
              </p:cNvSpPr>
              <p:nvPr/>
            </p:nvSpPr>
            <p:spPr bwMode="auto">
              <a:xfrm>
                <a:off x="1870" y="2279"/>
                <a:ext cx="124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124"/>
                  </a:cxn>
                  <a:cxn ang="0">
                    <a:pos x="124" y="124"/>
                  </a:cxn>
                </a:cxnLst>
                <a:rect l="0" t="0" r="r" b="b"/>
                <a:pathLst>
                  <a:path w="124" h="124">
                    <a:moveTo>
                      <a:pt x="0" y="0"/>
                    </a:moveTo>
                    <a:lnTo>
                      <a:pt x="124" y="124"/>
                    </a:lnTo>
                    <a:lnTo>
                      <a:pt x="124" y="12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8" name="Freeform 140"/>
              <p:cNvSpPr>
                <a:spLocks/>
              </p:cNvSpPr>
              <p:nvPr/>
            </p:nvSpPr>
            <p:spPr bwMode="auto">
              <a:xfrm>
                <a:off x="1870" y="2371"/>
                <a:ext cx="78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78"/>
                  </a:cxn>
                  <a:cxn ang="0">
                    <a:pos x="78" y="78"/>
                  </a:cxn>
                </a:cxnLst>
                <a:rect l="0" t="0" r="r" b="b"/>
                <a:pathLst>
                  <a:path w="78" h="78">
                    <a:moveTo>
                      <a:pt x="0" y="0"/>
                    </a:moveTo>
                    <a:lnTo>
                      <a:pt x="78" y="78"/>
                    </a:lnTo>
                    <a:lnTo>
                      <a:pt x="78" y="7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69" name="Freeform 141"/>
              <p:cNvSpPr>
                <a:spLocks/>
              </p:cNvSpPr>
              <p:nvPr/>
            </p:nvSpPr>
            <p:spPr bwMode="auto">
              <a:xfrm>
                <a:off x="1870" y="2371"/>
                <a:ext cx="1" cy="6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28"/>
                  </a:cxn>
                  <a:cxn ang="0">
                    <a:pos x="1" y="628"/>
                  </a:cxn>
                </a:cxnLst>
                <a:rect l="0" t="0" r="r" b="b"/>
                <a:pathLst>
                  <a:path w="1" h="628">
                    <a:moveTo>
                      <a:pt x="0" y="0"/>
                    </a:moveTo>
                    <a:lnTo>
                      <a:pt x="0" y="628"/>
                    </a:lnTo>
                    <a:lnTo>
                      <a:pt x="1" y="62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0" name="Freeform 142"/>
              <p:cNvSpPr>
                <a:spLocks/>
              </p:cNvSpPr>
              <p:nvPr/>
            </p:nvSpPr>
            <p:spPr bwMode="auto">
              <a:xfrm>
                <a:off x="1778" y="3244"/>
                <a:ext cx="92" cy="1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2">
                    <a:moveTo>
                      <a:pt x="92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1" name="Freeform 143"/>
              <p:cNvSpPr>
                <a:spLocks/>
              </p:cNvSpPr>
              <p:nvPr/>
            </p:nvSpPr>
            <p:spPr bwMode="auto">
              <a:xfrm>
                <a:off x="1778" y="3038"/>
                <a:ext cx="1" cy="2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6"/>
                  </a:cxn>
                  <a:cxn ang="0">
                    <a:pos x="1" y="206"/>
                  </a:cxn>
                </a:cxnLst>
                <a:rect l="0" t="0" r="r" b="b"/>
                <a:pathLst>
                  <a:path w="1" h="206">
                    <a:moveTo>
                      <a:pt x="0" y="0"/>
                    </a:moveTo>
                    <a:lnTo>
                      <a:pt x="0" y="206"/>
                    </a:lnTo>
                    <a:lnTo>
                      <a:pt x="1" y="20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2" name="Freeform 144"/>
              <p:cNvSpPr>
                <a:spLocks/>
              </p:cNvSpPr>
              <p:nvPr/>
            </p:nvSpPr>
            <p:spPr bwMode="auto">
              <a:xfrm>
                <a:off x="1870" y="2999"/>
                <a:ext cx="135" cy="1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136"/>
                  </a:cxn>
                  <a:cxn ang="0">
                    <a:pos x="135" y="136"/>
                  </a:cxn>
                </a:cxnLst>
                <a:rect l="0" t="0" r="r" b="b"/>
                <a:pathLst>
                  <a:path w="135" h="136">
                    <a:moveTo>
                      <a:pt x="0" y="0"/>
                    </a:moveTo>
                    <a:lnTo>
                      <a:pt x="135" y="136"/>
                    </a:lnTo>
                    <a:lnTo>
                      <a:pt x="135" y="13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3" name="Freeform 145"/>
              <p:cNvSpPr>
                <a:spLocks/>
              </p:cNvSpPr>
              <p:nvPr/>
            </p:nvSpPr>
            <p:spPr bwMode="auto">
              <a:xfrm>
                <a:off x="1870" y="3129"/>
                <a:ext cx="1" cy="1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5"/>
                  </a:cxn>
                  <a:cxn ang="0">
                    <a:pos x="1" y="115"/>
                  </a:cxn>
                </a:cxnLst>
                <a:rect l="0" t="0" r="r" b="b"/>
                <a:pathLst>
                  <a:path w="1" h="115">
                    <a:moveTo>
                      <a:pt x="0" y="0"/>
                    </a:moveTo>
                    <a:lnTo>
                      <a:pt x="0" y="115"/>
                    </a:lnTo>
                    <a:lnTo>
                      <a:pt x="1" y="11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4" name="Freeform 146"/>
              <p:cNvSpPr>
                <a:spLocks/>
              </p:cNvSpPr>
              <p:nvPr/>
            </p:nvSpPr>
            <p:spPr bwMode="auto">
              <a:xfrm>
                <a:off x="1778" y="3244"/>
                <a:ext cx="19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92"/>
                  </a:cxn>
                  <a:cxn ang="0">
                    <a:pos x="19" y="92"/>
                  </a:cxn>
                </a:cxnLst>
                <a:rect l="0" t="0" r="r" b="b"/>
                <a:pathLst>
                  <a:path w="19" h="92">
                    <a:moveTo>
                      <a:pt x="0" y="0"/>
                    </a:moveTo>
                    <a:lnTo>
                      <a:pt x="19" y="92"/>
                    </a:lnTo>
                    <a:lnTo>
                      <a:pt x="19" y="9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5" name="Freeform 147"/>
              <p:cNvSpPr>
                <a:spLocks/>
              </p:cNvSpPr>
              <p:nvPr/>
            </p:nvSpPr>
            <p:spPr bwMode="auto">
              <a:xfrm>
                <a:off x="1851" y="3244"/>
                <a:ext cx="19" cy="9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92"/>
                  </a:cxn>
                  <a:cxn ang="0">
                    <a:pos x="0" y="92"/>
                  </a:cxn>
                </a:cxnLst>
                <a:rect l="0" t="0" r="r" b="b"/>
                <a:pathLst>
                  <a:path w="19" h="92">
                    <a:moveTo>
                      <a:pt x="19" y="0"/>
                    </a:moveTo>
                    <a:lnTo>
                      <a:pt x="0" y="92"/>
                    </a:lnTo>
                    <a:lnTo>
                      <a:pt x="0" y="9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6" name="Freeform 148"/>
              <p:cNvSpPr>
                <a:spLocks/>
              </p:cNvSpPr>
              <p:nvPr/>
            </p:nvSpPr>
            <p:spPr bwMode="auto">
              <a:xfrm>
                <a:off x="1686" y="1269"/>
                <a:ext cx="92" cy="137"/>
              </a:xfrm>
              <a:custGeom>
                <a:avLst/>
                <a:gdLst/>
                <a:ahLst/>
                <a:cxnLst>
                  <a:cxn ang="0">
                    <a:pos x="92" y="13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2" h="137">
                    <a:moveTo>
                      <a:pt x="92" y="13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7" name="Freeform 149"/>
              <p:cNvSpPr>
                <a:spLocks/>
              </p:cNvSpPr>
              <p:nvPr/>
            </p:nvSpPr>
            <p:spPr bwMode="auto">
              <a:xfrm>
                <a:off x="1870" y="1269"/>
                <a:ext cx="92" cy="137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92" y="0"/>
                  </a:cxn>
                  <a:cxn ang="0">
                    <a:pos x="92" y="0"/>
                  </a:cxn>
                </a:cxnLst>
                <a:rect l="0" t="0" r="r" b="b"/>
                <a:pathLst>
                  <a:path w="92" h="137">
                    <a:moveTo>
                      <a:pt x="0" y="137"/>
                    </a:moveTo>
                    <a:lnTo>
                      <a:pt x="92" y="0"/>
                    </a:lnTo>
                    <a:lnTo>
                      <a:pt x="9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8" name="Freeform 150"/>
              <p:cNvSpPr>
                <a:spLocks/>
              </p:cNvSpPr>
              <p:nvPr/>
            </p:nvSpPr>
            <p:spPr bwMode="auto">
              <a:xfrm>
                <a:off x="1686" y="1085"/>
                <a:ext cx="1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84">
                    <a:moveTo>
                      <a:pt x="0" y="18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79" name="Freeform 151"/>
              <p:cNvSpPr>
                <a:spLocks/>
              </p:cNvSpPr>
              <p:nvPr/>
            </p:nvSpPr>
            <p:spPr bwMode="auto">
              <a:xfrm>
                <a:off x="1962" y="1085"/>
                <a:ext cx="1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" y="184"/>
                  </a:cxn>
                </a:cxnLst>
                <a:rect l="0" t="0" r="r" b="b"/>
                <a:pathLst>
                  <a:path w="1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" y="1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0" name="Freeform 152"/>
              <p:cNvSpPr>
                <a:spLocks/>
              </p:cNvSpPr>
              <p:nvPr/>
            </p:nvSpPr>
            <p:spPr bwMode="auto">
              <a:xfrm>
                <a:off x="1962" y="1131"/>
                <a:ext cx="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1" name="Freeform 153"/>
              <p:cNvSpPr>
                <a:spLocks/>
              </p:cNvSpPr>
              <p:nvPr/>
            </p:nvSpPr>
            <p:spPr bwMode="auto">
              <a:xfrm>
                <a:off x="1962" y="1222"/>
                <a:ext cx="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2" name="Freeform 154"/>
              <p:cNvSpPr>
                <a:spLocks/>
              </p:cNvSpPr>
              <p:nvPr/>
            </p:nvSpPr>
            <p:spPr bwMode="auto">
              <a:xfrm>
                <a:off x="1962" y="1131"/>
                <a:ext cx="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3" name="Freeform 155"/>
              <p:cNvSpPr>
                <a:spLocks/>
              </p:cNvSpPr>
              <p:nvPr/>
            </p:nvSpPr>
            <p:spPr bwMode="auto">
              <a:xfrm>
                <a:off x="1924" y="3119"/>
                <a:ext cx="98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98" y="0"/>
                  </a:cxn>
                  <a:cxn ang="0">
                    <a:pos x="98" y="0"/>
                  </a:cxn>
                </a:cxnLst>
                <a:rect l="0" t="0" r="r" b="b"/>
                <a:pathLst>
                  <a:path w="98" h="97">
                    <a:moveTo>
                      <a:pt x="0" y="97"/>
                    </a:moveTo>
                    <a:lnTo>
                      <a:pt x="98" y="0"/>
                    </a:lnTo>
                    <a:lnTo>
                      <a:pt x="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4" name="Freeform 156"/>
              <p:cNvSpPr>
                <a:spLocks/>
              </p:cNvSpPr>
              <p:nvPr/>
            </p:nvSpPr>
            <p:spPr bwMode="auto">
              <a:xfrm>
                <a:off x="1778" y="3336"/>
                <a:ext cx="9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2" y="0"/>
                  </a:cxn>
                  <a:cxn ang="0">
                    <a:pos x="9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9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5" name="Freeform 157"/>
              <p:cNvSpPr>
                <a:spLocks/>
              </p:cNvSpPr>
              <p:nvPr/>
            </p:nvSpPr>
            <p:spPr bwMode="auto">
              <a:xfrm>
                <a:off x="1778" y="3351"/>
                <a:ext cx="9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2" y="0"/>
                  </a:cxn>
                  <a:cxn ang="0">
                    <a:pos x="9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9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6" name="Freeform 158"/>
              <p:cNvSpPr>
                <a:spLocks/>
              </p:cNvSpPr>
              <p:nvPr/>
            </p:nvSpPr>
            <p:spPr bwMode="auto">
              <a:xfrm>
                <a:off x="1934" y="3129"/>
                <a:ext cx="98" cy="98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98" y="0"/>
                  </a:cxn>
                  <a:cxn ang="0">
                    <a:pos x="98" y="0"/>
                  </a:cxn>
                </a:cxnLst>
                <a:rect l="0" t="0" r="r" b="b"/>
                <a:pathLst>
                  <a:path w="98" h="98">
                    <a:moveTo>
                      <a:pt x="0" y="98"/>
                    </a:moveTo>
                    <a:lnTo>
                      <a:pt x="98" y="0"/>
                    </a:lnTo>
                    <a:lnTo>
                      <a:pt x="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7" name="Freeform 159"/>
              <p:cNvSpPr>
                <a:spLocks/>
              </p:cNvSpPr>
              <p:nvPr/>
            </p:nvSpPr>
            <p:spPr bwMode="auto">
              <a:xfrm>
                <a:off x="2001" y="1108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8" name="Freeform 160"/>
              <p:cNvSpPr>
                <a:spLocks/>
              </p:cNvSpPr>
              <p:nvPr/>
            </p:nvSpPr>
            <p:spPr bwMode="auto">
              <a:xfrm>
                <a:off x="2016" y="1108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89" name="Freeform 161"/>
              <p:cNvSpPr>
                <a:spLocks/>
              </p:cNvSpPr>
              <p:nvPr/>
            </p:nvSpPr>
            <p:spPr bwMode="auto">
              <a:xfrm>
                <a:off x="2019" y="2378"/>
                <a:ext cx="1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6"/>
                  </a:cxn>
                  <a:cxn ang="0">
                    <a:pos x="17" y="16"/>
                  </a:cxn>
                </a:cxnLst>
                <a:rect l="0" t="0" r="r" b="b"/>
                <a:pathLst>
                  <a:path w="17" h="16">
                    <a:moveTo>
                      <a:pt x="0" y="0"/>
                    </a:moveTo>
                    <a:lnTo>
                      <a:pt x="17" y="16"/>
                    </a:lnTo>
                    <a:lnTo>
                      <a:pt x="17" y="1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0" name="Freeform 162"/>
              <p:cNvSpPr>
                <a:spLocks/>
              </p:cNvSpPr>
              <p:nvPr/>
            </p:nvSpPr>
            <p:spPr bwMode="auto">
              <a:xfrm>
                <a:off x="1922" y="2378"/>
                <a:ext cx="98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98" y="0"/>
                  </a:cxn>
                  <a:cxn ang="0">
                    <a:pos x="98" y="0"/>
                  </a:cxn>
                </a:cxnLst>
                <a:rect l="0" t="0" r="r" b="b"/>
                <a:pathLst>
                  <a:path w="98" h="97">
                    <a:moveTo>
                      <a:pt x="0" y="97"/>
                    </a:moveTo>
                    <a:lnTo>
                      <a:pt x="98" y="0"/>
                    </a:lnTo>
                    <a:lnTo>
                      <a:pt x="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1" name="Freeform 163"/>
              <p:cNvSpPr>
                <a:spLocks/>
              </p:cNvSpPr>
              <p:nvPr/>
            </p:nvSpPr>
            <p:spPr bwMode="auto">
              <a:xfrm>
                <a:off x="1938" y="2394"/>
                <a:ext cx="98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98" y="0"/>
                  </a:cxn>
                  <a:cxn ang="0">
                    <a:pos x="98" y="0"/>
                  </a:cxn>
                </a:cxnLst>
                <a:rect l="0" t="0" r="r" b="b"/>
                <a:pathLst>
                  <a:path w="98" h="97">
                    <a:moveTo>
                      <a:pt x="0" y="97"/>
                    </a:moveTo>
                    <a:lnTo>
                      <a:pt x="98" y="0"/>
                    </a:lnTo>
                    <a:lnTo>
                      <a:pt x="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2" name="Freeform 164"/>
              <p:cNvSpPr>
                <a:spLocks/>
              </p:cNvSpPr>
              <p:nvPr/>
            </p:nvSpPr>
            <p:spPr bwMode="auto">
              <a:xfrm>
                <a:off x="1930" y="2386"/>
                <a:ext cx="98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98" y="0"/>
                  </a:cxn>
                  <a:cxn ang="0">
                    <a:pos x="98" y="0"/>
                  </a:cxn>
                </a:cxnLst>
                <a:rect l="0" t="0" r="r" b="b"/>
                <a:pathLst>
                  <a:path w="98" h="97">
                    <a:moveTo>
                      <a:pt x="0" y="97"/>
                    </a:moveTo>
                    <a:lnTo>
                      <a:pt x="98" y="0"/>
                    </a:lnTo>
                    <a:lnTo>
                      <a:pt x="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3" name="Freeform 165"/>
              <p:cNvSpPr>
                <a:spLocks/>
              </p:cNvSpPr>
              <p:nvPr/>
            </p:nvSpPr>
            <p:spPr bwMode="auto">
              <a:xfrm>
                <a:off x="1569" y="2665"/>
                <a:ext cx="16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6"/>
                  </a:cxn>
                  <a:cxn ang="0">
                    <a:pos x="16" y="16"/>
                  </a:cxn>
                </a:cxnLst>
                <a:rect l="0" t="0" r="r" b="b"/>
                <a:pathLst>
                  <a:path w="16" h="16">
                    <a:moveTo>
                      <a:pt x="0" y="0"/>
                    </a:moveTo>
                    <a:lnTo>
                      <a:pt x="16" y="16"/>
                    </a:lnTo>
                    <a:lnTo>
                      <a:pt x="16" y="1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4" name="Freeform 166"/>
              <p:cNvSpPr>
                <a:spLocks/>
              </p:cNvSpPr>
              <p:nvPr/>
            </p:nvSpPr>
            <p:spPr bwMode="auto">
              <a:xfrm>
                <a:off x="1569" y="2698"/>
                <a:ext cx="209" cy="2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9" y="210"/>
                  </a:cxn>
                  <a:cxn ang="0">
                    <a:pos x="209" y="210"/>
                  </a:cxn>
                </a:cxnLst>
                <a:rect l="0" t="0" r="r" b="b"/>
                <a:pathLst>
                  <a:path w="209" h="210">
                    <a:moveTo>
                      <a:pt x="0" y="0"/>
                    </a:moveTo>
                    <a:lnTo>
                      <a:pt x="209" y="210"/>
                    </a:lnTo>
                    <a:lnTo>
                      <a:pt x="209" y="21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5" name="Freeform 167"/>
              <p:cNvSpPr>
                <a:spLocks/>
              </p:cNvSpPr>
              <p:nvPr/>
            </p:nvSpPr>
            <p:spPr bwMode="auto">
              <a:xfrm>
                <a:off x="2016" y="1222"/>
                <a:ext cx="2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0"/>
                  </a:cxn>
                  <a:cxn ang="0">
                    <a:pos x="26" y="0"/>
                  </a:cxn>
                </a:cxnLst>
                <a:rect l="0" t="0" r="r" b="b"/>
                <a:pathLst>
                  <a:path w="26">
                    <a:moveTo>
                      <a:pt x="0" y="0"/>
                    </a:moveTo>
                    <a:lnTo>
                      <a:pt x="26" y="0"/>
                    </a:lnTo>
                    <a:lnTo>
                      <a:pt x="2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6" name="Freeform 168"/>
              <p:cNvSpPr>
                <a:spLocks/>
              </p:cNvSpPr>
              <p:nvPr/>
            </p:nvSpPr>
            <p:spPr bwMode="auto">
              <a:xfrm>
                <a:off x="1870" y="3129"/>
                <a:ext cx="71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1" y="71"/>
                  </a:cxn>
                  <a:cxn ang="0">
                    <a:pos x="71" y="71"/>
                  </a:cxn>
                </a:cxnLst>
                <a:rect l="0" t="0" r="r" b="b"/>
                <a:pathLst>
                  <a:path w="71" h="71">
                    <a:moveTo>
                      <a:pt x="0" y="0"/>
                    </a:moveTo>
                    <a:lnTo>
                      <a:pt x="71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7" name="Freeform 169"/>
              <p:cNvSpPr>
                <a:spLocks/>
              </p:cNvSpPr>
              <p:nvPr/>
            </p:nvSpPr>
            <p:spPr bwMode="auto">
              <a:xfrm>
                <a:off x="1686" y="1085"/>
                <a:ext cx="27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6" y="0"/>
                  </a:cxn>
                  <a:cxn ang="0">
                    <a:pos x="276" y="0"/>
                  </a:cxn>
                </a:cxnLst>
                <a:rect l="0" t="0" r="r" b="b"/>
                <a:pathLst>
                  <a:path w="276">
                    <a:moveTo>
                      <a:pt x="0" y="0"/>
                    </a:moveTo>
                    <a:lnTo>
                      <a:pt x="276" y="0"/>
                    </a:lnTo>
                    <a:lnTo>
                      <a:pt x="27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8" name="Freeform 170"/>
              <p:cNvSpPr>
                <a:spLocks/>
              </p:cNvSpPr>
              <p:nvPr/>
            </p:nvSpPr>
            <p:spPr bwMode="auto">
              <a:xfrm>
                <a:off x="1778" y="993"/>
                <a:ext cx="1" cy="92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92">
                    <a:moveTo>
                      <a:pt x="0" y="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99" name="Freeform 171"/>
              <p:cNvSpPr>
                <a:spLocks/>
              </p:cNvSpPr>
              <p:nvPr/>
            </p:nvSpPr>
            <p:spPr bwMode="auto">
              <a:xfrm>
                <a:off x="1870" y="993"/>
                <a:ext cx="1" cy="92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92">
                    <a:moveTo>
                      <a:pt x="0" y="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27500" name="AutoShape 172"/>
              <p:cNvCxnSpPr>
                <a:cxnSpLocks noChangeShapeType="1"/>
                <a:stCxn id="227422" idx="2"/>
              </p:cNvCxnSpPr>
              <p:nvPr/>
            </p:nvCxnSpPr>
            <p:spPr bwMode="auto">
              <a:xfrm rot="16200000" flipH="1">
                <a:off x="1447" y="2480"/>
                <a:ext cx="337" cy="32"/>
              </a:xfrm>
              <a:prstGeom prst="curvedConnector3">
                <a:avLst>
                  <a:gd name="adj1" fmla="val 49852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 type="stealth" w="med" len="lg"/>
              </a:ln>
              <a:effectLst/>
            </p:spPr>
          </p:cxnSp>
        </p:grpSp>
        <p:cxnSp>
          <p:nvCxnSpPr>
            <p:cNvPr id="227501" name="AutoShape 173"/>
            <p:cNvCxnSpPr>
              <a:cxnSpLocks noChangeShapeType="1"/>
              <a:stCxn id="227421" idx="0"/>
            </p:cNvCxnSpPr>
            <p:nvPr/>
          </p:nvCxnSpPr>
          <p:spPr bwMode="auto">
            <a:xfrm rot="5400000" flipH="1">
              <a:off x="1704" y="2703"/>
              <a:ext cx="285" cy="270"/>
            </a:xfrm>
            <a:prstGeom prst="curved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</p:cxnSp>
        <p:grpSp>
          <p:nvGrpSpPr>
            <p:cNvPr id="227502" name="Group 174"/>
            <p:cNvGrpSpPr>
              <a:grpSpLocks/>
            </p:cNvGrpSpPr>
            <p:nvPr/>
          </p:nvGrpSpPr>
          <p:grpSpPr bwMode="auto">
            <a:xfrm>
              <a:off x="1968" y="860"/>
              <a:ext cx="667" cy="1241"/>
              <a:chOff x="2112" y="764"/>
              <a:chExt cx="667" cy="1241"/>
            </a:xfrm>
          </p:grpSpPr>
          <p:sp>
            <p:nvSpPr>
              <p:cNvPr id="227503" name="Freeform 175"/>
              <p:cNvSpPr>
                <a:spLocks/>
              </p:cNvSpPr>
              <p:nvPr/>
            </p:nvSpPr>
            <p:spPr bwMode="auto">
              <a:xfrm>
                <a:off x="2305" y="1480"/>
                <a:ext cx="1" cy="181"/>
              </a:xfrm>
              <a:custGeom>
                <a:avLst/>
                <a:gdLst/>
                <a:ahLst/>
                <a:cxnLst>
                  <a:cxn ang="0">
                    <a:pos x="0" y="18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81">
                    <a:moveTo>
                      <a:pt x="0" y="18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4" name="Freeform 176"/>
              <p:cNvSpPr>
                <a:spLocks/>
              </p:cNvSpPr>
              <p:nvPr/>
            </p:nvSpPr>
            <p:spPr bwMode="auto">
              <a:xfrm>
                <a:off x="2396" y="1432"/>
                <a:ext cx="1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1" y="27"/>
                  </a:cxn>
                </a:cxnLst>
                <a:rect l="0" t="0" r="r" b="b"/>
                <a:pathLst>
                  <a:path w="1" h="27">
                    <a:moveTo>
                      <a:pt x="0" y="0"/>
                    </a:moveTo>
                    <a:lnTo>
                      <a:pt x="0" y="27"/>
                    </a:lnTo>
                    <a:lnTo>
                      <a:pt x="1" y="2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5" name="Freeform 177"/>
              <p:cNvSpPr>
                <a:spLocks/>
              </p:cNvSpPr>
              <p:nvPr/>
            </p:nvSpPr>
            <p:spPr bwMode="auto">
              <a:xfrm>
                <a:off x="2213" y="1293"/>
                <a:ext cx="92" cy="137"/>
              </a:xfrm>
              <a:custGeom>
                <a:avLst/>
                <a:gdLst/>
                <a:ahLst/>
                <a:cxnLst>
                  <a:cxn ang="0">
                    <a:pos x="92" y="13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2" h="137">
                    <a:moveTo>
                      <a:pt x="92" y="137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6" name="Freeform 178"/>
              <p:cNvSpPr>
                <a:spLocks/>
              </p:cNvSpPr>
              <p:nvPr/>
            </p:nvSpPr>
            <p:spPr bwMode="auto">
              <a:xfrm>
                <a:off x="2396" y="1295"/>
                <a:ext cx="92" cy="137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92" y="0"/>
                  </a:cxn>
                  <a:cxn ang="0">
                    <a:pos x="92" y="0"/>
                  </a:cxn>
                </a:cxnLst>
                <a:rect l="0" t="0" r="r" b="b"/>
                <a:pathLst>
                  <a:path w="92" h="137">
                    <a:moveTo>
                      <a:pt x="0" y="137"/>
                    </a:moveTo>
                    <a:lnTo>
                      <a:pt x="92" y="0"/>
                    </a:lnTo>
                    <a:lnTo>
                      <a:pt x="9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7" name="Freeform 179"/>
              <p:cNvSpPr>
                <a:spLocks/>
              </p:cNvSpPr>
              <p:nvPr/>
            </p:nvSpPr>
            <p:spPr bwMode="auto">
              <a:xfrm>
                <a:off x="2213" y="1109"/>
                <a:ext cx="1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84">
                    <a:moveTo>
                      <a:pt x="0" y="18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8" name="Freeform 180"/>
              <p:cNvSpPr>
                <a:spLocks/>
              </p:cNvSpPr>
              <p:nvPr/>
            </p:nvSpPr>
            <p:spPr bwMode="auto">
              <a:xfrm>
                <a:off x="2213" y="1109"/>
                <a:ext cx="2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5" y="0"/>
                  </a:cxn>
                  <a:cxn ang="0">
                    <a:pos x="275" y="0"/>
                  </a:cxn>
                </a:cxnLst>
                <a:rect l="0" t="0" r="r" b="b"/>
                <a:pathLst>
                  <a:path w="275">
                    <a:moveTo>
                      <a:pt x="0" y="0"/>
                    </a:moveTo>
                    <a:lnTo>
                      <a:pt x="275" y="0"/>
                    </a:lnTo>
                    <a:lnTo>
                      <a:pt x="275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09" name="Freeform 181"/>
              <p:cNvSpPr>
                <a:spLocks/>
              </p:cNvSpPr>
              <p:nvPr/>
            </p:nvSpPr>
            <p:spPr bwMode="auto">
              <a:xfrm>
                <a:off x="2488" y="1109"/>
                <a:ext cx="1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" y="184"/>
                  </a:cxn>
                </a:cxnLst>
                <a:rect l="0" t="0" r="r" b="b"/>
                <a:pathLst>
                  <a:path w="1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" y="18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0" name="Freeform 182"/>
              <p:cNvSpPr>
                <a:spLocks/>
              </p:cNvSpPr>
              <p:nvPr/>
            </p:nvSpPr>
            <p:spPr bwMode="auto">
              <a:xfrm>
                <a:off x="2396" y="925"/>
                <a:ext cx="1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84">
                    <a:moveTo>
                      <a:pt x="0" y="18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1" name="Freeform 183"/>
              <p:cNvSpPr>
                <a:spLocks/>
              </p:cNvSpPr>
              <p:nvPr/>
            </p:nvSpPr>
            <p:spPr bwMode="auto">
              <a:xfrm>
                <a:off x="2305" y="787"/>
                <a:ext cx="1" cy="3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2"/>
                  </a:cxn>
                  <a:cxn ang="0">
                    <a:pos x="1" y="322"/>
                  </a:cxn>
                </a:cxnLst>
                <a:rect l="0" t="0" r="r" b="b"/>
                <a:pathLst>
                  <a:path w="1" h="322">
                    <a:moveTo>
                      <a:pt x="0" y="0"/>
                    </a:moveTo>
                    <a:lnTo>
                      <a:pt x="0" y="322"/>
                    </a:lnTo>
                    <a:lnTo>
                      <a:pt x="1" y="32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2" name="Freeform 184"/>
              <p:cNvSpPr>
                <a:spLocks/>
              </p:cNvSpPr>
              <p:nvPr/>
            </p:nvSpPr>
            <p:spPr bwMode="auto">
              <a:xfrm>
                <a:off x="2396" y="833"/>
                <a:ext cx="10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106">
                    <a:moveTo>
                      <a:pt x="0" y="0"/>
                    </a:moveTo>
                    <a:lnTo>
                      <a:pt x="106" y="0"/>
                    </a:lnTo>
                    <a:lnTo>
                      <a:pt x="1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3" name="Freeform 185"/>
              <p:cNvSpPr>
                <a:spLocks/>
              </p:cNvSpPr>
              <p:nvPr/>
            </p:nvSpPr>
            <p:spPr bwMode="auto">
              <a:xfrm>
                <a:off x="2173" y="1108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4" name="Freeform 186"/>
              <p:cNvSpPr>
                <a:spLocks/>
              </p:cNvSpPr>
              <p:nvPr/>
            </p:nvSpPr>
            <p:spPr bwMode="auto">
              <a:xfrm>
                <a:off x="2158" y="1108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5" name="Freeform 187"/>
              <p:cNvSpPr>
                <a:spLocks/>
              </p:cNvSpPr>
              <p:nvPr/>
            </p:nvSpPr>
            <p:spPr bwMode="auto">
              <a:xfrm>
                <a:off x="2282" y="1457"/>
                <a:ext cx="1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3">
                    <a:moveTo>
                      <a:pt x="0" y="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6" name="Freeform 188"/>
              <p:cNvSpPr>
                <a:spLocks/>
              </p:cNvSpPr>
              <p:nvPr/>
            </p:nvSpPr>
            <p:spPr bwMode="auto">
              <a:xfrm>
                <a:off x="2419" y="1459"/>
                <a:ext cx="1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"/>
                  </a:cxn>
                  <a:cxn ang="0">
                    <a:pos x="1" y="23"/>
                  </a:cxn>
                </a:cxnLst>
                <a:rect l="0" t="0" r="r" b="b"/>
                <a:pathLst>
                  <a:path w="1" h="23">
                    <a:moveTo>
                      <a:pt x="0" y="0"/>
                    </a:moveTo>
                    <a:lnTo>
                      <a:pt x="0" y="23"/>
                    </a:lnTo>
                    <a:lnTo>
                      <a:pt x="1" y="2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7" name="Freeform 189"/>
              <p:cNvSpPr>
                <a:spLocks/>
              </p:cNvSpPr>
              <p:nvPr/>
            </p:nvSpPr>
            <p:spPr bwMode="auto">
              <a:xfrm>
                <a:off x="2282" y="1457"/>
                <a:ext cx="1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0"/>
                  </a:cxn>
                  <a:cxn ang="0">
                    <a:pos x="138" y="0"/>
                  </a:cxn>
                </a:cxnLst>
                <a:rect l="0" t="0" r="r" b="b"/>
                <a:pathLst>
                  <a:path w="13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8" name="Freeform 190"/>
              <p:cNvSpPr>
                <a:spLocks/>
              </p:cNvSpPr>
              <p:nvPr/>
            </p:nvSpPr>
            <p:spPr bwMode="auto">
              <a:xfrm>
                <a:off x="2282" y="1480"/>
                <a:ext cx="1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0"/>
                  </a:cxn>
                  <a:cxn ang="0">
                    <a:pos x="138" y="0"/>
                  </a:cxn>
                </a:cxnLst>
                <a:rect l="0" t="0" r="r" b="b"/>
                <a:pathLst>
                  <a:path w="13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19" name="Freeform 191"/>
              <p:cNvSpPr>
                <a:spLocks/>
              </p:cNvSpPr>
              <p:nvPr/>
            </p:nvSpPr>
            <p:spPr bwMode="auto">
              <a:xfrm>
                <a:off x="2282" y="1469"/>
                <a:ext cx="1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8" y="0"/>
                  </a:cxn>
                  <a:cxn ang="0">
                    <a:pos x="138" y="0"/>
                  </a:cxn>
                </a:cxnLst>
                <a:rect l="0" t="0" r="r" b="b"/>
                <a:pathLst>
                  <a:path w="13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0" name="Freeform 192"/>
              <p:cNvSpPr>
                <a:spLocks/>
              </p:cNvSpPr>
              <p:nvPr/>
            </p:nvSpPr>
            <p:spPr bwMode="auto">
              <a:xfrm>
                <a:off x="2305" y="1430"/>
                <a:ext cx="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7">
                    <a:moveTo>
                      <a:pt x="0" y="2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1" name="Freeform 193"/>
              <p:cNvSpPr>
                <a:spLocks/>
              </p:cNvSpPr>
              <p:nvPr/>
            </p:nvSpPr>
            <p:spPr bwMode="auto">
              <a:xfrm>
                <a:off x="2502" y="948"/>
                <a:ext cx="23" cy="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3">
                    <a:moveTo>
                      <a:pt x="23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2" name="Freeform 194"/>
              <p:cNvSpPr>
                <a:spLocks/>
              </p:cNvSpPr>
              <p:nvPr/>
            </p:nvSpPr>
            <p:spPr bwMode="auto">
              <a:xfrm>
                <a:off x="2502" y="810"/>
                <a:ext cx="2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3">
                    <a:moveTo>
                      <a:pt x="0" y="0"/>
                    </a:move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3" name="Freeform 195"/>
              <p:cNvSpPr>
                <a:spLocks/>
              </p:cNvSpPr>
              <p:nvPr/>
            </p:nvSpPr>
            <p:spPr bwMode="auto">
              <a:xfrm>
                <a:off x="2502" y="810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4" name="Freeform 196"/>
              <p:cNvSpPr>
                <a:spLocks/>
              </p:cNvSpPr>
              <p:nvPr/>
            </p:nvSpPr>
            <p:spPr bwMode="auto">
              <a:xfrm>
                <a:off x="2525" y="810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5" name="Freeform 197"/>
              <p:cNvSpPr>
                <a:spLocks/>
              </p:cNvSpPr>
              <p:nvPr/>
            </p:nvSpPr>
            <p:spPr bwMode="auto">
              <a:xfrm>
                <a:off x="2513" y="810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6" name="Freeform 198"/>
              <p:cNvSpPr>
                <a:spLocks/>
              </p:cNvSpPr>
              <p:nvPr/>
            </p:nvSpPr>
            <p:spPr bwMode="auto">
              <a:xfrm>
                <a:off x="2396" y="925"/>
                <a:ext cx="106" cy="1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6">
                    <a:moveTo>
                      <a:pt x="106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7" name="Freeform 199"/>
              <p:cNvSpPr>
                <a:spLocks/>
              </p:cNvSpPr>
              <p:nvPr/>
            </p:nvSpPr>
            <p:spPr bwMode="auto">
              <a:xfrm>
                <a:off x="2305" y="764"/>
                <a:ext cx="91" cy="23"/>
              </a:xfrm>
              <a:custGeom>
                <a:avLst/>
                <a:gdLst/>
                <a:ahLst/>
                <a:cxnLst>
                  <a:cxn ang="0">
                    <a:pos x="91" y="23"/>
                  </a:cxn>
                  <a:cxn ang="0">
                    <a:pos x="45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91" h="23">
                    <a:moveTo>
                      <a:pt x="91" y="23"/>
                    </a:moveTo>
                    <a:lnTo>
                      <a:pt x="45" y="0"/>
                    </a:lnTo>
                    <a:lnTo>
                      <a:pt x="0" y="23"/>
                    </a:lnTo>
                    <a:lnTo>
                      <a:pt x="0" y="2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8" name="Freeform 200"/>
              <p:cNvSpPr>
                <a:spLocks/>
              </p:cNvSpPr>
              <p:nvPr/>
            </p:nvSpPr>
            <p:spPr bwMode="auto">
              <a:xfrm>
                <a:off x="2173" y="1131"/>
                <a:ext cx="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29" name="Freeform 201"/>
              <p:cNvSpPr>
                <a:spLocks/>
              </p:cNvSpPr>
              <p:nvPr/>
            </p:nvSpPr>
            <p:spPr bwMode="auto">
              <a:xfrm>
                <a:off x="2173" y="1222"/>
                <a:ext cx="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0" name="Freeform 202"/>
              <p:cNvSpPr>
                <a:spLocks/>
              </p:cNvSpPr>
              <p:nvPr/>
            </p:nvSpPr>
            <p:spPr bwMode="auto">
              <a:xfrm>
                <a:off x="2173" y="1131"/>
                <a:ext cx="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1" name="Freeform 203"/>
              <p:cNvSpPr>
                <a:spLocks/>
              </p:cNvSpPr>
              <p:nvPr/>
            </p:nvSpPr>
            <p:spPr bwMode="auto">
              <a:xfrm>
                <a:off x="2396" y="1480"/>
                <a:ext cx="1" cy="1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7"/>
                  </a:cxn>
                  <a:cxn ang="0">
                    <a:pos x="1" y="197"/>
                  </a:cxn>
                </a:cxnLst>
                <a:rect l="0" t="0" r="r" b="b"/>
                <a:pathLst>
                  <a:path w="1" h="197">
                    <a:moveTo>
                      <a:pt x="0" y="0"/>
                    </a:moveTo>
                    <a:lnTo>
                      <a:pt x="0" y="197"/>
                    </a:lnTo>
                    <a:lnTo>
                      <a:pt x="1" y="19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2" name="Freeform 204"/>
              <p:cNvSpPr>
                <a:spLocks/>
              </p:cNvSpPr>
              <p:nvPr/>
            </p:nvSpPr>
            <p:spPr bwMode="auto">
              <a:xfrm>
                <a:off x="2408" y="1683"/>
                <a:ext cx="1" cy="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6"/>
                  </a:cxn>
                  <a:cxn ang="0">
                    <a:pos x="1" y="276"/>
                  </a:cxn>
                </a:cxnLst>
                <a:rect l="0" t="0" r="r" b="b"/>
                <a:pathLst>
                  <a:path w="1" h="276">
                    <a:moveTo>
                      <a:pt x="0" y="0"/>
                    </a:moveTo>
                    <a:lnTo>
                      <a:pt x="0" y="276"/>
                    </a:lnTo>
                    <a:lnTo>
                      <a:pt x="1" y="27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3" name="Freeform 205"/>
              <p:cNvSpPr>
                <a:spLocks/>
              </p:cNvSpPr>
              <p:nvPr/>
            </p:nvSpPr>
            <p:spPr bwMode="auto">
              <a:xfrm>
                <a:off x="2236" y="1821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4" name="Freeform 206"/>
              <p:cNvSpPr>
                <a:spLocks/>
              </p:cNvSpPr>
              <p:nvPr/>
            </p:nvSpPr>
            <p:spPr bwMode="auto">
              <a:xfrm>
                <a:off x="2236" y="1683"/>
                <a:ext cx="1" cy="46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46">
                    <a:moveTo>
                      <a:pt x="0" y="4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5" name="Freeform 207"/>
              <p:cNvSpPr>
                <a:spLocks/>
              </p:cNvSpPr>
              <p:nvPr/>
            </p:nvSpPr>
            <p:spPr bwMode="auto">
              <a:xfrm>
                <a:off x="2396" y="1677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6" name="Freeform 208"/>
              <p:cNvSpPr>
                <a:spLocks/>
              </p:cNvSpPr>
              <p:nvPr/>
            </p:nvSpPr>
            <p:spPr bwMode="auto">
              <a:xfrm>
                <a:off x="2236" y="1661"/>
                <a:ext cx="69" cy="22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69" h="22">
                    <a:moveTo>
                      <a:pt x="69" y="0"/>
                    </a:moveTo>
                    <a:lnTo>
                      <a:pt x="0" y="22"/>
                    </a:lnTo>
                    <a:lnTo>
                      <a:pt x="0" y="2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7" name="Freeform 209"/>
              <p:cNvSpPr>
                <a:spLocks/>
              </p:cNvSpPr>
              <p:nvPr/>
            </p:nvSpPr>
            <p:spPr bwMode="auto">
              <a:xfrm>
                <a:off x="2236" y="1959"/>
                <a:ext cx="172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34"/>
                  </a:cxn>
                  <a:cxn ang="0">
                    <a:pos x="86" y="46"/>
                  </a:cxn>
                  <a:cxn ang="0">
                    <a:pos x="134" y="34"/>
                  </a:cxn>
                  <a:cxn ang="0">
                    <a:pos x="172" y="0"/>
                  </a:cxn>
                  <a:cxn ang="0">
                    <a:pos x="172" y="0"/>
                  </a:cxn>
                </a:cxnLst>
                <a:rect l="0" t="0" r="r" b="b"/>
                <a:pathLst>
                  <a:path w="172" h="46">
                    <a:moveTo>
                      <a:pt x="0" y="0"/>
                    </a:moveTo>
                    <a:lnTo>
                      <a:pt x="37" y="34"/>
                    </a:lnTo>
                    <a:lnTo>
                      <a:pt x="86" y="46"/>
                    </a:lnTo>
                    <a:lnTo>
                      <a:pt x="134" y="34"/>
                    </a:lnTo>
                    <a:lnTo>
                      <a:pt x="172" y="0"/>
                    </a:lnTo>
                    <a:lnTo>
                      <a:pt x="17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38" name="Freeform 210"/>
              <p:cNvSpPr>
                <a:spLocks/>
              </p:cNvSpPr>
              <p:nvPr/>
            </p:nvSpPr>
            <p:spPr bwMode="auto">
              <a:xfrm>
                <a:off x="2396" y="787"/>
                <a:ext cx="1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38">
                    <a:moveTo>
                      <a:pt x="0" y="13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27539" name="AutoShape 211"/>
              <p:cNvCxnSpPr>
                <a:cxnSpLocks noChangeShapeType="1"/>
              </p:cNvCxnSpPr>
              <p:nvPr/>
            </p:nvCxnSpPr>
            <p:spPr bwMode="auto">
              <a:xfrm>
                <a:off x="2112" y="1656"/>
                <a:ext cx="192" cy="14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 type="stealth" w="med" len="lg"/>
              </a:ln>
              <a:effectLst/>
            </p:spPr>
          </p:cxnSp>
          <p:cxnSp>
            <p:nvCxnSpPr>
              <p:cNvPr id="227540" name="AutoShape 212"/>
              <p:cNvCxnSpPr>
                <a:cxnSpLocks noChangeShapeType="1"/>
                <a:stCxn id="227420" idx="2"/>
                <a:endCxn id="227509" idx="1"/>
              </p:cNvCxnSpPr>
              <p:nvPr/>
            </p:nvCxnSpPr>
            <p:spPr bwMode="auto">
              <a:xfrm rot="5400000">
                <a:off x="2525" y="1038"/>
                <a:ext cx="218" cy="291"/>
              </a:xfrm>
              <a:prstGeom prst="curvedConnector3">
                <a:avLst>
                  <a:gd name="adj1" fmla="val 166056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 type="stealth" w="med" len="lg"/>
              </a:ln>
              <a:effectLst/>
            </p:spPr>
          </p:cxnSp>
        </p:grpSp>
        <p:cxnSp>
          <p:nvCxnSpPr>
            <p:cNvPr id="227541" name="AutoShape 213"/>
            <p:cNvCxnSpPr>
              <a:cxnSpLocks noChangeShapeType="1"/>
              <a:endCxn id="227479" idx="0"/>
            </p:cNvCxnSpPr>
            <p:nvPr/>
          </p:nvCxnSpPr>
          <p:spPr bwMode="auto">
            <a:xfrm rot="5400000">
              <a:off x="1757" y="920"/>
              <a:ext cx="322" cy="19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stealth" w="med" len="lg"/>
            </a:ln>
            <a:effectLst/>
          </p:spPr>
        </p:cxnSp>
        <p:cxnSp>
          <p:nvCxnSpPr>
            <p:cNvPr id="227542" name="AutoShape 214"/>
            <p:cNvCxnSpPr>
              <a:cxnSpLocks noChangeShapeType="1"/>
            </p:cNvCxnSpPr>
            <p:nvPr/>
          </p:nvCxnSpPr>
          <p:spPr bwMode="auto">
            <a:xfrm flipV="1">
              <a:off x="624" y="1205"/>
              <a:ext cx="432" cy="11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</p:cxnSp>
        <p:cxnSp>
          <p:nvCxnSpPr>
            <p:cNvPr id="227543" name="AutoShape 215"/>
            <p:cNvCxnSpPr>
              <a:cxnSpLocks noChangeShapeType="1"/>
            </p:cNvCxnSpPr>
            <p:nvPr/>
          </p:nvCxnSpPr>
          <p:spPr bwMode="auto">
            <a:xfrm rot="16200000">
              <a:off x="492" y="2855"/>
              <a:ext cx="170" cy="1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</p:cxnSp>
        <p:sp>
          <p:nvSpPr>
            <p:cNvPr id="227544" name="Freeform 216"/>
            <p:cNvSpPr>
              <a:spLocks/>
            </p:cNvSpPr>
            <p:nvPr/>
          </p:nvSpPr>
          <p:spPr bwMode="auto">
            <a:xfrm>
              <a:off x="1152" y="1056"/>
              <a:ext cx="532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4"/>
                </a:cxn>
                <a:cxn ang="0">
                  <a:pos x="532" y="0"/>
                </a:cxn>
                <a:cxn ang="0">
                  <a:pos x="528" y="112"/>
                </a:cxn>
              </a:cxnLst>
              <a:rect l="0" t="0" r="r" b="b"/>
              <a:pathLst>
                <a:path w="532" h="784">
                  <a:moveTo>
                    <a:pt x="0" y="784"/>
                  </a:moveTo>
                  <a:lnTo>
                    <a:pt x="0" y="4"/>
                  </a:lnTo>
                  <a:lnTo>
                    <a:pt x="532" y="0"/>
                  </a:lnTo>
                  <a:lnTo>
                    <a:pt x="528" y="112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5" name="Line 217"/>
            <p:cNvSpPr>
              <a:spLocks noChangeShapeType="1"/>
            </p:cNvSpPr>
            <p:nvPr/>
          </p:nvSpPr>
          <p:spPr bwMode="auto">
            <a:xfrm>
              <a:off x="1680" y="1200"/>
              <a:ext cx="0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>
              <a:off x="1680" y="1392"/>
              <a:ext cx="0" cy="8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7" name="Freeform 219"/>
            <p:cNvSpPr>
              <a:spLocks/>
            </p:cNvSpPr>
            <p:nvPr/>
          </p:nvSpPr>
          <p:spPr bwMode="auto">
            <a:xfrm>
              <a:off x="1680" y="1224"/>
              <a:ext cx="700" cy="264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68" y="132"/>
                </a:cxn>
                <a:cxn ang="0">
                  <a:pos x="116" y="48"/>
                </a:cxn>
                <a:cxn ang="0">
                  <a:pos x="616" y="36"/>
                </a:cxn>
                <a:cxn ang="0">
                  <a:pos x="556" y="92"/>
                </a:cxn>
              </a:cxnLst>
              <a:rect l="0" t="0" r="r" b="b"/>
              <a:pathLst>
                <a:path w="700" h="264">
                  <a:moveTo>
                    <a:pt x="0" y="120"/>
                  </a:moveTo>
                  <a:cubicBezTo>
                    <a:pt x="16" y="200"/>
                    <a:pt x="28" y="264"/>
                    <a:pt x="68" y="132"/>
                  </a:cubicBezTo>
                  <a:cubicBezTo>
                    <a:pt x="68" y="132"/>
                    <a:pt x="116" y="48"/>
                    <a:pt x="116" y="48"/>
                  </a:cubicBezTo>
                  <a:cubicBezTo>
                    <a:pt x="184" y="24"/>
                    <a:pt x="532" y="0"/>
                    <a:pt x="616" y="36"/>
                  </a:cubicBezTo>
                  <a:cubicBezTo>
                    <a:pt x="700" y="72"/>
                    <a:pt x="567" y="75"/>
                    <a:pt x="556" y="92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8" name="Freeform 220"/>
            <p:cNvSpPr>
              <a:spLocks/>
            </p:cNvSpPr>
            <p:nvPr/>
          </p:nvSpPr>
          <p:spPr bwMode="auto">
            <a:xfrm>
              <a:off x="2028" y="1316"/>
              <a:ext cx="291" cy="124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64" y="40"/>
                </a:cxn>
                <a:cxn ang="0">
                  <a:pos x="272" y="80"/>
                </a:cxn>
                <a:cxn ang="0">
                  <a:pos x="180" y="124"/>
                </a:cxn>
              </a:cxnLst>
              <a:rect l="0" t="0" r="r" b="b"/>
              <a:pathLst>
                <a:path w="291" h="124">
                  <a:moveTo>
                    <a:pt x="168" y="0"/>
                  </a:moveTo>
                  <a:cubicBezTo>
                    <a:pt x="151" y="7"/>
                    <a:pt x="47" y="27"/>
                    <a:pt x="64" y="40"/>
                  </a:cubicBezTo>
                  <a:cubicBezTo>
                    <a:pt x="0" y="100"/>
                    <a:pt x="253" y="66"/>
                    <a:pt x="272" y="80"/>
                  </a:cubicBezTo>
                  <a:cubicBezTo>
                    <a:pt x="291" y="94"/>
                    <a:pt x="199" y="115"/>
                    <a:pt x="180" y="124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49" name="Freeform 221"/>
            <p:cNvSpPr>
              <a:spLocks/>
            </p:cNvSpPr>
            <p:nvPr/>
          </p:nvSpPr>
          <p:spPr bwMode="auto">
            <a:xfrm>
              <a:off x="1680" y="1456"/>
              <a:ext cx="528" cy="800"/>
            </a:xfrm>
            <a:custGeom>
              <a:avLst/>
              <a:gdLst/>
              <a:ahLst/>
              <a:cxnLst>
                <a:cxn ang="0">
                  <a:pos x="460" y="0"/>
                </a:cxn>
                <a:cxn ang="0">
                  <a:pos x="528" y="68"/>
                </a:cxn>
                <a:cxn ang="0">
                  <a:pos x="516" y="580"/>
                </a:cxn>
                <a:cxn ang="0">
                  <a:pos x="460" y="484"/>
                </a:cxn>
                <a:cxn ang="0">
                  <a:pos x="424" y="404"/>
                </a:cxn>
                <a:cxn ang="0">
                  <a:pos x="0" y="800"/>
                </a:cxn>
              </a:cxnLst>
              <a:rect l="0" t="0" r="r" b="b"/>
              <a:pathLst>
                <a:path w="528" h="800">
                  <a:moveTo>
                    <a:pt x="460" y="0"/>
                  </a:moveTo>
                  <a:lnTo>
                    <a:pt x="528" y="68"/>
                  </a:lnTo>
                  <a:lnTo>
                    <a:pt x="516" y="580"/>
                  </a:lnTo>
                  <a:cubicBezTo>
                    <a:pt x="505" y="649"/>
                    <a:pt x="475" y="513"/>
                    <a:pt x="460" y="484"/>
                  </a:cubicBezTo>
                  <a:cubicBezTo>
                    <a:pt x="445" y="455"/>
                    <a:pt x="501" y="351"/>
                    <a:pt x="424" y="404"/>
                  </a:cubicBezTo>
                  <a:lnTo>
                    <a:pt x="0" y="80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550" name="Freeform 222"/>
            <p:cNvSpPr>
              <a:spLocks/>
            </p:cNvSpPr>
            <p:nvPr/>
          </p:nvSpPr>
          <p:spPr bwMode="auto">
            <a:xfrm>
              <a:off x="2208" y="960"/>
              <a:ext cx="480" cy="528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0"/>
                </a:cxn>
                <a:cxn ang="0">
                  <a:pos x="480" y="0"/>
                </a:cxn>
              </a:cxnLst>
              <a:rect l="0" t="0" r="r" b="b"/>
              <a:pathLst>
                <a:path w="480" h="528">
                  <a:moveTo>
                    <a:pt x="0" y="528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551" name="Group 223"/>
            <p:cNvGrpSpPr>
              <a:grpSpLocks/>
            </p:cNvGrpSpPr>
            <p:nvPr/>
          </p:nvGrpSpPr>
          <p:grpSpPr bwMode="auto">
            <a:xfrm>
              <a:off x="1104" y="2112"/>
              <a:ext cx="580" cy="984"/>
              <a:chOff x="1248" y="1993"/>
              <a:chExt cx="580" cy="984"/>
            </a:xfrm>
          </p:grpSpPr>
          <p:sp>
            <p:nvSpPr>
              <p:cNvPr id="227552" name="Line 224"/>
              <p:cNvSpPr>
                <a:spLocks noChangeShapeType="1"/>
              </p:cNvSpPr>
              <p:nvPr/>
            </p:nvSpPr>
            <p:spPr bwMode="auto">
              <a:xfrm flipV="1">
                <a:off x="1248" y="1993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53" name="Line 225"/>
              <p:cNvSpPr>
                <a:spLocks noChangeShapeType="1"/>
              </p:cNvSpPr>
              <p:nvPr/>
            </p:nvSpPr>
            <p:spPr bwMode="auto">
              <a:xfrm flipV="1">
                <a:off x="1296" y="1993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54" name="Line 226"/>
              <p:cNvSpPr>
                <a:spLocks noChangeShapeType="1"/>
              </p:cNvSpPr>
              <p:nvPr/>
            </p:nvSpPr>
            <p:spPr bwMode="auto">
              <a:xfrm flipV="1">
                <a:off x="1344" y="1993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55" name="Freeform 227"/>
              <p:cNvSpPr>
                <a:spLocks/>
              </p:cNvSpPr>
              <p:nvPr/>
            </p:nvSpPr>
            <p:spPr bwMode="auto">
              <a:xfrm>
                <a:off x="1392" y="2137"/>
                <a:ext cx="436" cy="840"/>
              </a:xfrm>
              <a:custGeom>
                <a:avLst/>
                <a:gdLst/>
                <a:ahLst/>
                <a:cxnLst>
                  <a:cxn ang="0">
                    <a:pos x="436" y="0"/>
                  </a:cxn>
                  <a:cxn ang="0">
                    <a:pos x="432" y="840"/>
                  </a:cxn>
                  <a:cxn ang="0">
                    <a:pos x="0" y="432"/>
                  </a:cxn>
                </a:cxnLst>
                <a:rect l="0" t="0" r="r" b="b"/>
                <a:pathLst>
                  <a:path w="436" h="840">
                    <a:moveTo>
                      <a:pt x="436" y="0"/>
                    </a:moveTo>
                    <a:lnTo>
                      <a:pt x="432" y="840"/>
                    </a:lnTo>
                    <a:lnTo>
                      <a:pt x="0" y="432"/>
                    </a:ln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56" name="Line 228"/>
              <p:cNvSpPr>
                <a:spLocks noChangeShapeType="1"/>
              </p:cNvSpPr>
              <p:nvPr/>
            </p:nvSpPr>
            <p:spPr bwMode="auto">
              <a:xfrm flipV="1">
                <a:off x="1248" y="2425"/>
                <a:ext cx="0" cy="24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57" name="Line 229"/>
              <p:cNvSpPr>
                <a:spLocks noChangeShapeType="1"/>
              </p:cNvSpPr>
              <p:nvPr/>
            </p:nvSpPr>
            <p:spPr bwMode="auto">
              <a:xfrm flipV="1">
                <a:off x="1336" y="2425"/>
                <a:ext cx="0" cy="24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558" name="Group 230"/>
            <p:cNvGrpSpPr>
              <a:grpSpLocks/>
            </p:cNvGrpSpPr>
            <p:nvPr/>
          </p:nvGrpSpPr>
          <p:grpSpPr bwMode="auto">
            <a:xfrm>
              <a:off x="622" y="2255"/>
              <a:ext cx="432" cy="67"/>
              <a:chOff x="1874" y="2129"/>
              <a:chExt cx="432" cy="67"/>
            </a:xfrm>
          </p:grpSpPr>
          <p:sp>
            <p:nvSpPr>
              <p:cNvPr id="227559" name="Line 231"/>
              <p:cNvSpPr>
                <a:spLocks noChangeShapeType="1"/>
              </p:cNvSpPr>
              <p:nvPr/>
            </p:nvSpPr>
            <p:spPr bwMode="auto">
              <a:xfrm>
                <a:off x="1874" y="2162"/>
                <a:ext cx="367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560" name="Freeform 232"/>
              <p:cNvSpPr>
                <a:spLocks/>
              </p:cNvSpPr>
              <p:nvPr/>
            </p:nvSpPr>
            <p:spPr bwMode="auto">
              <a:xfrm>
                <a:off x="2239" y="2129"/>
                <a:ext cx="67" cy="67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67" y="33"/>
                  </a:cxn>
                  <a:cxn ang="0">
                    <a:pos x="0" y="0"/>
                  </a:cxn>
                  <a:cxn ang="0">
                    <a:pos x="0" y="67"/>
                  </a:cxn>
                </a:cxnLst>
                <a:rect l="0" t="0" r="r" b="b"/>
                <a:pathLst>
                  <a:path w="67" h="67">
                    <a:moveTo>
                      <a:pt x="0" y="67"/>
                    </a:moveTo>
                    <a:lnTo>
                      <a:pt x="67" y="33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7561" name="Rectangle 233"/>
            <p:cNvSpPr>
              <a:spLocks noChangeArrowheads="1"/>
            </p:cNvSpPr>
            <p:nvPr/>
          </p:nvSpPr>
          <p:spPr bwMode="auto">
            <a:xfrm>
              <a:off x="124" y="2233"/>
              <a:ext cx="48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>
                  <a:solidFill>
                    <a:schemeClr val="accent2"/>
                  </a:solidFill>
                </a:rPr>
                <a:t>Limestone</a:t>
              </a:r>
            </a:p>
          </p:txBody>
        </p:sp>
        <p:sp>
          <p:nvSpPr>
            <p:cNvPr id="227562" name="Rectangle 234"/>
            <p:cNvSpPr>
              <a:spLocks noChangeArrowheads="1"/>
            </p:cNvSpPr>
            <p:nvPr/>
          </p:nvSpPr>
          <p:spPr bwMode="auto">
            <a:xfrm>
              <a:off x="2295" y="2283"/>
              <a:ext cx="4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/>
                <a:t>Loopseal</a:t>
              </a:r>
            </a:p>
          </p:txBody>
        </p:sp>
        <p:cxnSp>
          <p:nvCxnSpPr>
            <p:cNvPr id="227563" name="AutoShape 235"/>
            <p:cNvCxnSpPr>
              <a:cxnSpLocks noChangeShapeType="1"/>
            </p:cNvCxnSpPr>
            <p:nvPr/>
          </p:nvCxnSpPr>
          <p:spPr bwMode="auto">
            <a:xfrm rot="5400000" flipH="1">
              <a:off x="2239" y="2012"/>
              <a:ext cx="285" cy="270"/>
            </a:xfrm>
            <a:prstGeom prst="curved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Orlando Gasification Project</a:t>
            </a:r>
            <a:r>
              <a:rPr lang="en-US" sz="4000"/>
              <a:t/>
            </a:r>
            <a:br>
              <a:rPr lang="en-US" sz="4000"/>
            </a:br>
            <a:r>
              <a:rPr lang="en-US" sz="3600"/>
              <a:t>In  Summary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772400" cy="4114800"/>
          </a:xfrm>
        </p:spPr>
        <p:txBody>
          <a:bodyPr/>
          <a:lstStyle/>
          <a:p>
            <a:r>
              <a:rPr lang="en-US" sz="2800"/>
              <a:t>Utilizes</a:t>
            </a:r>
            <a:r>
              <a:rPr lang="en-US"/>
              <a:t> </a:t>
            </a:r>
            <a:r>
              <a:rPr lang="en-US" sz="2800"/>
              <a:t>proven generation technology</a:t>
            </a:r>
            <a:r>
              <a:rPr lang="en-US"/>
              <a:t> </a:t>
            </a:r>
            <a:r>
              <a:rPr lang="en-US" sz="2800"/>
              <a:t>to meet retail load</a:t>
            </a:r>
          </a:p>
          <a:p>
            <a:r>
              <a:rPr lang="en-US" sz="2800"/>
              <a:t>Provides additional</a:t>
            </a:r>
            <a:r>
              <a:rPr lang="en-US"/>
              <a:t> </a:t>
            </a:r>
            <a:r>
              <a:rPr lang="en-US" sz="2800"/>
              <a:t>fuel diversity in the asset base</a:t>
            </a:r>
          </a:p>
          <a:p>
            <a:r>
              <a:rPr lang="en-US" sz="2800"/>
              <a:t>Consistent with OUC’s  commitment to advanced environmental technologies</a:t>
            </a:r>
            <a:r>
              <a:rPr lang="en-US"/>
              <a:t> </a:t>
            </a:r>
          </a:p>
          <a:p>
            <a:r>
              <a:rPr lang="en-US" sz="2800"/>
              <a:t>Provides positive economic potential in both wholesale and retail markets</a:t>
            </a:r>
          </a:p>
          <a:p>
            <a:r>
              <a:rPr lang="en-US" sz="2800"/>
              <a:t>Provides another opportunity to enhance our joint partner relationship</a:t>
            </a:r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OUC Financial Position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7772400" cy="5410200"/>
          </a:xfrm>
        </p:spPr>
        <p:txBody>
          <a:bodyPr/>
          <a:lstStyle/>
          <a:p>
            <a:r>
              <a:rPr lang="en-US"/>
              <a:t>$ 2.7 Billion in assets</a:t>
            </a:r>
          </a:p>
          <a:p>
            <a:r>
              <a:rPr lang="en-US"/>
              <a:t>$ 746 Million gross revenue</a:t>
            </a:r>
          </a:p>
          <a:p>
            <a:r>
              <a:rPr lang="en-US"/>
              <a:t>$ 62  Million net income </a:t>
            </a:r>
          </a:p>
          <a:p>
            <a:r>
              <a:rPr lang="en-US"/>
              <a:t>AA rated credit standing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Strategy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7467600" cy="4800600"/>
          </a:xfrm>
          <a:noFill/>
          <a:ln/>
        </p:spPr>
        <p:txBody>
          <a:bodyPr/>
          <a:lstStyle/>
          <a:p>
            <a:r>
              <a:rPr lang="en-US"/>
              <a:t>Neutralize customers to the commodity cost of electricity</a:t>
            </a:r>
          </a:p>
          <a:p>
            <a:r>
              <a:rPr lang="en-US"/>
              <a:t>Conservatively plan for physical supply</a:t>
            </a:r>
          </a:p>
          <a:p>
            <a:r>
              <a:rPr lang="en-US"/>
              <a:t>Build in flexibility to maintain market neutrality</a:t>
            </a:r>
          </a:p>
          <a:p>
            <a:r>
              <a:rPr lang="en-US"/>
              <a:t>Generate net income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Physical Supply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7772400" cy="4800600"/>
          </a:xfrm>
        </p:spPr>
        <p:txBody>
          <a:bodyPr/>
          <a:lstStyle/>
          <a:p>
            <a:r>
              <a:rPr lang="en-US"/>
              <a:t>In compliance with PSC requirements</a:t>
            </a:r>
          </a:p>
          <a:p>
            <a:r>
              <a:rPr lang="en-US"/>
              <a:t>Retail load growth and firm obligations</a:t>
            </a:r>
          </a:p>
          <a:p>
            <a:r>
              <a:rPr lang="en-US"/>
              <a:t>Reserve requirements of 15%</a:t>
            </a:r>
          </a:p>
          <a:p>
            <a:r>
              <a:rPr lang="en-US"/>
              <a:t>Report 10 year plan to the PSC annually</a:t>
            </a:r>
          </a:p>
          <a:p>
            <a:r>
              <a:rPr lang="en-US"/>
              <a:t>Develop base case to determine lowest cost to retail customers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Planning Criteria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Resource type:  Base, intermediate, peaking</a:t>
            </a:r>
          </a:p>
          <a:p>
            <a:pPr>
              <a:lnSpc>
                <a:spcPct val="90000"/>
              </a:lnSpc>
            </a:pPr>
            <a:r>
              <a:rPr lang="en-US"/>
              <a:t>Technology utilized: PC, CFB, CC,CT</a:t>
            </a:r>
          </a:p>
          <a:p>
            <a:pPr>
              <a:lnSpc>
                <a:spcPct val="90000"/>
              </a:lnSpc>
            </a:pPr>
            <a:r>
              <a:rPr lang="en-US"/>
              <a:t>Primary fuel source: Coal, natural gas, oil, synthetic</a:t>
            </a:r>
          </a:p>
          <a:p>
            <a:pPr>
              <a:lnSpc>
                <a:spcPct val="90000"/>
              </a:lnSpc>
            </a:pPr>
            <a:r>
              <a:rPr lang="en-US"/>
              <a:t>Uncertainty: Load growth, commodity fuels, cost of wholesale power, regulatory</a:t>
            </a:r>
          </a:p>
          <a:p>
            <a:pPr>
              <a:lnSpc>
                <a:spcPct val="90000"/>
              </a:lnSpc>
            </a:pPr>
            <a:r>
              <a:rPr lang="en-US"/>
              <a:t>Environmental Performance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/>
              <a:t>Planning for Physical Supply</a:t>
            </a:r>
            <a:br>
              <a:rPr lang="en-US"/>
            </a:br>
            <a:r>
              <a:rPr lang="en-US" sz="3600"/>
              <a:t>History of Additions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7772400" cy="4114800"/>
          </a:xfrm>
        </p:spPr>
        <p:txBody>
          <a:bodyPr/>
          <a:lstStyle/>
          <a:p>
            <a:r>
              <a:rPr lang="en-US"/>
              <a:t>McIntosh 3                               1982</a:t>
            </a:r>
          </a:p>
          <a:p>
            <a:r>
              <a:rPr lang="en-US"/>
              <a:t>St. Lucie 2                                1983</a:t>
            </a:r>
          </a:p>
          <a:p>
            <a:r>
              <a:rPr lang="en-US"/>
              <a:t>Stanton Energy Center 1          1987</a:t>
            </a:r>
          </a:p>
          <a:p>
            <a:r>
              <a:rPr lang="en-US"/>
              <a:t>IR CT A&amp;B                              1989</a:t>
            </a:r>
          </a:p>
          <a:p>
            <a:r>
              <a:rPr lang="en-US"/>
              <a:t>IR CT C&amp;D                              1992</a:t>
            </a:r>
          </a:p>
          <a:p>
            <a:r>
              <a:rPr lang="en-US"/>
              <a:t>Stanton Energy Center 2          1996</a:t>
            </a:r>
          </a:p>
          <a:p>
            <a:r>
              <a:rPr lang="en-US"/>
              <a:t>Stanton Energy Center CCA    2003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914400"/>
          </a:xfrm>
        </p:spPr>
        <p:txBody>
          <a:bodyPr/>
          <a:lstStyle/>
          <a:p>
            <a:r>
              <a:rPr lang="en-US" sz="3600"/>
              <a:t/>
            </a:r>
            <a:br>
              <a:rPr lang="en-US" sz="3600"/>
            </a:b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Generation Asset Optimization</a:t>
            </a:r>
            <a:br>
              <a:rPr lang="en-US"/>
            </a:br>
            <a:r>
              <a:rPr lang="en-US" sz="36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7772400" cy="39624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Develop competitive alternatives to base case</a:t>
            </a:r>
          </a:p>
          <a:p>
            <a:r>
              <a:rPr lang="en-US"/>
              <a:t>Perform wholesale market optimization </a:t>
            </a:r>
          </a:p>
          <a:p>
            <a:pPr>
              <a:buFont typeface="Wingdings" pitchFamily="2" charset="2"/>
              <a:buNone/>
            </a:pPr>
            <a:r>
              <a:rPr lang="en-US"/>
              <a:t>    to identify positive scenarios</a:t>
            </a:r>
          </a:p>
          <a:p>
            <a:r>
              <a:rPr lang="en-US"/>
              <a:t>Perform retail market optimization to determine the best scenario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Supply Portfolio</a:t>
            </a:r>
            <a:r>
              <a:rPr lang="en-US" sz="4000"/>
              <a:t/>
            </a:r>
            <a:br>
              <a:rPr lang="en-US" sz="4000"/>
            </a:br>
            <a:r>
              <a:rPr lang="en-US" sz="3600"/>
              <a:t>Year 2006 by Fuel Type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153400" cy="4572000"/>
          </a:xfrm>
          <a:noFill/>
          <a:ln/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/>
              <a:t>	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/>
              <a:t>	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-990600" y="2266950"/>
          <a:ext cx="7997825" cy="4591050"/>
        </p:xfrm>
        <a:graphic>
          <a:graphicData uri="http://schemas.openxmlformats.org/presentationml/2006/ole">
            <p:oleObj spid="_x0000_s181252" name="Chart" r:id="rId4" imgW="5143500" imgH="295275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915</Words>
  <Application>Microsoft Office PowerPoint</Application>
  <PresentationFormat>On-screen Show (4:3)</PresentationFormat>
  <Paragraphs>279</Paragraphs>
  <Slides>25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Arial</vt:lpstr>
      <vt:lpstr>Wingdings</vt:lpstr>
      <vt:lpstr>Soaring</vt:lpstr>
      <vt:lpstr>Microsoft Excel Chart</vt:lpstr>
      <vt:lpstr>Microsoft Office Excel Chart</vt:lpstr>
      <vt:lpstr>Orlando Gasification Project Demonstration of a 285 MW Coal-Based Transport Gasifier   Managing Your Energy Portfolio in a Greener World  The Institute for Professional and Executive Development, Inc.  January 18, 2007  Timothy Pinkston Denise Stalls Frederick F. Haddad, Jr.</vt:lpstr>
      <vt:lpstr>Orlando Utilities Commission</vt:lpstr>
      <vt:lpstr>OUC Financial Position</vt:lpstr>
      <vt:lpstr>Competitive Strategy</vt:lpstr>
      <vt:lpstr>Planning for Physical Supply</vt:lpstr>
      <vt:lpstr>Additional Planning Criteria</vt:lpstr>
      <vt:lpstr>Planning for Physical Supply History of Additions</vt:lpstr>
      <vt:lpstr>    Generation Asset Optimization  </vt:lpstr>
      <vt:lpstr>Power Supply Portfolio Year 2006 by Fuel Type</vt:lpstr>
      <vt:lpstr>Alternatives to Base Case  Summary of Results</vt:lpstr>
      <vt:lpstr>Orlando Gasification Project Overview</vt:lpstr>
      <vt:lpstr>Stanton Energy Center Overview</vt:lpstr>
      <vt:lpstr>Stanton Energy Center  Environmental Systems </vt:lpstr>
      <vt:lpstr>Slide 14</vt:lpstr>
      <vt:lpstr>Competitive Alternatives  Project Risk Mitigation</vt:lpstr>
      <vt:lpstr>Power Supply Portfolio Year 2010 by Fuel Type</vt:lpstr>
      <vt:lpstr>Orlando Gasification Project Details</vt:lpstr>
      <vt:lpstr>Slide 18</vt:lpstr>
      <vt:lpstr>Slide 19</vt:lpstr>
      <vt:lpstr>Project Status</vt:lpstr>
      <vt:lpstr>Project Status</vt:lpstr>
      <vt:lpstr>Orlando Project Timeline</vt:lpstr>
      <vt:lpstr>Summary Flow Diagram</vt:lpstr>
      <vt:lpstr>Slide 24</vt:lpstr>
      <vt:lpstr>Orlando Gasification Project In  Summary</vt:lpstr>
    </vt:vector>
  </TitlesOfParts>
  <Company>OUC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Haddad</dc:creator>
  <cp:lastModifiedBy>somesh.bansal</cp:lastModifiedBy>
  <cp:revision>110</cp:revision>
  <dcterms:created xsi:type="dcterms:W3CDTF">2004-06-17T17:49:43Z</dcterms:created>
  <dcterms:modified xsi:type="dcterms:W3CDTF">2012-12-20T06:12:26Z</dcterms:modified>
</cp:coreProperties>
</file>