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1"/>
  </p:notesMasterIdLst>
  <p:handoutMasterIdLst>
    <p:handoutMasterId r:id="rId12"/>
  </p:handoutMasterIdLst>
  <p:sldIdLst>
    <p:sldId id="264" r:id="rId2"/>
    <p:sldId id="276" r:id="rId3"/>
    <p:sldId id="281" r:id="rId4"/>
    <p:sldId id="277" r:id="rId5"/>
    <p:sldId id="266" r:id="rId6"/>
    <p:sldId id="353" r:id="rId7"/>
    <p:sldId id="340" r:id="rId8"/>
    <p:sldId id="355" r:id="rId9"/>
    <p:sldId id="361" r:id="rId10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22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072"/>
    </p:cViewPr>
  </p:sorterViewPr>
  <p:notesViewPr>
    <p:cSldViewPr>
      <p:cViewPr>
        <p:scale>
          <a:sx n="75" d="100"/>
          <a:sy n="75" d="100"/>
        </p:scale>
        <p:origin x="-732" y="51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7F4F3AF7-13EC-40C6-8050-6D6F5F216D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51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fld id="{E9450A3A-10FC-4067-B34C-0B345B071A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32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172F6-2C03-44CD-93AC-B155C92AC83E}" type="slidenum">
              <a:rPr lang="en-US"/>
              <a:pPr/>
              <a:t>1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4A21F-78C6-4859-B59F-DB7C2577E583}" type="slidenum">
              <a:rPr lang="en-US"/>
              <a:pPr/>
              <a:t>2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FDCED9-C241-47CC-B832-6E153C3449E2}" type="slidenum">
              <a:rPr lang="en-US"/>
              <a:pPr/>
              <a:t>3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1AF55-2769-4BB0-996B-81ADE5B28637}" type="slidenum">
              <a:rPr lang="en-US"/>
              <a:pPr/>
              <a:t>4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7D6211-05B5-4297-B2D0-84128573281F}" type="slidenum">
              <a:rPr lang="en-US"/>
              <a:pPr/>
              <a:t>5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80E5A1-7442-43F2-AA45-F75F06A1761F}" type="slidenum">
              <a:rPr lang="en-US"/>
              <a:pPr/>
              <a:t>8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6613" cy="3484563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6425"/>
            <a:ext cx="5486400" cy="41814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690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242691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692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269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269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2695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269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269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01DE98E-5590-4779-B39C-D2816F18AC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CB3768-6C50-4153-8535-613387EC79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256DC3-5D50-4D84-8B3B-A400B8C0E6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799A305-127C-4C13-961B-8DCD1F365E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505CF-B75A-490C-B8DA-DBDBD96622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8CF5C8-4B05-4D7C-835B-9D89DA5FB8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FF506F-BB11-4343-A20B-CAD8BBC089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28FBC-65D2-4ED9-9847-2C4911D9F6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58BD34-0AD6-4440-83D8-074BFE6B85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1FFD5-DE26-4E6B-A86E-0454024D9C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48FC3E-8424-44D5-867E-120C664259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7439E-B166-4320-8889-E7D4DE1E2A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66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241667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668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16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16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416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416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0342DA74-1748-4B65-90D1-0205DEB124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167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Microsoft_Office_Excel_Chart22211.xls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Competitive Strategy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895600"/>
            <a:ext cx="7467600" cy="4800600"/>
          </a:xfrm>
          <a:noFill/>
          <a:ln/>
        </p:spPr>
        <p:txBody>
          <a:bodyPr/>
          <a:lstStyle/>
          <a:p>
            <a:r>
              <a:rPr lang="en-US"/>
              <a:t>Neutralize customers to the commodity cost of electricity</a:t>
            </a:r>
          </a:p>
          <a:p>
            <a:r>
              <a:rPr lang="en-US"/>
              <a:t>Conservatively plan for physical supply</a:t>
            </a:r>
          </a:p>
          <a:p>
            <a:r>
              <a:rPr lang="en-US"/>
              <a:t>Build in flexibility to maintain market neutrality</a:t>
            </a:r>
          </a:p>
          <a:p>
            <a:r>
              <a:rPr lang="en-US"/>
              <a:t>Generate net income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for Physical Supply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895600"/>
            <a:ext cx="7772400" cy="4800600"/>
          </a:xfrm>
        </p:spPr>
        <p:txBody>
          <a:bodyPr/>
          <a:lstStyle/>
          <a:p>
            <a:r>
              <a:rPr lang="en-US"/>
              <a:t>In compliance with PSC requirements</a:t>
            </a:r>
          </a:p>
          <a:p>
            <a:r>
              <a:rPr lang="en-US"/>
              <a:t>Retail load growth and firm obligations</a:t>
            </a:r>
          </a:p>
          <a:p>
            <a:r>
              <a:rPr lang="en-US"/>
              <a:t>Reserve requirements of 15%</a:t>
            </a:r>
          </a:p>
          <a:p>
            <a:r>
              <a:rPr lang="en-US"/>
              <a:t>Report 10 year plan to the PSC annually</a:t>
            </a:r>
          </a:p>
          <a:p>
            <a:r>
              <a:rPr lang="en-US"/>
              <a:t>Develop base case to determine lowest cost to retail customers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Planning Criteria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048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Resource type:  Base, intermediate, peaking</a:t>
            </a:r>
          </a:p>
          <a:p>
            <a:pPr>
              <a:lnSpc>
                <a:spcPct val="90000"/>
              </a:lnSpc>
            </a:pPr>
            <a:r>
              <a:rPr lang="en-US"/>
              <a:t>Technology utilized: PC, CFB, CC,CT</a:t>
            </a:r>
          </a:p>
          <a:p>
            <a:pPr>
              <a:lnSpc>
                <a:spcPct val="90000"/>
              </a:lnSpc>
            </a:pPr>
            <a:r>
              <a:rPr lang="en-US"/>
              <a:t>Primary fuel source: Coal, natural gas, oil, synthetic</a:t>
            </a:r>
          </a:p>
          <a:p>
            <a:pPr>
              <a:lnSpc>
                <a:spcPct val="90000"/>
              </a:lnSpc>
            </a:pPr>
            <a:r>
              <a:rPr lang="en-US"/>
              <a:t>Uncertainty: Load growth, commodity fuels, cost of wholesale power, regulatory</a:t>
            </a:r>
          </a:p>
          <a:p>
            <a:pPr>
              <a:lnSpc>
                <a:spcPct val="90000"/>
              </a:lnSpc>
            </a:pPr>
            <a:r>
              <a:rPr lang="en-US"/>
              <a:t>Environmental Performance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/>
              <a:t>Planning for Physical Supply</a:t>
            </a:r>
            <a:br>
              <a:rPr lang="en-US"/>
            </a:br>
            <a:r>
              <a:rPr lang="en-US" sz="3600"/>
              <a:t>History of Additions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743200"/>
            <a:ext cx="7772400" cy="4114800"/>
          </a:xfrm>
        </p:spPr>
        <p:txBody>
          <a:bodyPr/>
          <a:lstStyle/>
          <a:p>
            <a:r>
              <a:rPr lang="en-US"/>
              <a:t>McIntosh 3                               1982</a:t>
            </a:r>
          </a:p>
          <a:p>
            <a:r>
              <a:rPr lang="en-US"/>
              <a:t>St. Lucie 2                                1983</a:t>
            </a:r>
          </a:p>
          <a:p>
            <a:r>
              <a:rPr lang="en-US"/>
              <a:t>Stanton Energy Center 1          1987</a:t>
            </a:r>
          </a:p>
          <a:p>
            <a:r>
              <a:rPr lang="en-US"/>
              <a:t>IR CT A&amp;B                              1989</a:t>
            </a:r>
          </a:p>
          <a:p>
            <a:r>
              <a:rPr lang="en-US"/>
              <a:t>IR CT C&amp;D                              1992</a:t>
            </a:r>
          </a:p>
          <a:p>
            <a:r>
              <a:rPr lang="en-US"/>
              <a:t>Stanton Energy Center 2          1996</a:t>
            </a:r>
          </a:p>
          <a:p>
            <a:r>
              <a:rPr lang="en-US"/>
              <a:t>Stanton Energy Center CCA    2003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914400"/>
          </a:xfrm>
        </p:spPr>
        <p:txBody>
          <a:bodyPr/>
          <a:lstStyle/>
          <a:p>
            <a:r>
              <a:rPr lang="en-US" sz="3600"/>
              <a:t/>
            </a:r>
            <a:br>
              <a:rPr lang="en-US" sz="3600"/>
            </a:br>
            <a:r>
              <a:rPr lang="en-US"/>
              <a:t/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r>
              <a:rPr lang="en-US"/>
              <a:t>Generation Asset Optimization</a:t>
            </a:r>
            <a:br>
              <a:rPr lang="en-US"/>
            </a:br>
            <a:r>
              <a:rPr lang="en-US" sz="3600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590800"/>
            <a:ext cx="7772400" cy="39624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/>
          </a:p>
          <a:p>
            <a:r>
              <a:rPr lang="en-US"/>
              <a:t>Develop competitive alternatives to base case</a:t>
            </a:r>
          </a:p>
          <a:p>
            <a:r>
              <a:rPr lang="en-US"/>
              <a:t>Perform wholesale market optimization </a:t>
            </a:r>
          </a:p>
          <a:p>
            <a:pPr>
              <a:buFont typeface="Wingdings" pitchFamily="2" charset="2"/>
              <a:buNone/>
            </a:pPr>
            <a:r>
              <a:rPr lang="en-US"/>
              <a:t>    to identify positive scenarios</a:t>
            </a:r>
          </a:p>
          <a:p>
            <a:r>
              <a:rPr lang="en-US"/>
              <a:t>Perform retail market optimization to determine the best scenario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Competitive Alternatives</a:t>
            </a:r>
            <a:r>
              <a:rPr lang="en-US" sz="4000"/>
              <a:t/>
            </a:r>
            <a:br>
              <a:rPr lang="en-US" sz="4000"/>
            </a:br>
            <a:r>
              <a:rPr lang="en-US" sz="4000"/>
              <a:t> </a:t>
            </a:r>
            <a:r>
              <a:rPr lang="en-US" sz="3600"/>
              <a:t>Project Risk Mitigation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743200"/>
            <a:ext cx="7772400" cy="4114800"/>
          </a:xfrm>
        </p:spPr>
        <p:txBody>
          <a:bodyPr/>
          <a:lstStyle/>
          <a:p>
            <a:r>
              <a:rPr lang="en-US"/>
              <a:t>Fixed investment in Gasifier project</a:t>
            </a:r>
          </a:p>
          <a:p>
            <a:r>
              <a:rPr lang="en-US"/>
              <a:t>Fuel switching capability</a:t>
            </a:r>
          </a:p>
          <a:p>
            <a:r>
              <a:rPr lang="en-US"/>
              <a:t>Established Generation Technology</a:t>
            </a:r>
          </a:p>
          <a:p>
            <a:r>
              <a:rPr lang="en-US"/>
              <a:t>DOE  Funding participation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Supply Portfolio</a:t>
            </a:r>
            <a:br>
              <a:rPr lang="en-US"/>
            </a:br>
            <a:r>
              <a:rPr lang="en-US" sz="3600"/>
              <a:t>Year 2010 by Fuel Type</a:t>
            </a:r>
          </a:p>
        </p:txBody>
      </p:sp>
      <p:graphicFrame>
        <p:nvGraphicFramePr>
          <p:cNvPr id="165891" name="Object 3"/>
          <p:cNvGraphicFramePr>
            <a:graphicFrameLocks noChangeAspect="1"/>
          </p:cNvGraphicFramePr>
          <p:nvPr/>
        </p:nvGraphicFramePr>
        <p:xfrm>
          <a:off x="-457200" y="2895600"/>
          <a:ext cx="8821738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5" name="Chart" r:id="rId4" imgW="4328465" imgH="2408164" progId="Excel.Chart.8">
                  <p:embed/>
                </p:oleObj>
              </mc:Choice>
              <mc:Fallback>
                <p:oleObj name="Chart" r:id="rId4" imgW="4328465" imgH="2408164" progId="Excel.Char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57200" y="2895600"/>
                        <a:ext cx="8821738" cy="377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0" y="1219200"/>
            <a:ext cx="9144000" cy="5486400"/>
          </a:xfrm>
          <a:prstGeom prst="rect">
            <a:avLst/>
          </a:prstGeom>
          <a:solidFill>
            <a:schemeClr val="bg1">
              <a:alpha val="81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19200"/>
          </a:xfrm>
          <a:noFill/>
          <a:ln/>
        </p:spPr>
        <p:txBody>
          <a:bodyPr/>
          <a:lstStyle/>
          <a:p>
            <a:r>
              <a:rPr lang="en-US"/>
              <a:t>Orlando</a:t>
            </a:r>
            <a:r>
              <a:rPr lang="en-US" b="1"/>
              <a:t> </a:t>
            </a:r>
            <a:r>
              <a:rPr lang="en-US"/>
              <a:t>Gasification</a:t>
            </a:r>
            <a:r>
              <a:rPr lang="en-US" b="1"/>
              <a:t> </a:t>
            </a:r>
            <a:r>
              <a:rPr lang="en-US"/>
              <a:t>Project</a:t>
            </a:r>
            <a:r>
              <a:rPr lang="en-US" sz="3600" b="1"/>
              <a:t> </a:t>
            </a:r>
            <a:r>
              <a:rPr lang="en-US" sz="3600"/>
              <a:t>Details</a:t>
            </a: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400">
                <a:latin typeface="Times New Roman" pitchFamily="18" charset="0"/>
              </a:rPr>
              <a:t>285 MW IGCC comprised of two distinct projects: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</a:pPr>
            <a:r>
              <a:rPr lang="en-US" sz="2400">
                <a:latin typeface="Times New Roman" pitchFamily="18" charset="0"/>
              </a:rPr>
              <a:t>1x1 combined cycle (Owned 100% by OUC)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</a:pPr>
            <a:r>
              <a:rPr lang="en-US" sz="2400">
                <a:latin typeface="Times New Roman" pitchFamily="18" charset="0"/>
              </a:rPr>
              <a:t>Jointly owned gasifier island (Owned: 65% Southern/35% OUC)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400">
                <a:latin typeface="Times New Roman" pitchFamily="18" charset="0"/>
              </a:rPr>
              <a:t>Located at OUC’s Stanton Energy Center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400">
                <a:latin typeface="Times New Roman" pitchFamily="18" charset="0"/>
              </a:rPr>
              <a:t>PRB coal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400">
                <a:latin typeface="Times New Roman" pitchFamily="18" charset="0"/>
              </a:rPr>
              <a:t>Electricity from the facility will serve OUC’s retail customers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400">
                <a:latin typeface="Times New Roman" pitchFamily="18" charset="0"/>
              </a:rPr>
              <a:t>Southern Company responsible for operation of the IGCC with a blended OUC and Southern Company staff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400">
                <a:latin typeface="Times New Roman" pitchFamily="18" charset="0"/>
              </a:rPr>
              <a:t>KBR responsible for Gasification Island EPC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400">
                <a:latin typeface="Times New Roman" pitchFamily="18" charset="0"/>
              </a:rPr>
              <a:t>June 1, 2010 COD for the IGCC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8" name="Picture 2" descr="DSC005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82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8659" name="Rectangle 3" descr="Large confetti"/>
          <p:cNvSpPr>
            <a:spLocks noChangeArrowheads="1"/>
          </p:cNvSpPr>
          <p:nvPr/>
        </p:nvSpPr>
        <p:spPr bwMode="auto">
          <a:xfrm>
            <a:off x="6400800" y="5867400"/>
            <a:ext cx="1371600" cy="228600"/>
          </a:xfrm>
          <a:prstGeom prst="rect">
            <a:avLst/>
          </a:prstGeom>
          <a:pattFill prst="lgConfetti">
            <a:fgClr>
              <a:srgbClr val="655F35"/>
            </a:fgClr>
            <a:bgClr>
              <a:srgbClr val="666633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457200" y="0"/>
            <a:ext cx="807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3600" b="1">
                <a:solidFill>
                  <a:schemeClr val="tx2"/>
                </a:solidFill>
              </a:rPr>
              <a:t>Stanton Energy Center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2240</TotalTime>
  <Words>280</Words>
  <Application>Microsoft Office PowerPoint</Application>
  <PresentationFormat>On-screen Show (4:3)</PresentationFormat>
  <Paragraphs>56</Paragraphs>
  <Slides>9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Soaring</vt:lpstr>
      <vt:lpstr>Chart</vt:lpstr>
      <vt:lpstr>Competitive Strategy</vt:lpstr>
      <vt:lpstr>Planning for Physical Supply</vt:lpstr>
      <vt:lpstr>Additional Planning Criteria</vt:lpstr>
      <vt:lpstr>Planning for Physical Supply History of Additions</vt:lpstr>
      <vt:lpstr>    Generation Asset Optimization  </vt:lpstr>
      <vt:lpstr>Competitive Alternatives  Project Risk Mitigation</vt:lpstr>
      <vt:lpstr>Power Supply Portfolio Year 2010 by Fuel Type</vt:lpstr>
      <vt:lpstr>Orlando Gasification Project Details</vt:lpstr>
      <vt:lpstr>PowerPoint Presentation</vt:lpstr>
    </vt:vector>
  </TitlesOfParts>
  <Company>OUC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Haddad</dc:creator>
  <cp:lastModifiedBy>somesh.bansal</cp:lastModifiedBy>
  <cp:revision>114</cp:revision>
  <dcterms:created xsi:type="dcterms:W3CDTF">2004-06-17T17:49:43Z</dcterms:created>
  <dcterms:modified xsi:type="dcterms:W3CDTF">2013-09-10T05:23:38Z</dcterms:modified>
</cp:coreProperties>
</file>