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0" r:id="rId4"/>
    <p:sldId id="259" r:id="rId5"/>
    <p:sldId id="257" r:id="rId6"/>
    <p:sldId id="258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8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09" autoAdjust="0"/>
  </p:normalViewPr>
  <p:slideViewPr>
    <p:cSldViewPr>
      <p:cViewPr varScale="1">
        <p:scale>
          <a:sx n="94" d="100"/>
          <a:sy n="94" d="100"/>
        </p:scale>
        <p:origin x="-21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3D0BB-018F-422F-ADFF-35EDD49EFF3E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AA47A-7438-4B28-A78E-7057BF42F6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ymbol_table" TargetMode="External"/><Relationship Id="rId3" Type="http://schemas.openxmlformats.org/officeDocument/2006/relationships/hyperlink" Target="https://en.wikipedia.org/wiki/Binary_file" TargetMode="External"/><Relationship Id="rId7" Type="http://schemas.openxmlformats.org/officeDocument/2006/relationships/hyperlink" Target="https://en.wikipedia.org/wiki/Metadat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Executable" TargetMode="External"/><Relationship Id="rId5" Type="http://schemas.openxmlformats.org/officeDocument/2006/relationships/hyperlink" Target="https://en.wikipedia.org/wiki/Object_file" TargetMode="External"/><Relationship Id="rId4" Type="http://schemas.openxmlformats.org/officeDocument/2006/relationships/hyperlink" Target="https://en.wikipedia.org/wiki/Library_(computing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 Origin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Old English 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turtla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from Latin 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turtur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of imitative origin; related to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German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Turteltaube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dirty="0" smtClean="0"/>
              <a:t>Main function is to accurately lookup test-cases</a:t>
            </a:r>
            <a:r>
              <a:rPr lang="en-US" baseline="0" dirty="0" smtClean="0"/>
              <a:t> filtered by a given keyword. </a:t>
            </a:r>
          </a:p>
          <a:p>
            <a:r>
              <a:rPr lang="en-US" baseline="0" dirty="0" smtClean="0"/>
              <a:t>Saves us time, resources, and ultimately money!</a:t>
            </a:r>
          </a:p>
          <a:p>
            <a:r>
              <a:rPr lang="en-US" baseline="0" dirty="0" smtClean="0"/>
              <a:t>Influence by the fact that FTL tests takes up to 1 week and its not guaranteed that all test-case are covered.</a:t>
            </a:r>
          </a:p>
          <a:p>
            <a:r>
              <a:rPr lang="en-US" dirty="0" smtClean="0"/>
              <a:t>Walk-through</a:t>
            </a:r>
            <a:r>
              <a:rPr lang="en-US" baseline="0" dirty="0" smtClean="0"/>
              <a:t> behind the scene on how the tool works.</a:t>
            </a:r>
          </a:p>
          <a:p>
            <a:r>
              <a:rPr lang="en-US" baseline="0" dirty="0" smtClean="0"/>
              <a:t>Keyword 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Category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Feature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Tag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File Type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Source code function name</a:t>
            </a:r>
          </a:p>
          <a:p>
            <a:r>
              <a:rPr lang="en-US" baseline="0" dirty="0" smtClean="0"/>
              <a:t>Sample values: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PDF annotation 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JP2K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PS Type 42 font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HD photo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pdfObjFontDefineFont_T42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jpxdecode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gef_wmphoto_read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pdfObjAnnotsDoApStream</a:t>
            </a:r>
            <a:endParaRPr lang="en-US" dirty="0" smtClean="0"/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AA47A-7438-4B28-A78E-7057BF42F61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history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thing a firmware developer must do after he alter/fix part of firmware code is to make sure that his modifications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not affect or break anything and that is to do thorough testing. (just first line of defense)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plays a major and very important role in our industry/product.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Lexmark have invested and put a lot amount of effort and resources just to ensure nothing is broken, we have: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1. build level unit test.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2. sentry automation testing,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3. FTL,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4. PPQA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platoons of Test Engineers equipped with special skills "keen eyes" usually and they are deployed to detect and find issues 24/7.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Aside from all of these in-placed, developer needs to do manual testing.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our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testcases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so vast we tend to pick only a few relevant to our changes and this is where the bottleneck lies.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to find and which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testcases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use?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"Where" is usually answered by asking the issue tester in-charge.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"Which" is put as a responsibility of the developer to find appropriate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testcases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relation to the piece of code that has been changed.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Currently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testcases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categorized into types like PDF, XPS, PS, PCL, etc..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type is furthermore broken down to version and features. for example pdfv1.7, annotation, images, or fonts.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with these categorization each section still contains a few hundreds or even thousands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testcases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Finding the right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testcase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manually is very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tedius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time consuming!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a year ago we made changes on the firmware PDF embedded type 42 font handling and requested FTL to do regression tests.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Got feedback that it will last from few days up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week.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we don't have PDFfont_type42 category yet they needed to run all test suites related to PDF fonts.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all the PDF font related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testcases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maybe that  10% of it is font type 42 and if only there's a way to get those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testcases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accurately and only run those then we could have save time, effort, resources, and money.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made few attempts to address this process bottleneck problem.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I made a script to scan all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testcases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containing certain keywords it worked but not in all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testcases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some are not in plain-text and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needed to be run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everytime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better approach is for the information to be persistent and readily available by just a mouse click.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#to have a database full with classified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testcases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there could be many application/benefit that we can get out of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AA47A-7438-4B28-A78E-7057BF42F61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Connecting the dots!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was while I was working with profiler tools like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valgrind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etc.. it makes me wonder...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can it provide the program function usage and performance statistic reports? there must be a way to monitor all function calls taken...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figured that if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get the same information out of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pdlsapp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create a function call map or code route/path taken of each run.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this in mind, it came to me that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use that information to catalog/classify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testcases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accurately. 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armed with this knowledge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 out to the world(internet) and did research after all if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valgrind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do it so can I!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lots of mouse clicks I finally found the solution.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-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finstrument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compiler flag let us to monitor all the function invoke in a program.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Q/A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Demo time!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may already know a function in a program does a specific task that only will be taken if certain condition is met.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AA47A-7438-4B28-A78E-7057BF42F61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function is to accurately lookup test-cases</a:t>
            </a:r>
            <a:r>
              <a:rPr lang="en-US" baseline="0" dirty="0" smtClean="0"/>
              <a:t> filtered by a given keyword. </a:t>
            </a:r>
          </a:p>
          <a:p>
            <a:r>
              <a:rPr lang="en-US" baseline="0" dirty="0" smtClean="0"/>
              <a:t>Saves us time, resources, and ultimately money!</a:t>
            </a:r>
          </a:p>
          <a:p>
            <a:r>
              <a:rPr lang="en-US" baseline="0" dirty="0" smtClean="0"/>
              <a:t>Influence by the fact that FTL tests takes up to 1 week and its not guaranteed that all test-case are covered.</a:t>
            </a:r>
          </a:p>
          <a:p>
            <a:r>
              <a:rPr lang="en-US" dirty="0" smtClean="0"/>
              <a:t>Walk-through</a:t>
            </a:r>
            <a:r>
              <a:rPr lang="en-US" baseline="0" dirty="0" smtClean="0"/>
              <a:t> behind the scene on how the tool works.</a:t>
            </a:r>
          </a:p>
          <a:p>
            <a:r>
              <a:rPr lang="en-US" baseline="0" dirty="0" smtClean="0"/>
              <a:t>Keyword 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Category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Feature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Tag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File Type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Source code function name</a:t>
            </a:r>
          </a:p>
          <a:p>
            <a:r>
              <a:rPr lang="en-US" baseline="0" dirty="0" smtClean="0"/>
              <a:t>Sample values: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PDF annotation 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JP2K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PS Type 42 font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HD photo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pdfObjFontDefineFont_T42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jpxdecode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gef_wmphoto_read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pdfObjAnnotsDoApStream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AA47A-7438-4B28-A78E-7057BF42F61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PDLsapp</a:t>
            </a:r>
            <a:r>
              <a:rPr lang="en-US" dirty="0" smtClean="0"/>
              <a:t> (–</a:t>
            </a:r>
            <a:r>
              <a:rPr lang="en-US" dirty="0" err="1" smtClean="0"/>
              <a:t>finstrument</a:t>
            </a:r>
            <a:r>
              <a:rPr lang="en-US" dirty="0" smtClean="0"/>
              <a:t>-functions compile flag)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Scripts (turtle.sh and etrace.pl)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Log parser (DB importer)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Front-end UI (web-system)</a:t>
            </a:r>
          </a:p>
          <a:p>
            <a:endParaRPr lang="en-US" dirty="0" smtClean="0"/>
          </a:p>
          <a:p>
            <a:r>
              <a:rPr lang="en-US" dirty="0" smtClean="0"/>
              <a:t>nm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used to examine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Binary file"/>
              </a:rPr>
              <a:t>binary files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(including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Library (computing)"/>
              </a:rPr>
              <a:t>libraries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compiled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Object file"/>
              </a:rPr>
              <a:t>object modules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shared-object files, and standalone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Executable"/>
              </a:rPr>
              <a:t>executables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to display the contents of those files, 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Metadata"/>
              </a:rPr>
              <a:t>meta information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stored in them, specifically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Symbol table"/>
              </a:rPr>
              <a:t>symbol table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finstrument</a:t>
            </a:r>
            <a:r>
              <a:rPr lang="en-US" dirty="0" smtClean="0"/>
              <a:t>-functions:</a:t>
            </a:r>
          </a:p>
          <a:p>
            <a:r>
              <a:rPr lang="en-US" dirty="0" smtClean="0"/>
              <a:t>     https://gcc.gnu.org/onlinedocs/gcc-4.3.4/gcc/Code-Gen-Options.html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AA47A-7438-4B28-A78E-7057BF42F61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7C27-B067-41C3-A134-2EEC22F52C6D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77C27-B067-41C3-A134-2EEC22F52C6D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E044-2E72-4DFE-9E39-1E6368FD3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rt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1066800"/>
            <a:ext cx="2057400" cy="1234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Turtle [</a:t>
            </a:r>
            <a:r>
              <a:rPr lang="en-US" b="1" dirty="0" smtClean="0"/>
              <a:t>tor</a:t>
            </a:r>
            <a:r>
              <a:rPr lang="en-US" dirty="0" smtClean="0"/>
              <a:t>-tool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Emula</a:t>
            </a:r>
            <a:r>
              <a:rPr lang="en-US" b="1" dirty="0" smtClean="0"/>
              <a:t>tors Tool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test-case profiler, classifier, and cataloger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breakages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Difficulty in finding the right test cases to use for </a:t>
            </a:r>
            <a:r>
              <a:rPr lang="en-US" smtClean="0"/>
              <a:t>unit testing.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Inefficient unit testing (“shoot in the dark and hope we hit the target”)</a:t>
            </a:r>
          </a:p>
          <a:p>
            <a:pPr marL="514350" indent="-514350"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Connecting…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2209800" y="4114800"/>
            <a:ext cx="304800" cy="3048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2667000" y="2133600"/>
            <a:ext cx="304800" cy="30480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3124200" y="3505200"/>
            <a:ext cx="304800" cy="3048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4114800" y="2286000"/>
            <a:ext cx="304800" cy="3048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419600" y="3810000"/>
            <a:ext cx="304800" cy="3048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5181600" y="2895600"/>
            <a:ext cx="304800" cy="3048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6172200" y="4267200"/>
            <a:ext cx="304800" cy="3048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6477000" y="2362200"/>
            <a:ext cx="304800" cy="3048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52" idx="0"/>
            <a:endCxn id="8" idx="2"/>
          </p:cNvCxnSpPr>
          <p:nvPr/>
        </p:nvCxnSpPr>
        <p:spPr>
          <a:xfrm flipV="1">
            <a:off x="1063752" y="2286000"/>
            <a:ext cx="1603248" cy="685800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1" idx="1"/>
          </p:cNvCxnSpPr>
          <p:nvPr/>
        </p:nvCxnSpPr>
        <p:spPr>
          <a:xfrm>
            <a:off x="2971800" y="2286000"/>
            <a:ext cx="1492437" cy="1568637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6"/>
            <a:endCxn id="14" idx="3"/>
          </p:cNvCxnSpPr>
          <p:nvPr/>
        </p:nvCxnSpPr>
        <p:spPr>
          <a:xfrm flipV="1">
            <a:off x="4724400" y="3155763"/>
            <a:ext cx="501837" cy="806637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6"/>
            <a:endCxn id="50" idx="1"/>
          </p:cNvCxnSpPr>
          <p:nvPr/>
        </p:nvCxnSpPr>
        <p:spPr>
          <a:xfrm>
            <a:off x="5486400" y="3048000"/>
            <a:ext cx="1828800" cy="0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2" idx="2"/>
            <a:endCxn id="7" idx="1"/>
          </p:cNvCxnSpPr>
          <p:nvPr/>
        </p:nvCxnSpPr>
        <p:spPr>
          <a:xfrm>
            <a:off x="1063752" y="3584448"/>
            <a:ext cx="1190685" cy="57498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6"/>
            <a:endCxn id="9" idx="3"/>
          </p:cNvCxnSpPr>
          <p:nvPr/>
        </p:nvCxnSpPr>
        <p:spPr>
          <a:xfrm flipV="1">
            <a:off x="2514600" y="3765363"/>
            <a:ext cx="654237" cy="50183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1" idx="2"/>
          </p:cNvCxnSpPr>
          <p:nvPr/>
        </p:nvCxnSpPr>
        <p:spPr>
          <a:xfrm>
            <a:off x="3384363" y="3765363"/>
            <a:ext cx="1035237" cy="19703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0"/>
            <a:endCxn id="10" idx="4"/>
          </p:cNvCxnSpPr>
          <p:nvPr/>
        </p:nvCxnSpPr>
        <p:spPr>
          <a:xfrm flipH="1" flipV="1">
            <a:off x="4267200" y="2590800"/>
            <a:ext cx="304800" cy="121920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6"/>
            <a:endCxn id="16" idx="2"/>
          </p:cNvCxnSpPr>
          <p:nvPr/>
        </p:nvCxnSpPr>
        <p:spPr>
          <a:xfrm>
            <a:off x="4419600" y="2438400"/>
            <a:ext cx="2057400" cy="7620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Terminator 49"/>
          <p:cNvSpPr/>
          <p:nvPr/>
        </p:nvSpPr>
        <p:spPr>
          <a:xfrm>
            <a:off x="7315200" y="2743200"/>
            <a:ext cx="990600" cy="6096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Flowchart: Preparation 51"/>
          <p:cNvSpPr/>
          <p:nvPr/>
        </p:nvSpPr>
        <p:spPr>
          <a:xfrm>
            <a:off x="533400" y="2971800"/>
            <a:ext cx="1060704" cy="612648"/>
          </a:xfrm>
          <a:prstGeom prst="flowChartPrepa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52" idx="3"/>
            <a:endCxn id="10" idx="2"/>
          </p:cNvCxnSpPr>
          <p:nvPr/>
        </p:nvCxnSpPr>
        <p:spPr>
          <a:xfrm flipV="1">
            <a:off x="1594104" y="2438400"/>
            <a:ext cx="2520696" cy="83972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" idx="5"/>
            <a:endCxn id="14" idx="2"/>
          </p:cNvCxnSpPr>
          <p:nvPr/>
        </p:nvCxnSpPr>
        <p:spPr>
          <a:xfrm>
            <a:off x="4374963" y="2546163"/>
            <a:ext cx="806637" cy="50183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4" idx="7"/>
            <a:endCxn id="16" idx="2"/>
          </p:cNvCxnSpPr>
          <p:nvPr/>
        </p:nvCxnSpPr>
        <p:spPr>
          <a:xfrm flipV="1">
            <a:off x="5441763" y="2514600"/>
            <a:ext cx="1035237" cy="42563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6" idx="6"/>
            <a:endCxn id="50" idx="1"/>
          </p:cNvCxnSpPr>
          <p:nvPr/>
        </p:nvCxnSpPr>
        <p:spPr>
          <a:xfrm>
            <a:off x="6781800" y="2514600"/>
            <a:ext cx="533400" cy="533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2" idx="3"/>
            <a:endCxn id="9" idx="2"/>
          </p:cNvCxnSpPr>
          <p:nvPr/>
        </p:nvCxnSpPr>
        <p:spPr>
          <a:xfrm>
            <a:off x="1594104" y="3278124"/>
            <a:ext cx="1530096" cy="379476"/>
          </a:xfrm>
          <a:prstGeom prst="straightConnector1">
            <a:avLst/>
          </a:prstGeom>
          <a:ln w="38100">
            <a:solidFill>
              <a:srgbClr val="CDC8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7"/>
            <a:endCxn id="10" idx="3"/>
          </p:cNvCxnSpPr>
          <p:nvPr/>
        </p:nvCxnSpPr>
        <p:spPr>
          <a:xfrm flipV="1">
            <a:off x="3384363" y="2546163"/>
            <a:ext cx="775074" cy="1003674"/>
          </a:xfrm>
          <a:prstGeom prst="straightConnector1">
            <a:avLst/>
          </a:prstGeom>
          <a:ln w="38100">
            <a:solidFill>
              <a:srgbClr val="CDC8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0" idx="5"/>
            <a:endCxn id="15" idx="2"/>
          </p:cNvCxnSpPr>
          <p:nvPr/>
        </p:nvCxnSpPr>
        <p:spPr>
          <a:xfrm>
            <a:off x="4374963" y="2546163"/>
            <a:ext cx="1797237" cy="1873437"/>
          </a:xfrm>
          <a:prstGeom prst="straightConnector1">
            <a:avLst/>
          </a:prstGeom>
          <a:ln w="38100">
            <a:solidFill>
              <a:srgbClr val="CDC8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5" idx="7"/>
            <a:endCxn id="50" idx="1"/>
          </p:cNvCxnSpPr>
          <p:nvPr/>
        </p:nvCxnSpPr>
        <p:spPr>
          <a:xfrm flipV="1">
            <a:off x="6432363" y="3048000"/>
            <a:ext cx="882837" cy="1263837"/>
          </a:xfrm>
          <a:prstGeom prst="straightConnector1">
            <a:avLst/>
          </a:prstGeom>
          <a:ln w="38100">
            <a:solidFill>
              <a:srgbClr val="CDC8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6" idx="5"/>
            <a:endCxn id="50" idx="1"/>
          </p:cNvCxnSpPr>
          <p:nvPr/>
        </p:nvCxnSpPr>
        <p:spPr>
          <a:xfrm>
            <a:off x="6737163" y="2622363"/>
            <a:ext cx="578037" cy="42563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2" idx="3"/>
            <a:endCxn id="8" idx="4"/>
          </p:cNvCxnSpPr>
          <p:nvPr/>
        </p:nvCxnSpPr>
        <p:spPr>
          <a:xfrm flipV="1">
            <a:off x="1594104" y="2438400"/>
            <a:ext cx="1225296" cy="83972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6"/>
            <a:endCxn id="10" idx="1"/>
          </p:cNvCxnSpPr>
          <p:nvPr/>
        </p:nvCxnSpPr>
        <p:spPr>
          <a:xfrm>
            <a:off x="2971800" y="2286000"/>
            <a:ext cx="1187637" cy="4463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4" idx="7"/>
            <a:endCxn id="16" idx="3"/>
          </p:cNvCxnSpPr>
          <p:nvPr/>
        </p:nvCxnSpPr>
        <p:spPr>
          <a:xfrm flipV="1">
            <a:off x="5441763" y="2622363"/>
            <a:ext cx="1079874" cy="31787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6" idx="3"/>
            <a:endCxn id="15" idx="0"/>
          </p:cNvCxnSpPr>
          <p:nvPr/>
        </p:nvCxnSpPr>
        <p:spPr>
          <a:xfrm flipH="1">
            <a:off x="6324600" y="2622363"/>
            <a:ext cx="197037" cy="164483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5" idx="5"/>
            <a:endCxn id="50" idx="1"/>
          </p:cNvCxnSpPr>
          <p:nvPr/>
        </p:nvCxnSpPr>
        <p:spPr>
          <a:xfrm flipV="1">
            <a:off x="6432363" y="3048000"/>
            <a:ext cx="882837" cy="147936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457200" y="5181600"/>
            <a:ext cx="4572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57200" y="5562600"/>
            <a:ext cx="4572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57200" y="5943600"/>
            <a:ext cx="4572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57200" y="6324600"/>
            <a:ext cx="4572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1219200" y="5105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XPS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219200" y="5410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PDF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219200" y="5791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1219200" y="6172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PDF v1.7</a:t>
            </a:r>
            <a:endParaRPr lang="en-US" dirty="0"/>
          </a:p>
        </p:txBody>
      </p:sp>
      <p:sp>
        <p:nvSpPr>
          <p:cNvPr id="131" name="Flowchart: Connector 130"/>
          <p:cNvSpPr/>
          <p:nvPr/>
        </p:nvSpPr>
        <p:spPr>
          <a:xfrm>
            <a:off x="4876800" y="1752600"/>
            <a:ext cx="304800" cy="3048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lowchart: Connector 131"/>
          <p:cNvSpPr/>
          <p:nvPr/>
        </p:nvSpPr>
        <p:spPr>
          <a:xfrm>
            <a:off x="5638800" y="1828800"/>
            <a:ext cx="304800" cy="3048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>
            <a:stCxn id="131" idx="4"/>
            <a:endCxn id="14" idx="0"/>
          </p:cNvCxnSpPr>
          <p:nvPr/>
        </p:nvCxnSpPr>
        <p:spPr>
          <a:xfrm>
            <a:off x="5029200" y="2057400"/>
            <a:ext cx="304800" cy="838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lowchart: Connector 152"/>
          <p:cNvSpPr/>
          <p:nvPr/>
        </p:nvSpPr>
        <p:spPr>
          <a:xfrm>
            <a:off x="4724400" y="4419600"/>
            <a:ext cx="304800" cy="3048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lowchart: Connector 153"/>
          <p:cNvSpPr/>
          <p:nvPr/>
        </p:nvSpPr>
        <p:spPr>
          <a:xfrm>
            <a:off x="1905000" y="1828800"/>
            <a:ext cx="304800" cy="3048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lowchart: Connector 154"/>
          <p:cNvSpPr/>
          <p:nvPr/>
        </p:nvSpPr>
        <p:spPr>
          <a:xfrm>
            <a:off x="6934200" y="4419600"/>
            <a:ext cx="304800" cy="3048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2438400" y="3581400"/>
            <a:ext cx="228600" cy="2286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1295400" y="3962400"/>
            <a:ext cx="304800" cy="3048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2743200" y="3124200"/>
            <a:ext cx="228600" cy="2286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3962400" y="2895600"/>
            <a:ext cx="228600" cy="2286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4648200" y="3352800"/>
            <a:ext cx="228600" cy="2286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/>
          <p:cNvSpPr/>
          <p:nvPr/>
        </p:nvSpPr>
        <p:spPr>
          <a:xfrm>
            <a:off x="3810000" y="4267200"/>
            <a:ext cx="228600" cy="2286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3581400" y="1905000"/>
            <a:ext cx="228600" cy="2286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5791200" y="3429000"/>
            <a:ext cx="228600" cy="2286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6553200" y="3352800"/>
            <a:ext cx="228600" cy="2286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5105400" y="3962400"/>
            <a:ext cx="228600" cy="2286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5257800" y="4114800"/>
            <a:ext cx="228600" cy="2286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/>
          <p:cNvSpPr/>
          <p:nvPr/>
        </p:nvSpPr>
        <p:spPr>
          <a:xfrm>
            <a:off x="2514600" y="2743200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/>
          <p:cNvSpPr/>
          <p:nvPr/>
        </p:nvSpPr>
        <p:spPr>
          <a:xfrm>
            <a:off x="2438400" y="2514600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/>
          <p:cNvSpPr/>
          <p:nvPr/>
        </p:nvSpPr>
        <p:spPr>
          <a:xfrm>
            <a:off x="1752600" y="2743200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/>
          <p:cNvSpPr/>
          <p:nvPr/>
        </p:nvSpPr>
        <p:spPr>
          <a:xfrm>
            <a:off x="1981200" y="3429000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/>
          <p:cNvSpPr/>
          <p:nvPr/>
        </p:nvSpPr>
        <p:spPr>
          <a:xfrm>
            <a:off x="5486400" y="2209800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/>
          <p:cNvSpPr/>
          <p:nvPr/>
        </p:nvSpPr>
        <p:spPr>
          <a:xfrm>
            <a:off x="5410200" y="3429000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>
            <a:stCxn id="10" idx="7"/>
            <a:endCxn id="131" idx="3"/>
          </p:cNvCxnSpPr>
          <p:nvPr/>
        </p:nvCxnSpPr>
        <p:spPr>
          <a:xfrm flipV="1">
            <a:off x="4374963" y="2012763"/>
            <a:ext cx="546474" cy="31787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Lookup test-cases filtered by a given “keyword”.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Test-case profile summary report</a:t>
            </a:r>
          </a:p>
          <a:p>
            <a:pPr marL="971550" lvl="1" indent="-514350"/>
            <a:r>
              <a:rPr lang="en-US" dirty="0" smtClean="0"/>
              <a:t>Page checksum</a:t>
            </a:r>
          </a:p>
          <a:p>
            <a:pPr marL="971550" lvl="1" indent="-514350"/>
            <a:r>
              <a:rPr lang="en-US" dirty="0" smtClean="0"/>
              <a:t>Location</a:t>
            </a:r>
          </a:p>
          <a:p>
            <a:pPr marL="971550" lvl="1" indent="-514350"/>
            <a:r>
              <a:rPr lang="en-US" dirty="0" smtClean="0"/>
              <a:t>Elapse time</a:t>
            </a:r>
          </a:p>
          <a:p>
            <a:pPr marL="971550" lvl="1" indent="-514350"/>
            <a:r>
              <a:rPr lang="en-US" dirty="0" smtClean="0"/>
              <a:t>Code route (function invocation map)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Test-case performance history (graph report)</a:t>
            </a:r>
          </a:p>
          <a:p>
            <a:pPr marL="914400" lvl="1" indent="-514350"/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Tests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 fail on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perf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degradation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Unit test automation (detect test-case breakage)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Export search results (CSV formatted?)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Tag/keyword management (EV# and US#)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52600" y="4419600"/>
            <a:ext cx="19050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PDLsapp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52600" y="1600200"/>
            <a:ext cx="19050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Scripts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6400" y="1524000"/>
            <a:ext cx="19050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Log Parser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1800" y="4800600"/>
            <a:ext cx="19812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Front-End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 Interface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Up-Down Arrow 14"/>
          <p:cNvSpPr/>
          <p:nvPr/>
        </p:nvSpPr>
        <p:spPr>
          <a:xfrm>
            <a:off x="2438400" y="2971800"/>
            <a:ext cx="484632" cy="1216152"/>
          </a:xfrm>
          <a:prstGeom prst="up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iped Right Arrow 15"/>
          <p:cNvSpPr/>
          <p:nvPr/>
        </p:nvSpPr>
        <p:spPr>
          <a:xfrm>
            <a:off x="4038600" y="1905000"/>
            <a:ext cx="978408" cy="484632"/>
          </a:xfrm>
          <a:prstGeom prst="strip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5867400" y="3352800"/>
            <a:ext cx="1219200" cy="609600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Striped Right Arrow 17"/>
          <p:cNvSpPr/>
          <p:nvPr/>
        </p:nvSpPr>
        <p:spPr>
          <a:xfrm rot="5400000">
            <a:off x="6192012" y="2723388"/>
            <a:ext cx="551688" cy="438912"/>
          </a:xfrm>
          <a:prstGeom prst="strip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iped Right Arrow 18"/>
          <p:cNvSpPr/>
          <p:nvPr/>
        </p:nvSpPr>
        <p:spPr>
          <a:xfrm rot="7267458">
            <a:off x="5541004" y="4168715"/>
            <a:ext cx="551688" cy="438912"/>
          </a:xfrm>
          <a:prstGeom prst="strip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iped Right Arrow 19"/>
          <p:cNvSpPr/>
          <p:nvPr/>
        </p:nvSpPr>
        <p:spPr>
          <a:xfrm>
            <a:off x="762000" y="1905000"/>
            <a:ext cx="749808" cy="484632"/>
          </a:xfrm>
          <a:prstGeom prst="strip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19600" y="4800600"/>
            <a:ext cx="19812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Sentry automation tests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Striped Right Arrow 21"/>
          <p:cNvSpPr/>
          <p:nvPr/>
        </p:nvSpPr>
        <p:spPr>
          <a:xfrm rot="3478545">
            <a:off x="7066891" y="4093183"/>
            <a:ext cx="551688" cy="438912"/>
          </a:xfrm>
          <a:prstGeom prst="strip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schema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746" y="1600200"/>
            <a:ext cx="727050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- End 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Q/A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916</Words>
  <Application>Microsoft Office PowerPoint</Application>
  <PresentationFormat>On-screen Show (4:3)</PresentationFormat>
  <Paragraphs>146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Turtle [tor-tool] Emulators Tool</vt:lpstr>
      <vt:lpstr>Motivator</vt:lpstr>
      <vt:lpstr>Connecting…</vt:lpstr>
      <vt:lpstr>Features</vt:lpstr>
      <vt:lpstr>System Components</vt:lpstr>
      <vt:lpstr>DB schema</vt:lpstr>
      <vt:lpstr>- End 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</dc:title>
  <dc:creator>tanch</dc:creator>
  <cp:lastModifiedBy>chritan</cp:lastModifiedBy>
  <cp:revision>177</cp:revision>
  <dcterms:created xsi:type="dcterms:W3CDTF">2016-02-16T10:01:09Z</dcterms:created>
  <dcterms:modified xsi:type="dcterms:W3CDTF">2016-11-18T07:16:06Z</dcterms:modified>
</cp:coreProperties>
</file>