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36D5-75CE-F247-5F14-65F5CB2A2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01718-4DA4-0DEE-0C90-C829AC43C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420E-1036-1B7D-1AA7-4AE5716B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2981-ABA5-2956-883B-A3C1A117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CAA7-C450-B997-E173-91F55ECF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E7FB-16BF-92DD-4F85-AE822570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EA1CD-BA19-9125-777A-F65F2764E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7848-7EC4-5565-3C3A-45D030E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5E09-4772-ABF8-0282-928E82BB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26D9-E10B-FD89-145D-422C0A40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6FBB5-9D71-C19E-2C09-753499BC7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147B-5F74-BEE6-644D-B0925006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2E51-7312-2682-DBA1-F5F43750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8219-FF44-DD2B-C243-525B5264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6008-8E1D-A23D-667B-786EAE52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1122-9A10-E2C5-BAFD-99B49E19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7AF3-2B46-B563-D0FB-94A190B6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0742-9960-C9DB-0F8A-872E16AB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CFE1-9878-DF8A-3804-E81FD1C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9D22-3433-1B5B-6D96-2FE8B3C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0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31A7-4CCD-3C5F-1892-68E8697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8681-7BB0-225A-0D23-7B4EE7D1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88F8-92FF-04CF-B457-D22D58F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251B-FD59-C95B-CF7F-CEE3E7A5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A828-449B-0442-E9D8-93526E18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D47F-79BD-1E80-FBA3-5D2D1B1E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35F8-22C9-9192-7211-CD50BB6FB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6148-A642-46CF-F26E-B6D4908CE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7A6C-4FBA-82DD-862B-56331A5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BDD04-9B2E-5045-0312-7B8C287C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0D9C-EB2D-3BA0-92D1-8C4F0EE5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3FE7-A8BF-7AB4-91C9-712820B0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DD1D-2607-08B7-0007-49B3CDAB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3C305-5171-E88E-056B-4A202715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F18FF-BD7A-C6EF-CCD5-FD5706FF0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239F-7D2D-CAB3-D94E-709E794BA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70B5F-0F57-AC17-EA16-C3B251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EAE58-4EC1-5FC6-2362-49DBB515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509A7-62DC-C004-3F15-007C8A23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4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9595-3EE4-90DB-4A16-E9AD9535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DC647-B8BE-9B92-DADE-92DF5A9B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8096F-014C-09F8-D27C-7E65C307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4209-9109-9E93-29EA-EAF3E9FF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A0536-3772-368E-F117-65F218B9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85C1F-3728-7B1A-189A-2361399E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87A48-AFCF-9A24-9188-A735136E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2F6-27F6-2E87-D89B-4E320843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9A6E-DA2B-60EB-7831-0453B572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B2DC8-C303-015F-DA08-EFEB8CEA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D091D-BAED-02BE-CEC8-8C82B21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030D9-8E29-E08A-46FB-E8479D1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6FA52-FE91-2E4D-759C-33032548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0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88A0-F7DC-29B6-3C47-A92BA0C8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6837F-544C-BB6E-53B4-3D5B60516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CF4F-07CD-19B5-F308-7F0012406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1C73-3404-D309-B8D3-B9A4D919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7C03-16D7-AB06-373E-952E356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1D52-1D24-7E25-F938-84AEFF5E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A89CC-1587-1A9F-C0B7-91DDC377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3E65-DA7D-4641-9396-619FDA557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03DB-9100-F558-5F24-D072A06DC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03A1-ED10-35F1-7CA1-7604AAE4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53F3-93BD-27E3-9A0F-28A1F212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686-9AFD-9DCD-DE5F-85BAC0027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Assignment1-Task2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1548-A204-F9D0-A5C8-E5CBD669E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Group-A3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2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66CC5-1458-89AE-0EDE-63DF3E84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CE3E-DAFC-9324-2570-2531F6D3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4632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FA3354-A12E-C0CA-9E9D-1144D68D65E2}"/>
                  </a:ext>
                </a:extLst>
              </p:cNvPr>
              <p:cNvSpPr txBox="1"/>
              <p:nvPr/>
            </p:nvSpPr>
            <p:spPr>
              <a:xfrm>
                <a:off x="2007013" y="1690688"/>
                <a:ext cx="727200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Data Distribution: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Boxplot, Histogram, QQ plot, and Shapiro-Wilk test show that Log(NFL) is normally distributed.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Calculation: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target effect of 30% decrease in NFL, power of 0.8,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0.05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result in the sample size should be no less than 37 individuals for every group.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of Simulated Data: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Log(NFL) is approximately normal in both groups.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t-test shows that the NFL level significantly decreased after MECAS-123 treatment.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FA3354-A12E-C0CA-9E9D-1144D68D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13" y="1690688"/>
                <a:ext cx="7272000" cy="3416320"/>
              </a:xfrm>
              <a:prstGeom prst="rect">
                <a:avLst/>
              </a:prstGeom>
              <a:blipFill>
                <a:blip r:embed="rId2"/>
                <a:stretch>
                  <a:fillRect l="-671" t="-891" b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70D2-8ACD-4549-88C1-C94DF93F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3F7651-4A98-625E-F4E8-D123216E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89526"/>
              </p:ext>
            </p:extLst>
          </p:nvPr>
        </p:nvGraphicFramePr>
        <p:xfrm>
          <a:off x="3468913" y="7067693"/>
          <a:ext cx="2471249" cy="113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51">
                  <a:extLst>
                    <a:ext uri="{9D8B030D-6E8A-4147-A177-3AD203B41FA5}">
                      <a16:colId xmlns:a16="http://schemas.microsoft.com/office/drawing/2014/main" val="68602145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3937226322"/>
                    </a:ext>
                  </a:extLst>
                </a:gridCol>
                <a:gridCol w="831899">
                  <a:extLst>
                    <a:ext uri="{9D8B030D-6E8A-4147-A177-3AD203B41FA5}">
                      <a16:colId xmlns:a16="http://schemas.microsoft.com/office/drawing/2014/main" val="2643906592"/>
                    </a:ext>
                  </a:extLst>
                </a:gridCol>
              </a:tblGrid>
              <a:tr h="3892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3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0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089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C14E6-ABF3-E0C8-FB02-180D41B3DBA3}"/>
                  </a:ext>
                </a:extLst>
              </p:cNvPr>
              <p:cNvSpPr txBox="1"/>
              <p:nvPr/>
            </p:nvSpPr>
            <p:spPr>
              <a:xfrm>
                <a:off x="2975433" y="4514372"/>
                <a:ext cx="2564445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Calculation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size = 30%</a:t>
                </a: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C14E6-ABF3-E0C8-FB02-180D41B3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33" y="4514372"/>
                <a:ext cx="2564445" cy="1508105"/>
              </a:xfrm>
              <a:prstGeom prst="rect">
                <a:avLst/>
              </a:prstGeom>
              <a:blipFill>
                <a:blip r:embed="rId2"/>
                <a:stretch>
                  <a:fillRect t="-2429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6E2FBF-88CE-4B36-4321-0C5FB2AD0C39}"/>
              </a:ext>
            </a:extLst>
          </p:cNvPr>
          <p:cNvSpPr txBox="1"/>
          <p:nvPr/>
        </p:nvSpPr>
        <p:spPr>
          <a:xfrm>
            <a:off x="474388" y="1410936"/>
            <a:ext cx="1135780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MECAS Pharma has developed a promising molecule, named MECAS-123. Preclinical animal experiments have shown that MECAS-123 lowers the levels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could potentially act to limit AD disease progression. MECAS-123 also has a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safety profile.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parallel study will be carried out in matched AD patients.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P-tau181 will be measured at three months following the experimental treatment and control treatment.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CE8B8-A8F7-6A9B-F9B9-6E41C0DD3AB3}"/>
                  </a:ext>
                </a:extLst>
              </p:cNvPr>
              <p:cNvSpPr txBox="1"/>
              <p:nvPr/>
            </p:nvSpPr>
            <p:spPr>
              <a:xfrm>
                <a:off x="5685403" y="4514371"/>
                <a:ext cx="3046090" cy="145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CE8B8-A8F7-6A9B-F9B9-6E41C0DD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03" y="4514371"/>
                <a:ext cx="3046090" cy="1455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6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E901-DB8D-0956-6527-45959C928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6E01-378C-9C6A-22B3-9A662A8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0B3A0-D532-9D20-8612-FEB1BC53495E}"/>
              </a:ext>
            </a:extLst>
          </p:cNvPr>
          <p:cNvSpPr txBox="1"/>
          <p:nvPr/>
        </p:nvSpPr>
        <p:spPr>
          <a:xfrm>
            <a:off x="971776" y="2837784"/>
            <a:ext cx="333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38248-1EC9-8D2B-6C69-35262274B52E}"/>
                  </a:ext>
                </a:extLst>
              </p:cNvPr>
              <p:cNvSpPr txBox="1"/>
              <p:nvPr/>
            </p:nvSpPr>
            <p:spPr>
              <a:xfrm>
                <a:off x="565280" y="3288745"/>
                <a:ext cx="4150895" cy="15700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=70%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∆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b="0" i="1" smtClean="0"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log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⁡(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b="0" i="1" smtClean="0">
                                <a:latin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log(0.7) = -0.357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38248-1EC9-8D2B-6C69-35262274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0" y="3288745"/>
                <a:ext cx="4150895" cy="1570045"/>
              </a:xfrm>
              <a:prstGeom prst="rect">
                <a:avLst/>
              </a:prstGeom>
              <a:blipFill>
                <a:blip r:embed="rId2"/>
                <a:stretch>
                  <a:fillRect l="-1322" r="-2496" b="-50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72C0DA4-502E-CA61-E86F-E1167B66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3564"/>
            <a:ext cx="5919537" cy="8066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57DBE-9487-A2E2-2D50-4822CCF14BEC}"/>
              </a:ext>
            </a:extLst>
          </p:cNvPr>
          <p:cNvCxnSpPr/>
          <p:nvPr/>
        </p:nvCxnSpPr>
        <p:spPr>
          <a:xfrm>
            <a:off x="4716175" y="3694421"/>
            <a:ext cx="1175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CA32F4-C6B1-3020-E0F8-A7C3791B4F6B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44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A680-B7DD-6E5D-F2E1-8BAD3C17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BF1-78A3-EEE5-F1EC-69375717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EE0C7-C72C-A879-E510-A8A9765B4DF4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D22E2-5230-9B24-B7E4-6B2D654B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4" y="1503546"/>
            <a:ext cx="6707646" cy="395574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CD756E-6ECB-B096-B77F-85950848E2CE}"/>
              </a:ext>
            </a:extLst>
          </p:cNvPr>
          <p:cNvGrpSpPr/>
          <p:nvPr/>
        </p:nvGrpSpPr>
        <p:grpSpPr>
          <a:xfrm>
            <a:off x="2415387" y="5617001"/>
            <a:ext cx="8688221" cy="875873"/>
            <a:chOff x="838200" y="5524256"/>
            <a:chExt cx="10966544" cy="115349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975CA1-3FD3-13D2-8E24-0A035F95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524256"/>
              <a:ext cx="4124901" cy="9716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17255-CF55-885D-313F-EBE15610A6FB}"/>
                </a:ext>
              </a:extLst>
            </p:cNvPr>
            <p:cNvSpPr txBox="1"/>
            <p:nvPr/>
          </p:nvSpPr>
          <p:spPr>
            <a:xfrm>
              <a:off x="8454794" y="6191351"/>
              <a:ext cx="3349950" cy="48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Log-normal distributed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9A886D-89E1-2604-E89F-45C51BFB308F}"/>
                </a:ext>
              </a:extLst>
            </p:cNvPr>
            <p:cNvSpPr/>
            <p:nvPr/>
          </p:nvSpPr>
          <p:spPr>
            <a:xfrm>
              <a:off x="2227699" y="6296472"/>
              <a:ext cx="1963812" cy="259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71FCB2-4569-F9D1-C31C-7D582F14FFBD}"/>
                </a:ext>
              </a:extLst>
            </p:cNvPr>
            <p:cNvCxnSpPr>
              <a:cxnSpLocks/>
            </p:cNvCxnSpPr>
            <p:nvPr/>
          </p:nvCxnSpPr>
          <p:spPr>
            <a:xfrm>
              <a:off x="4191510" y="6400801"/>
              <a:ext cx="4132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75A964-C1EA-D509-3971-DE4009B3B91A}"/>
              </a:ext>
            </a:extLst>
          </p:cNvPr>
          <p:cNvSpPr txBox="1"/>
          <p:nvPr/>
        </p:nvSpPr>
        <p:spPr>
          <a:xfrm>
            <a:off x="7515784" y="2722848"/>
            <a:ext cx="4537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Boxplot: symmetric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approximate normal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QQ plot: roughly 45-degree line.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0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8E105-8EF2-CA58-2B73-AE9E407B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EFF3-ED38-2CF3-B6EF-CBE1B47F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4BEEA-45B1-5611-0569-6D1B8FDA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45" y="1995406"/>
            <a:ext cx="7679028" cy="3716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5848A-DE94-81AD-AE49-040819C7168C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2A28D-C6EC-05F0-87DD-03203ACF5EC5}"/>
              </a:ext>
            </a:extLst>
          </p:cNvPr>
          <p:cNvSpPr/>
          <p:nvPr/>
        </p:nvSpPr>
        <p:spPr>
          <a:xfrm>
            <a:off x="2276795" y="4406303"/>
            <a:ext cx="1153739" cy="208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B1C6C-B191-AD64-DD78-8CBBE863B9C9}"/>
              </a:ext>
            </a:extLst>
          </p:cNvPr>
          <p:cNvSpPr txBox="1"/>
          <p:nvPr/>
        </p:nvSpPr>
        <p:spPr>
          <a:xfrm>
            <a:off x="5540610" y="4325964"/>
            <a:ext cx="451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37 individuals for each group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6B8DB-D18E-412B-9438-8E0EE251438E}"/>
              </a:ext>
            </a:extLst>
          </p:cNvPr>
          <p:cNvCxnSpPr/>
          <p:nvPr/>
        </p:nvCxnSpPr>
        <p:spPr>
          <a:xfrm>
            <a:off x="3608505" y="4510630"/>
            <a:ext cx="18042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6E5A-D69B-2FB8-A25E-86007F52D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4446-B876-A8CD-C4D7-9E7AA7E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0105D-79C4-1BA3-0BAC-E0E386719B95}"/>
              </a:ext>
            </a:extLst>
          </p:cNvPr>
          <p:cNvSpPr txBox="1"/>
          <p:nvPr/>
        </p:nvSpPr>
        <p:spPr>
          <a:xfrm>
            <a:off x="1842920" y="874686"/>
            <a:ext cx="530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statistical data analysis plan.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BB08A-C44B-34EF-5F94-66FEA21666A6}"/>
              </a:ext>
            </a:extLst>
          </p:cNvPr>
          <p:cNvSpPr txBox="1"/>
          <p:nvPr/>
        </p:nvSpPr>
        <p:spPr>
          <a:xfrm>
            <a:off x="2007013" y="1690688"/>
            <a:ext cx="72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(MECAS-123) vs control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NFL after 3 month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Assess Normality of Raw NFL Data &amp; Log NFL Data;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Hypothesis test using t-test on Log NFL Data.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reduction in the geometric mean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into a percentage reduction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E1EF-4979-36F6-04DB-18D9EEDA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B3A5-33CC-0094-B2FE-942104A5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Q3&amp;4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3E45F-6EA1-873E-D477-F3C80116C26F}"/>
              </a:ext>
            </a:extLst>
          </p:cNvPr>
          <p:cNvSpPr txBox="1"/>
          <p:nvPr/>
        </p:nvSpPr>
        <p:spPr>
          <a:xfrm>
            <a:off x="2559093" y="750116"/>
            <a:ext cx="910104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clinical data at your suggested sample size (N = study participants per study arm) using the CM2018 R package.</a:t>
            </a:r>
          </a:p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Carry out the statistical analysis based on your plan. What conclusions can be drawn?</a:t>
            </a:r>
            <a:endParaRPr lang="en-US" altLang="zh-CN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1FDB7-C4D2-E1A0-32DA-546434F2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0" y="1851233"/>
            <a:ext cx="5817175" cy="1121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0177C-4742-39F4-1DC4-7CDA00E0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6" y="3183291"/>
            <a:ext cx="5527616" cy="3512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40686C-1B0C-2F27-3FAB-75AEF720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62" y="3183291"/>
            <a:ext cx="5550676" cy="3512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A557B2-02C6-585C-968A-B23E7F47D5DC}"/>
              </a:ext>
            </a:extLst>
          </p:cNvPr>
          <p:cNvSpPr txBox="1"/>
          <p:nvPr/>
        </p:nvSpPr>
        <p:spPr>
          <a:xfrm>
            <a:off x="6892725" y="2088576"/>
            <a:ext cx="4537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NFL data shows a more normalized distribution in both groups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EDDC-F8B5-6C36-4FCB-C1593EE55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6E24-9028-7201-5129-AFEFDF2F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79744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Q3$4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488BC-14C2-6119-9FCA-D579FC311D1F}"/>
              </a:ext>
            </a:extLst>
          </p:cNvPr>
          <p:cNvSpPr txBox="1"/>
          <p:nvPr/>
        </p:nvSpPr>
        <p:spPr>
          <a:xfrm>
            <a:off x="1491269" y="5111545"/>
            <a:ext cx="9209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 Log NFL Data in both the Treatment group and the Control group is normally distributed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05FF-02ED-E77E-9BE1-33EC8EE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31" y="2338554"/>
            <a:ext cx="4143953" cy="217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7F070-9BEB-442F-38FE-43F9161F2159}"/>
              </a:ext>
            </a:extLst>
          </p:cNvPr>
          <p:cNvSpPr txBox="1"/>
          <p:nvPr/>
        </p:nvSpPr>
        <p:spPr>
          <a:xfrm>
            <a:off x="2559093" y="750116"/>
            <a:ext cx="910104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clinical data at your suggested sample size (N = study participants per study arm) using the CM2018 R package.</a:t>
            </a:r>
          </a:p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Carry out the statistical analysis based on your plan. What conclusions can be drawn?</a:t>
            </a:r>
            <a:endParaRPr lang="en-US" altLang="zh-CN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41A890-919B-A46A-1398-DD391EBF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71" y="2338554"/>
            <a:ext cx="408679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63A8F-E4C0-5BE8-EF0E-03CA91BC8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6B7E-08F2-823F-F3FE-6527DF4E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79744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Q3$4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26779-475B-3E67-1D81-570F41D983B8}"/>
              </a:ext>
            </a:extLst>
          </p:cNvPr>
          <p:cNvSpPr txBox="1"/>
          <p:nvPr/>
        </p:nvSpPr>
        <p:spPr>
          <a:xfrm>
            <a:off x="1294888" y="6160957"/>
            <a:ext cx="92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log(NFL) decrease significantly after MECAS-123 treatment.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AAF95-1B9D-D237-B301-7CE22BD921B6}"/>
              </a:ext>
            </a:extLst>
          </p:cNvPr>
          <p:cNvSpPr txBox="1"/>
          <p:nvPr/>
        </p:nvSpPr>
        <p:spPr>
          <a:xfrm>
            <a:off x="2559093" y="750116"/>
            <a:ext cx="910104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clinical data at your suggested sample size (N = study participants per study arm) using the CM2018 R package.</a:t>
            </a:r>
          </a:p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Carry out the statistical analysis based on your plan. What conclusions can be drawn?</a:t>
            </a:r>
            <a:endParaRPr lang="en-US" altLang="zh-CN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77DFE-C374-B0B0-E91B-AC36AF5C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1" y="1690688"/>
            <a:ext cx="839269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1238</TotalTime>
  <Words>685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Wingdings</vt:lpstr>
      <vt:lpstr>Office Theme</vt:lpstr>
      <vt:lpstr>Assignment1-Task2</vt:lpstr>
      <vt:lpstr>Power Calculation</vt:lpstr>
      <vt:lpstr>Q1</vt:lpstr>
      <vt:lpstr>Q1</vt:lpstr>
      <vt:lpstr>Q1</vt:lpstr>
      <vt:lpstr>Q2</vt:lpstr>
      <vt:lpstr>Q3&amp;4</vt:lpstr>
      <vt:lpstr>Q3$4</vt:lpstr>
      <vt:lpstr>Q3$4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芷兰 郑</dc:creator>
  <cp:lastModifiedBy>芷兰 郑</cp:lastModifiedBy>
  <cp:revision>6</cp:revision>
  <dcterms:created xsi:type="dcterms:W3CDTF">2025-09-10T05:04:42Z</dcterms:created>
  <dcterms:modified xsi:type="dcterms:W3CDTF">2025-09-16T13:11:22Z</dcterms:modified>
</cp:coreProperties>
</file>