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  <p:sldId id="265" r:id="rId10"/>
    <p:sldId id="264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D36D5-75CE-F247-5F14-65F5CB2A2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001718-4DA4-0DEE-0C90-C829AC43C3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58420E-1036-1B7D-1AA7-4AE5716B77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472981-ABA5-2956-883B-A3C1A117D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5CAA7-C450-B997-E173-91F55ECFB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1233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8E7FB-16BF-92DD-4F85-AE8225703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DEA1CD-BA19-9125-777A-F65F2764E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4B7848-7EC4-5565-3C3A-45D030E63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75E09-4772-ABF8-0282-928E82BB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F26D9-E10B-FD89-145D-422C0A403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45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6FBB5-9D71-C19E-2C09-753499BC7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4147B-5F74-BEE6-644D-B09250060F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02E51-7312-2682-DBA1-F5F43750C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18219-FF44-DD2B-C243-525B52640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D6008-8E1D-A23D-667B-786EAE528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008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11122-9A10-E2C5-BAFD-99B49E19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87AF3-2B46-B563-D0FB-94A190B6D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60742-9960-C9DB-0F8A-872E16AB37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7CFE1-9878-DF8A-3804-E81FD1CE8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0A9D22-3433-1B5B-6D96-2FE8B3C00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004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E31A7-4CCD-3C5F-1892-68E8697CF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68681-7BB0-225A-0D23-7B4EE7D18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E88F8-92FF-04CF-B457-D22D58F83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D251B-FD59-C95B-CF7F-CEE3E7A5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A828-449B-0442-E9D8-93526E180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92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1D47F-79BD-1E80-FBA3-5D2D1B1E3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35F8-22C9-9192-7211-CD50BB6FBC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6148-A642-46CF-F26E-B6D4908CE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D97A6C-4FBA-82DD-862B-56331A570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BDD04-9B2E-5045-0312-7B8C287C2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60D9C-EB2D-3BA0-92D1-8C4F0EE52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513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43FE7-A8BF-7AB4-91C9-712820B0B2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DD1D-2607-08B7-0007-49B3CDABA3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F3C305-5171-E88E-056B-4A2027154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3F18FF-BD7A-C6EF-CCD5-FD5706FF03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9D239F-7D2D-CAB3-D94E-709E794BA0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E70B5F-0F57-AC17-EA16-C3B251353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77EAE58-4EC1-5FC6-2362-49DBB5151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D2509A7-62DC-C004-3F15-007C8A235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6549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59595-3EE4-90DB-4A16-E9AD95351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ADC647-B8BE-9B92-DADE-92DF5A9B0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28096F-014C-09F8-D27C-7E65C3071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A4209-9109-9E93-29EA-EAF3E9FF3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73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AA0536-3772-368E-F117-65F218B95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F85C1F-3728-7B1A-189A-2361399ED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87A48-AFCF-9A24-9188-A735136E3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2908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32F6-27F6-2E87-D89B-4E320843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C9A6E-DA2B-60EB-7831-0453B572E0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B2DC8-C303-015F-DA08-EFEB8CEAB4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6D091D-BAED-02BE-CEC8-8C82B210B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030D9-8E29-E08A-46FB-E8479D18E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E6FA52-FE91-2E4D-759C-33032548D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02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D88A0-F7DC-29B6-3C47-A92BA0C8B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86837F-544C-BB6E-53B4-3D5B605167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CCF4F-07CD-19B5-F308-7F00124063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4E1C73-3404-D309-B8D3-B9A4D9198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47C03-16D7-AB06-373E-952E35677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61D52-1D24-7E25-F938-84AEFF5E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352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9A89CC-1587-1A9F-C0B7-91DDC377F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C3E65-DA7D-4641-9396-619FDA5572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altLang="zh-CN"/>
              <a:t>Click to edit Master text styles</a:t>
            </a:r>
          </a:p>
          <a:p>
            <a:pPr lvl="1"/>
            <a:r>
              <a:rPr lang="en-GB" altLang="zh-CN"/>
              <a:t>Second level</a:t>
            </a:r>
          </a:p>
          <a:p>
            <a:pPr lvl="2"/>
            <a:r>
              <a:rPr lang="en-GB" altLang="zh-CN"/>
              <a:t>Third level</a:t>
            </a:r>
          </a:p>
          <a:p>
            <a:pPr lvl="3"/>
            <a:r>
              <a:rPr lang="en-GB" altLang="zh-CN"/>
              <a:t>Fourth level</a:t>
            </a:r>
          </a:p>
          <a:p>
            <a:pPr lvl="4"/>
            <a:r>
              <a:rPr lang="en-GB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703DB-9100-F558-5F24-D072A06DCE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1F6BE-7E61-484E-AA78-37F51C58728A}" type="datetimeFigureOut">
              <a:rPr lang="zh-CN" altLang="en-US" smtClean="0"/>
              <a:t>2025/9/16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03A1-ED10-35F1-7CA1-7604AAE4B6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8053F3-93BD-27E3-9A0F-28A1F212AF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718F23-BC82-496B-B99E-9D37531D6EF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508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44686-9AFD-9DCD-DE5F-85BAC00276F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Assignment1-Task2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9B1548-A204-F9D0-A5C8-E5CBD669E2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Group-A3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31232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066CC5-1458-89AE-0EDE-63DF3E848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7CE3E-DAFC-9324-2570-2531F6D37D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874632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3354-A12E-C0CA-9E9D-1144D68D65E2}"/>
                  </a:ext>
                </a:extLst>
              </p:cNvPr>
              <p:cNvSpPr txBox="1"/>
              <p:nvPr/>
            </p:nvSpPr>
            <p:spPr>
              <a:xfrm>
                <a:off x="2007013" y="1690688"/>
                <a:ext cx="7272000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Original Data Distribution: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Boxplot, Histogram, QQ plot, and Shapiro-Wilk test show that Log(NFL) is normally distributed.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Calculation: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target effect of 30% decrease in NFL, power of 0.8, and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0.05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result in the sample size should be no less than 37 individuals for every group.</a:t>
                </a:r>
              </a:p>
              <a:p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Analysis of Simulated Data: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Log(NFL) is approximately normal in both groups.</a:t>
                </a:r>
              </a:p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t-test shows that the NFL level significantly decreased after MECAS-123 treatment.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4FA3354-A12E-C0CA-9E9D-1144D68D65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013" y="1690688"/>
                <a:ext cx="7272000" cy="3416320"/>
              </a:xfrm>
              <a:prstGeom prst="rect">
                <a:avLst/>
              </a:prstGeom>
              <a:blipFill>
                <a:blip r:embed="rId2"/>
                <a:stretch>
                  <a:fillRect l="-671" t="-891" b="-1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780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970D2-8ACD-4549-88C1-C94DF93F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73F7651-4A98-625E-F4E8-D123216E41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089526"/>
              </p:ext>
            </p:extLst>
          </p:nvPr>
        </p:nvGraphicFramePr>
        <p:xfrm>
          <a:off x="3468913" y="7067693"/>
          <a:ext cx="2471249" cy="11309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2451">
                  <a:extLst>
                    <a:ext uri="{9D8B030D-6E8A-4147-A177-3AD203B41FA5}">
                      <a16:colId xmlns:a16="http://schemas.microsoft.com/office/drawing/2014/main" val="68602145"/>
                    </a:ext>
                  </a:extLst>
                </a:gridCol>
                <a:gridCol w="886899">
                  <a:extLst>
                    <a:ext uri="{9D8B030D-6E8A-4147-A177-3AD203B41FA5}">
                      <a16:colId xmlns:a16="http://schemas.microsoft.com/office/drawing/2014/main" val="3937226322"/>
                    </a:ext>
                  </a:extLst>
                </a:gridCol>
                <a:gridCol w="831899">
                  <a:extLst>
                    <a:ext uri="{9D8B030D-6E8A-4147-A177-3AD203B41FA5}">
                      <a16:colId xmlns:a16="http://schemas.microsoft.com/office/drawing/2014/main" val="2643906592"/>
                    </a:ext>
                  </a:extLst>
                </a:gridCol>
              </a:tblGrid>
              <a:tr h="389236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True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27387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FP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88074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True</a:t>
                      </a:r>
                      <a:endParaRPr lang="zh-CN" alt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FN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190897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C14E6-ABF3-E0C8-FB02-180D41B3DBA3}"/>
                  </a:ext>
                </a:extLst>
              </p:cNvPr>
              <p:cNvSpPr txBox="1"/>
              <p:nvPr/>
            </p:nvSpPr>
            <p:spPr>
              <a:xfrm>
                <a:off x="2975433" y="4514372"/>
                <a:ext cx="2564445" cy="15081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Power Calculation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altLang="zh-CN" b="0" i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Effect size = 30%</a:t>
                </a:r>
              </a:p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= ?</a:t>
                </a:r>
                <a:endParaRPr lang="zh-CN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5C14E6-ABF3-E0C8-FB02-180D41B3D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433" y="4514372"/>
                <a:ext cx="2564445" cy="1508105"/>
              </a:xfrm>
              <a:prstGeom prst="rect">
                <a:avLst/>
              </a:prstGeom>
              <a:blipFill>
                <a:blip r:embed="rId2"/>
                <a:stretch>
                  <a:fillRect t="-2429" b="-56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E6E2FBF-88CE-4B36-4321-0C5FB2AD0C39}"/>
              </a:ext>
            </a:extLst>
          </p:cNvPr>
          <p:cNvSpPr txBox="1"/>
          <p:nvPr/>
        </p:nvSpPr>
        <p:spPr>
          <a:xfrm>
            <a:off x="474388" y="1410936"/>
            <a:ext cx="11357809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MECAS Pharma has developed a promising molecule, named MECAS-123. Preclinical animal experiments have shown that MECAS-123 lowers the levels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This could potentially act to limit AD disease progression. MECAS-123 also has a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favourable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safety profile.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parallel study will be carried out in matched AD patients.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P-tau181 will be measured at three months following the experimental treatment and control treatment.</a:t>
            </a:r>
          </a:p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dirty="0" err="1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CE8B8-A8F7-6A9B-F9B9-6E41C0DD3AB3}"/>
                  </a:ext>
                </a:extLst>
              </p:cNvPr>
              <p:cNvSpPr txBox="1"/>
              <p:nvPr/>
            </p:nvSpPr>
            <p:spPr>
              <a:xfrm>
                <a:off x="5685403" y="4514371"/>
                <a:ext cx="3046090" cy="14559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f>
                                    <m:fPr>
                                      <m:type m:val="lin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zh-CN" alt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num>
                                    <m:den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sub>
                              </m:s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3CE8B8-A8F7-6A9B-F9B9-6E41C0DD3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403" y="4514371"/>
                <a:ext cx="3046090" cy="14559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35665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2E901-DB8D-0956-6527-45959C928D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6E01-378C-9C6A-22B3-9A662A8C3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60B3A0-D532-9D20-8612-FEB1BC53495E}"/>
              </a:ext>
            </a:extLst>
          </p:cNvPr>
          <p:cNvSpPr txBox="1"/>
          <p:nvPr/>
        </p:nvSpPr>
        <p:spPr>
          <a:xfrm>
            <a:off x="971776" y="2837784"/>
            <a:ext cx="333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38248-1EC9-8D2B-6C69-35262274B52E}"/>
                  </a:ext>
                </a:extLst>
              </p:cNvPr>
              <p:cNvSpPr txBox="1"/>
              <p:nvPr/>
            </p:nvSpPr>
            <p:spPr>
              <a:xfrm>
                <a:off x="565280" y="3288745"/>
                <a:ext cx="4150895" cy="1409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US" altLang="zh-CN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=70%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∆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en-US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8538248-1EC9-8D2B-6C69-35262274B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80" y="3288745"/>
                <a:ext cx="4150895" cy="14092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772C0DA4-502E-CA61-E86F-E1167B66F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373564"/>
            <a:ext cx="5919537" cy="80664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0D57DBE-9487-A2E2-2D50-4822CCF14BEC}"/>
              </a:ext>
            </a:extLst>
          </p:cNvPr>
          <p:cNvCxnSpPr/>
          <p:nvPr/>
        </p:nvCxnSpPr>
        <p:spPr>
          <a:xfrm>
            <a:off x="4716175" y="3694421"/>
            <a:ext cx="117526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FCA32F4-C6B1-3020-E0F8-A7C3791B4F6B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84449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7A680-B7DD-6E5D-F2E1-8BAD3C17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D5BF1-78A3-EEE5-F1EC-69375717C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6EE0C7-C72C-A879-E510-A8A9765B4DF4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2D22E2-5230-9B24-B7E4-6B2D654B12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404" y="1503546"/>
            <a:ext cx="6707646" cy="395574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CD756E-6ECB-B096-B77F-85950848E2CE}"/>
              </a:ext>
            </a:extLst>
          </p:cNvPr>
          <p:cNvGrpSpPr/>
          <p:nvPr/>
        </p:nvGrpSpPr>
        <p:grpSpPr>
          <a:xfrm>
            <a:off x="2415387" y="5617001"/>
            <a:ext cx="8688221" cy="875873"/>
            <a:chOff x="838200" y="5524256"/>
            <a:chExt cx="10966544" cy="1153491"/>
          </a:xfrm>
        </p:grpSpPr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7F975CA1-3FD3-13D2-8E24-0A035F95E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5524256"/>
              <a:ext cx="4124901" cy="971686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A17255-CF55-885D-313F-EBE15610A6FB}"/>
                </a:ext>
              </a:extLst>
            </p:cNvPr>
            <p:cNvSpPr txBox="1"/>
            <p:nvPr/>
          </p:nvSpPr>
          <p:spPr>
            <a:xfrm>
              <a:off x="8454794" y="6191351"/>
              <a:ext cx="3349950" cy="48639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Wingdings" panose="05000000000000000000" pitchFamily="2" charset="2"/>
                <a:buChar char="Ø"/>
              </a:pPr>
              <a:r>
                <a: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Log-normal distributed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D9A886D-89E1-2604-E89F-45C51BFB308F}"/>
                </a:ext>
              </a:extLst>
            </p:cNvPr>
            <p:cNvSpPr/>
            <p:nvPr/>
          </p:nvSpPr>
          <p:spPr>
            <a:xfrm>
              <a:off x="2227699" y="6296472"/>
              <a:ext cx="1963812" cy="259095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6071FCB2-4569-F9D1-C31C-7D582F14FFBD}"/>
                </a:ext>
              </a:extLst>
            </p:cNvPr>
            <p:cNvCxnSpPr>
              <a:cxnSpLocks/>
            </p:cNvCxnSpPr>
            <p:nvPr/>
          </p:nvCxnSpPr>
          <p:spPr>
            <a:xfrm>
              <a:off x="4191510" y="6400801"/>
              <a:ext cx="41327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4F75A964-C1EA-D509-3971-DE4009B3B91A}"/>
              </a:ext>
            </a:extLst>
          </p:cNvPr>
          <p:cNvSpPr txBox="1"/>
          <p:nvPr/>
        </p:nvSpPr>
        <p:spPr>
          <a:xfrm>
            <a:off x="7515784" y="2722848"/>
            <a:ext cx="453711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Boxplot: symmetric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Histogram: approximate normal distribution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QQ plot: roughly 45-degree line.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9608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8E105-8EF2-CA58-2B73-AE9E407B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EFF3-ED38-2CF3-B6EF-CBE1B47FC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84BEEA-45B1-5611-0569-6D1B8FDA0D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45" y="1995406"/>
            <a:ext cx="7679028" cy="37169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5848A-DE94-81AD-AE49-040819C7168C}"/>
              </a:ext>
            </a:extLst>
          </p:cNvPr>
          <p:cNvSpPr txBox="1"/>
          <p:nvPr/>
        </p:nvSpPr>
        <p:spPr>
          <a:xfrm>
            <a:off x="1521954" y="717339"/>
            <a:ext cx="105861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the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data in AD patients in Task 1 - Perform power calculations, and give a suggestion on the number of study participants, given that we would like to detect a 30% reduction in the geometric mean of </a:t>
            </a:r>
            <a:r>
              <a:rPr lang="en-US" altLang="zh-CN" b="0" i="0" dirty="0" err="1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NfL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52A28D-C6EC-05F0-87DD-03203ACF5EC5}"/>
              </a:ext>
            </a:extLst>
          </p:cNvPr>
          <p:cNvSpPr/>
          <p:nvPr/>
        </p:nvSpPr>
        <p:spPr>
          <a:xfrm>
            <a:off x="2276795" y="4406303"/>
            <a:ext cx="1153739" cy="20865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7B1C6C-B191-AD64-DD78-8CBBE863B9C9}"/>
              </a:ext>
            </a:extLst>
          </p:cNvPr>
          <p:cNvSpPr txBox="1"/>
          <p:nvPr/>
        </p:nvSpPr>
        <p:spPr>
          <a:xfrm>
            <a:off x="5540610" y="4325964"/>
            <a:ext cx="45116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Sample size: 37 individuals for each group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7A6B8DB-D18E-412B-9438-8E0EE251438E}"/>
              </a:ext>
            </a:extLst>
          </p:cNvPr>
          <p:cNvCxnSpPr/>
          <p:nvPr/>
        </p:nvCxnSpPr>
        <p:spPr>
          <a:xfrm>
            <a:off x="3608505" y="4510630"/>
            <a:ext cx="18042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4294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86E5A-D69B-2FB8-A25E-86007F52D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4446-B876-A8CD-C4D7-9E7AA7E35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30105D-79C4-1BA3-0BAC-E0E386719B95}"/>
              </a:ext>
            </a:extLst>
          </p:cNvPr>
          <p:cNvSpPr txBox="1"/>
          <p:nvPr/>
        </p:nvSpPr>
        <p:spPr>
          <a:xfrm>
            <a:off x="1842920" y="874686"/>
            <a:ext cx="530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 statistical data analysis plan.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CBB08A-C44B-34EF-5F94-66FEA21666A6}"/>
              </a:ext>
            </a:extLst>
          </p:cNvPr>
          <p:cNvSpPr txBox="1"/>
          <p:nvPr/>
        </p:nvSpPr>
        <p:spPr>
          <a:xfrm>
            <a:off x="2007013" y="1690688"/>
            <a:ext cx="72720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endParaRPr lang="en-US" altLang="zh-C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(MECAS-123) vs control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Endpoint: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NFL after 3 month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Assess Normality of Raw NFL Data &amp; Log NFL Data;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Hypothesis test using t-test on Log NFL Data.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Reason: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reduction in the geometric mean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use of the data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translates into a percentage reduction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10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76E1EF-4979-36F6-04DB-18D9EEDA7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2B3A5-33CC-0094-B2FE-942104A5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Q3&amp;4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53E45F-6EA1-873E-D477-F3C80116C26F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71FDB7-C4D2-E1A0-32DA-546434F2D0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40" y="1851233"/>
            <a:ext cx="5817175" cy="11210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40177C-4742-39F4-1DC4-7CDA00E0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46" y="3183291"/>
            <a:ext cx="5527616" cy="35122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C40686C-1B0C-2F27-3FAB-75AEF720A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62" y="3183291"/>
            <a:ext cx="5550676" cy="351223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A557B2-02C6-585C-968A-B23E7F47D5DC}"/>
              </a:ext>
            </a:extLst>
          </p:cNvPr>
          <p:cNvSpPr txBox="1"/>
          <p:nvPr/>
        </p:nvSpPr>
        <p:spPr>
          <a:xfrm>
            <a:off x="6892725" y="2088576"/>
            <a:ext cx="45371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NFL data shows a more normalized distribution in both groups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9480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E6EDDC-F8B5-6C36-4FCB-C1593EE55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76E24-9028-7201-5129-AFEFDF2F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79744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Q3$4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9488BC-14C2-6119-9FCA-D579FC311D1F}"/>
              </a:ext>
            </a:extLst>
          </p:cNvPr>
          <p:cNvSpPr txBox="1"/>
          <p:nvPr/>
        </p:nvSpPr>
        <p:spPr>
          <a:xfrm>
            <a:off x="1491269" y="5111545"/>
            <a:ext cx="920946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the Log NFL Data in both the Treatment group and the Control group is normally distributed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E605FF-02ED-E77E-9BE1-33EC8EEC6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31" y="2338554"/>
            <a:ext cx="4143953" cy="217200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F7F070-9BEB-442F-38FE-43F9161F2159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41A890-919B-A46A-1398-DD391EBF40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71" y="2338554"/>
            <a:ext cx="4086795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76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63A8F-E4C0-5BE8-EF0E-03CA91BC8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86B7E-08F2-823F-F3FE-6527DF4E6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579744" cy="1325563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Q3$4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26779-475B-3E67-1D81-570F41D983B8}"/>
              </a:ext>
            </a:extLst>
          </p:cNvPr>
          <p:cNvSpPr txBox="1"/>
          <p:nvPr/>
        </p:nvSpPr>
        <p:spPr>
          <a:xfrm>
            <a:off x="1294888" y="6160957"/>
            <a:ext cx="92094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Indicates that log(NFL) decrease significantly after MECAS-123 treatment.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DAAF95-1B9D-D237-B301-7CE22BD921B6}"/>
              </a:ext>
            </a:extLst>
          </p:cNvPr>
          <p:cNvSpPr txBox="1"/>
          <p:nvPr/>
        </p:nvSpPr>
        <p:spPr>
          <a:xfrm>
            <a:off x="2559093" y="750116"/>
            <a:ext cx="9101042" cy="987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en-US" altLang="zh-CN" b="0" i="0" dirty="0">
                <a:solidFill>
                  <a:srgbClr val="21212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Retrieve the clinical data at your suggested sample size (N = study participants per study arm) using the CM2018 R package.</a:t>
            </a:r>
          </a:p>
          <a:p>
            <a:pPr algn="l">
              <a:spcAft>
                <a:spcPts val="450"/>
              </a:spcAft>
            </a:pPr>
            <a:r>
              <a:rPr lang="en-US" altLang="zh-CN" dirty="0">
                <a:solidFill>
                  <a:srgbClr val="2121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Carry out the statistical analysis based on your plan. What conclusions can be drawn?</a:t>
            </a:r>
            <a:endParaRPr lang="en-US" altLang="zh-CN" b="0" i="0" dirty="0">
              <a:solidFill>
                <a:srgbClr val="21212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A77DFE-C374-B0B0-E91B-AC36AF5C5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651" y="1690688"/>
            <a:ext cx="8392696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65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</TotalTime>
  <Words>677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等线</vt:lpstr>
      <vt:lpstr>等线 Light</vt:lpstr>
      <vt:lpstr>Arial</vt:lpstr>
      <vt:lpstr>Cambria Math</vt:lpstr>
      <vt:lpstr>Times New Roman</vt:lpstr>
      <vt:lpstr>Wingdings</vt:lpstr>
      <vt:lpstr>Office Theme</vt:lpstr>
      <vt:lpstr>Assignment1-Task2</vt:lpstr>
      <vt:lpstr>Power Calculation</vt:lpstr>
      <vt:lpstr>Q1</vt:lpstr>
      <vt:lpstr>Q1</vt:lpstr>
      <vt:lpstr>Q1</vt:lpstr>
      <vt:lpstr>Q2</vt:lpstr>
      <vt:lpstr>Q3&amp;4</vt:lpstr>
      <vt:lpstr>Q3$4</vt:lpstr>
      <vt:lpstr>Q3$4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芷兰 郑</dc:creator>
  <cp:lastModifiedBy>芷兰 郑</cp:lastModifiedBy>
  <cp:revision>5</cp:revision>
  <dcterms:created xsi:type="dcterms:W3CDTF">2025-09-10T05:04:42Z</dcterms:created>
  <dcterms:modified xsi:type="dcterms:W3CDTF">2025-09-16T08:54:39Z</dcterms:modified>
</cp:coreProperties>
</file>