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tags" Target="../tags/tag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fr-FR" altLang="zh-CN"/>
              <a:t>T</a:t>
            </a:r>
            <a:r>
              <a:rPr lang="en-US" altLang="zh-CN"/>
              <a:t>ask 4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Group-A3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5165" cy="1325880"/>
          </a:xfrm>
        </p:spPr>
        <p:txBody>
          <a:bodyPr>
            <a:normAutofit/>
          </a:bodyPr>
          <a:p>
            <a:r>
              <a:rPr lang="en-US" altLang="zh-CN"/>
              <a:t>Q3</a:t>
            </a:r>
            <a:r>
              <a:rPr lang="fr-FR" altLang="en-US"/>
              <a:t> </a:t>
            </a:r>
            <a:r>
              <a:rPr lang="en-US" altLang="zh-CN" sz="3000">
                <a:sym typeface="+mn-ea"/>
              </a:rPr>
              <a:t>Visualise the SPMSQ for the same individuals at two occasions</a:t>
            </a:r>
            <a:endParaRPr lang="en-US" altLang="zh-CN" sz="3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3370" y="1465580"/>
            <a:ext cx="1420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000">
                <a:sym typeface="+mn-ea"/>
              </a:rPr>
              <a:t>K</a:t>
            </a:r>
            <a:r>
              <a:rPr lang="en-US" altLang="zh-CN" sz="2000">
                <a:sym typeface="+mn-ea"/>
              </a:rPr>
              <a:t>appa</a:t>
            </a:r>
            <a:endParaRPr lang="en-US" altLang="zh-CN" sz="20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63370" y="5534025"/>
            <a:ext cx="4593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Kappa = 0.368, indicating fair agreement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p-value = 0.0559, SPMSQ scores are moderately stable but not perfectly consistent across occasions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166610" y="3766185"/>
            <a:ext cx="4323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p-value was 0.8217 &gt; 0.05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indicating no significant overall change in SPMSQ between the two occasions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3370" y="3938905"/>
            <a:ext cx="4392295" cy="1532890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663700" y="1913890"/>
          <a:ext cx="3585845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15"/>
                <a:gridCol w="27038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0-0.2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slight agreement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0.2-0.4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fair </a:t>
                      </a:r>
                      <a:r>
                        <a:rPr lang="en-US" altLang="zh-CN"/>
                        <a:t>agreement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0.4-0.6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moderate agreement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0.6-0.8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substantial agreement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0.8-1.0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almost perfect agreement</a:t>
                      </a:r>
                      <a:endParaRPr lang="en-US" altLang="zh-C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855" y="2299970"/>
            <a:ext cx="5731510" cy="10306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166610" y="1465580"/>
            <a:ext cx="3474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000">
                <a:sym typeface="+mn-ea"/>
              </a:rPr>
              <a:t>Wilcoxon signed-rank test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en-US" altLang="zh-CN"/>
              <a:t>ummary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685290" y="1691005"/>
            <a:ext cx="7880350" cy="359981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/>
              <a:t>Methods: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ym typeface="+mn-ea"/>
              </a:rPr>
              <a:t>Visualise SPMSQ distributions: </a:t>
            </a:r>
            <a:endParaRPr lang="en-US" altLang="zh-CN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stacked percentage and grouped bar plots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log-transformed NfL and plotted it by SPMSQ categories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ym typeface="+mn-ea"/>
              </a:rPr>
              <a:t>Quantify the association:</a:t>
            </a:r>
            <a:r>
              <a:rPr lang="en-US" altLang="zh-CN"/>
              <a:t> ordinal logistic model (polr)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ym typeface="+mn-ea"/>
              </a:rPr>
              <a:t>Within-subject changes: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transition matrix, weighted kappa and Wilcoxon tests .</a:t>
            </a:r>
            <a:endParaRPr lang="en-US" altLang="zh-CN"/>
          </a:p>
          <a:p>
            <a:endParaRPr lang="en-US" altLang="zh-CN"/>
          </a:p>
          <a:p>
            <a:r>
              <a:rPr lang="en-US" altLang="zh-CN" sz="2400"/>
              <a:t>Key Findings: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Higher log(NfL) tended to associate with more severe SPMSQ categories (OR ≈2.57, borderline p), but not </a:t>
            </a:r>
            <a:r>
              <a:rPr lang="en-US" altLang="zh-CN">
                <a:sym typeface="+mn-ea"/>
              </a:rPr>
              <a:t>statistically</a:t>
            </a:r>
            <a:r>
              <a:rPr lang="en-US" altLang="zh-CN"/>
              <a:t> significant.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SPMSQ showed fair agreement and no systematic group-level change </a:t>
            </a:r>
            <a:r>
              <a:rPr lang="en-US" altLang="zh-CN"/>
              <a:t>across two occasions.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Q1</a:t>
            </a:r>
            <a:r>
              <a:rPr lang="fr-FR" altLang="en-US"/>
              <a:t> </a:t>
            </a:r>
            <a:r>
              <a:rPr lang="en-US" altLang="zh-CN" sz="3000">
                <a:sym typeface="+mn-ea"/>
              </a:rPr>
              <a:t>V</a:t>
            </a:r>
            <a:r>
              <a:rPr lang="en-US" altLang="zh-CN" sz="3000">
                <a:sym typeface="+mn-ea"/>
              </a:rPr>
              <a:t>isualize the questionnaire data across the four study arms</a:t>
            </a:r>
            <a:endParaRPr lang="en-US" altLang="zh-CN" sz="3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691005"/>
            <a:ext cx="1385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Data4A</a:t>
            </a:r>
            <a:endParaRPr lang="en-US" altLang="zh-CN" sz="20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2530" y="1433195"/>
            <a:ext cx="2484120" cy="5151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Q1</a:t>
            </a:r>
            <a:r>
              <a:rPr lang="fr-FR" altLang="en-US"/>
              <a:t> </a:t>
            </a:r>
            <a:r>
              <a:rPr lang="en-US" altLang="zh-CN" sz="3000">
                <a:sym typeface="+mn-ea"/>
              </a:rPr>
              <a:t>Visualize the questionnaire data across the four study arms</a:t>
            </a:r>
            <a:endParaRPr lang="en-US" altLang="zh-CN" sz="3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7460" y="1488440"/>
            <a:ext cx="3973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000" b="1"/>
              <a:t>Stacked Percentage Bar Chart</a:t>
            </a:r>
            <a:endParaRPr lang="en-US" altLang="zh-CN" sz="2000" b="1"/>
          </a:p>
        </p:txBody>
      </p:sp>
      <p:pic>
        <p:nvPicPr>
          <p:cNvPr id="3" name="图片 2" descr="0000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88210"/>
            <a:ext cx="4965700" cy="3067050"/>
          </a:xfrm>
          <a:prstGeom prst="rect">
            <a:avLst/>
          </a:prstGeom>
        </p:spPr>
      </p:pic>
      <p:pic>
        <p:nvPicPr>
          <p:cNvPr id="7" name="图片 6" descr="0000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630" y="2188210"/>
            <a:ext cx="4963160" cy="3067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54800" y="1488440"/>
            <a:ext cx="2573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000" b="1"/>
              <a:t>Grouped Bar Plot</a:t>
            </a:r>
            <a:endParaRPr lang="en-US" altLang="zh-CN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1524000" y="5478145"/>
            <a:ext cx="72116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 missing value appear</a:t>
            </a:r>
            <a:r>
              <a:rPr lang="en-US" altLang="zh-CN"/>
              <a:t>s in the High-dose group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High-dose arm has a larger proportion of Mild impairment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Control and Low arm show relatively more Moderate responses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Q2</a:t>
            </a:r>
            <a:r>
              <a:rPr lang="fr-FR" altLang="en-US"/>
              <a:t> </a:t>
            </a:r>
            <a:r>
              <a:rPr lang="en-US" altLang="zh-CN" sz="3000">
                <a:sym typeface="+mn-ea"/>
              </a:rPr>
              <a:t>Visualizations of SPMSQ given the biomarker in Task 3</a:t>
            </a:r>
            <a:endParaRPr lang="en-US" altLang="zh-CN" sz="3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2745" y="1691005"/>
            <a:ext cx="1385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Data4A</a:t>
            </a:r>
            <a:endParaRPr lang="en-US" altLang="zh-CN" sz="20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935" y="1433195"/>
            <a:ext cx="2484120" cy="51517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70" y="1433195"/>
            <a:ext cx="2200910" cy="52343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72200" y="1691005"/>
            <a:ext cx="1385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Data3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Q2</a:t>
            </a:r>
            <a:r>
              <a:rPr lang="fr-FR" altLang="en-US"/>
              <a:t> </a:t>
            </a:r>
            <a:r>
              <a:rPr lang="en-US" altLang="zh-CN" sz="3000">
                <a:sym typeface="+mn-ea"/>
              </a:rPr>
              <a:t>Visualizations of SPMSQ given the biomarker in Task 3</a:t>
            </a:r>
            <a:endParaRPr lang="en-US" altLang="zh-CN" sz="3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3040" y="2533015"/>
            <a:ext cx="3740150" cy="1792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Merge the SPMSQ data (Data4A) with the NfL values (Data3) by participant ID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Plot boxplot </a:t>
            </a:r>
            <a:r>
              <a:rPr lang="en-US" altLang="zh-CN"/>
              <a:t>over all treatments using NfL raw data</a:t>
            </a:r>
            <a:endParaRPr lang="en-US" altLang="zh-CN"/>
          </a:p>
        </p:txBody>
      </p:sp>
      <p:pic>
        <p:nvPicPr>
          <p:cNvPr id="7" name="图片 6" descr="00003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5910" y="1891030"/>
            <a:ext cx="5391150" cy="3329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Q2</a:t>
            </a:r>
            <a:r>
              <a:rPr lang="fr-FR" altLang="en-US"/>
              <a:t> </a:t>
            </a:r>
            <a:r>
              <a:rPr lang="en-US" altLang="zh-CN" sz="3000">
                <a:sym typeface="+mn-ea"/>
              </a:rPr>
              <a:t>Visualizations of SPMSQ given the biomarker in Task 3</a:t>
            </a:r>
            <a:endParaRPr lang="en-US" altLang="zh-CN" sz="3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22450" y="5479415"/>
            <a:ext cx="4828540" cy="859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</a:t>
            </a:r>
            <a:r>
              <a:rPr lang="en-US" altLang="zh-CN"/>
              <a:t>fL is right-skewed distributed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p-value of shapiro-wilk normality test &lt; 0.05</a:t>
            </a:r>
            <a:endParaRPr lang="en-US" altLang="zh-CN"/>
          </a:p>
        </p:txBody>
      </p:sp>
      <p:pic>
        <p:nvPicPr>
          <p:cNvPr id="4" name="图片 3" descr="0000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3370" y="2167255"/>
            <a:ext cx="5363210" cy="3312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2887980"/>
            <a:ext cx="3526155" cy="10814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3370" y="176847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000"/>
              <a:t>Test the normality of N</a:t>
            </a:r>
            <a:r>
              <a:rPr lang="en-US" altLang="zh-CN" sz="2000"/>
              <a:t>fL</a:t>
            </a:r>
            <a:endParaRPr lang="en-US" altLang="zh-CN" sz="2000"/>
          </a:p>
        </p:txBody>
      </p:sp>
      <p:sp>
        <p:nvSpPr>
          <p:cNvPr id="9" name="右箭头 8"/>
          <p:cNvSpPr/>
          <p:nvPr/>
        </p:nvSpPr>
        <p:spPr>
          <a:xfrm>
            <a:off x="6926580" y="5673725"/>
            <a:ext cx="494030" cy="3016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02880" y="5479415"/>
            <a:ext cx="2651760" cy="495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log transformation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Q2</a:t>
            </a:r>
            <a:r>
              <a:rPr lang="fr-FR" altLang="en-US"/>
              <a:t> </a:t>
            </a:r>
            <a:r>
              <a:rPr lang="en-US" altLang="zh-CN" sz="3000">
                <a:sym typeface="+mn-ea"/>
              </a:rPr>
              <a:t>Visualizations of SPMSQ given the biomarker in Task 3</a:t>
            </a:r>
            <a:endParaRPr lang="en-US" altLang="zh-CN" sz="3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63370" y="5479415"/>
            <a:ext cx="4407535" cy="859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increased NfL may be associated with worse cognitive status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63370" y="1630045"/>
            <a:ext cx="3002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000">
                <a:sym typeface="+mn-ea"/>
              </a:rPr>
              <a:t>Box plot of log(NFL)</a:t>
            </a:r>
            <a:endParaRPr lang="en-US" altLang="zh-CN" sz="2000"/>
          </a:p>
        </p:txBody>
      </p:sp>
      <p:pic>
        <p:nvPicPr>
          <p:cNvPr id="7" name="图片 6" descr="0000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230" y="2274570"/>
            <a:ext cx="4787900" cy="2959100"/>
          </a:xfrm>
          <a:prstGeom prst="rect">
            <a:avLst/>
          </a:prstGeom>
        </p:spPr>
      </p:pic>
      <p:pic>
        <p:nvPicPr>
          <p:cNvPr id="8" name="图片 7" descr="0000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60" y="2274570"/>
            <a:ext cx="4781550" cy="295275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5848985" y="5758180"/>
            <a:ext cx="494030" cy="3016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53555" y="5563870"/>
            <a:ext cx="3482975" cy="495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quantify this association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Q2</a:t>
            </a:r>
            <a:r>
              <a:rPr lang="fr-FR" altLang="en-US"/>
              <a:t> </a:t>
            </a:r>
            <a:r>
              <a:rPr lang="en-US" altLang="zh-CN" sz="3000">
                <a:sym typeface="+mn-ea"/>
              </a:rPr>
              <a:t>Visualizations of SPMSQ given the biomarker in Task 3</a:t>
            </a:r>
            <a:endParaRPr lang="en-US" altLang="zh-CN" sz="3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3370" y="1630045"/>
            <a:ext cx="628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000">
                <a:sym typeface="+mn-ea"/>
              </a:rPr>
              <a:t>Logistic Regression M</a:t>
            </a:r>
            <a:r>
              <a:rPr lang="en-US" altLang="zh-CN" sz="2000">
                <a:sym typeface="+mn-ea"/>
              </a:rPr>
              <a:t>odel (proportional-odds model)</a:t>
            </a:r>
            <a:endParaRPr lang="en-US" altLang="zh-CN" sz="200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3370" y="2061845"/>
            <a:ext cx="4432935" cy="31292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40" y="2120900"/>
            <a:ext cx="4077970" cy="30251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844165" y="3149600"/>
            <a:ext cx="722630" cy="173355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379335" y="4017645"/>
            <a:ext cx="913765" cy="19177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499235" y="5463540"/>
            <a:ext cx="4951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odds ratios (OR) = exp(0.942)≈ 2.57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for each unit increase in log(NfL) the odds of being in a more severe SPMSQ category increases by approximately 2.57 times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174740" y="5463540"/>
            <a:ext cx="49510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p-value = 0.066 &gt; 0.05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the evidence is only suggestive and not statistically significant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5165" cy="1325880"/>
          </a:xfrm>
        </p:spPr>
        <p:txBody>
          <a:bodyPr>
            <a:normAutofit/>
          </a:bodyPr>
          <a:p>
            <a:r>
              <a:rPr lang="en-US" altLang="zh-CN"/>
              <a:t>Q3</a:t>
            </a:r>
            <a:r>
              <a:rPr lang="fr-FR" altLang="en-US"/>
              <a:t> </a:t>
            </a:r>
            <a:r>
              <a:rPr lang="en-US" altLang="zh-CN" sz="3000">
                <a:sym typeface="+mn-ea"/>
              </a:rPr>
              <a:t>Visualise the SPMSQ for the same individuals at two occasions</a:t>
            </a:r>
            <a:endParaRPr lang="en-US" altLang="zh-CN" sz="3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3370" y="1630045"/>
            <a:ext cx="7392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000">
                <a:sym typeface="+mn-ea"/>
              </a:rPr>
              <a:t>Transition matrix &amp; Heatmap &amp; Individual connection diagram</a:t>
            </a:r>
            <a:endParaRPr lang="en-US" altLang="zh-CN" sz="200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63370" y="4831715"/>
            <a:ext cx="28009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48% stayed the same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28% improved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24% worsened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2776220"/>
            <a:ext cx="2997200" cy="1069975"/>
          </a:xfrm>
          <a:prstGeom prst="rect">
            <a:avLst/>
          </a:prstGeom>
        </p:spPr>
      </p:pic>
      <p:pic>
        <p:nvPicPr>
          <p:cNvPr id="5" name="图片 4" descr="0000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090" y="2168525"/>
            <a:ext cx="3697605" cy="2285365"/>
          </a:xfrm>
          <a:prstGeom prst="rect">
            <a:avLst/>
          </a:prstGeom>
        </p:spPr>
      </p:pic>
      <p:pic>
        <p:nvPicPr>
          <p:cNvPr id="3" name="图片 2" descr="0000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2105660"/>
            <a:ext cx="3577590" cy="22091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41665" y="4831715"/>
            <a:ext cx="3441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shows individual directions and magnitudes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82*153"/>
  <p:tag name="TABLE_ENDDRAG_RECT" val="131*149*282*153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2454</Words>
  <Application>WPS 演示</Application>
  <PresentationFormat>宽屏</PresentationFormat>
  <Paragraphs>112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Wingdings</vt:lpstr>
      <vt:lpstr>WPS</vt:lpstr>
      <vt:lpstr>Task 4</vt:lpstr>
      <vt:lpstr>Q1</vt:lpstr>
      <vt:lpstr>Q1 visualize the questionnaire data across the four study arms</vt:lpstr>
      <vt:lpstr>Q1 visualize the questionnaire data across the four study arms</vt:lpstr>
      <vt:lpstr>Q2 Visualizations of SPMSQ given the biomarker in Task 3</vt:lpstr>
      <vt:lpstr>Q2 Visualizations of SPMSQ given the biomarker in Task 3</vt:lpstr>
      <vt:lpstr>Q2 Visualizations of SPMSQ given the biomarker in Task 3</vt:lpstr>
      <vt:lpstr>Q2 Visualizations of SPMSQ given the biomarker in Task 3</vt:lpstr>
      <vt:lpstr>Q2 Visualizations of SPMSQ given the biomarker in Task 3</vt:lpstr>
      <vt:lpstr>Q3 Visualise the SPMSQ for the same individuals at two occasions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王哲萱</dc:creator>
  <cp:lastModifiedBy>栀年</cp:lastModifiedBy>
  <cp:revision>5</cp:revision>
  <dcterms:created xsi:type="dcterms:W3CDTF">2023-08-09T12:44:00Z</dcterms:created>
  <dcterms:modified xsi:type="dcterms:W3CDTF">2025-09-14T13:33:30Z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78DE1C0099F14601AEB858E0A184C900_12</vt:lpwstr>
  </property>
</Properties>
</file>