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5" r:id="rId13"/>
    <p:sldId id="258" r:id="rId14"/>
    <p:sldId id="270" r:id="rId15"/>
    <p:sldId id="271" r:id="rId16"/>
    <p:sldId id="272" r:id="rId17"/>
    <p:sldId id="273" r:id="rId18"/>
    <p:sldId id="276" r:id="rId19"/>
    <p:sldId id="274" r:id="rId20"/>
    <p:sldId id="259" r:id="rId21"/>
    <p:sldId id="277" r:id="rId22"/>
    <p:sldId id="278" r:id="rId23"/>
    <p:sldId id="279" r:id="rId24"/>
    <p:sldId id="280" r:id="rId25"/>
    <p:sldId id="260" r:id="rId2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958C63-E92B-4C0E-ABE4-35A56AEADD0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53A3EAA-7AD5-45F3-A6A4-C34053715FAC}">
      <dgm:prSet/>
      <dgm:spPr/>
      <dgm:t>
        <a:bodyPr/>
        <a:lstStyle/>
        <a:p>
          <a:r>
            <a:rPr lang="en-US"/>
            <a:t>Different curve shapes can yield the same t₅₀.</a:t>
          </a:r>
        </a:p>
      </dgm:t>
    </dgm:pt>
    <dgm:pt modelId="{0520C23C-0D47-4DC9-85E4-FBB36BE94845}" type="parTrans" cxnId="{C308460B-9807-4876-ACEE-ACDD40E0514A}">
      <dgm:prSet/>
      <dgm:spPr/>
      <dgm:t>
        <a:bodyPr/>
        <a:lstStyle/>
        <a:p>
          <a:endParaRPr lang="en-US"/>
        </a:p>
      </dgm:t>
    </dgm:pt>
    <dgm:pt modelId="{0A92A959-3870-4336-A2CA-A720A0D578B6}" type="sibTrans" cxnId="{C308460B-9807-4876-ACEE-ACDD40E0514A}">
      <dgm:prSet/>
      <dgm:spPr/>
      <dgm:t>
        <a:bodyPr/>
        <a:lstStyle/>
        <a:p>
          <a:endParaRPr lang="en-US"/>
        </a:p>
      </dgm:t>
    </dgm:pt>
    <dgm:pt modelId="{4741EE79-027E-4481-B150-D7781CFEC44E}">
      <dgm:prSet/>
      <dgm:spPr/>
      <dgm:t>
        <a:bodyPr/>
        <a:lstStyle/>
        <a:p>
          <a:r>
            <a:rPr lang="en-US"/>
            <a:t>Subjects may share identical t₅₀ values but differ in early retention, which has important clinical implications.</a:t>
          </a:r>
        </a:p>
      </dgm:t>
    </dgm:pt>
    <dgm:pt modelId="{6F267C42-D0E1-4D92-9076-01BC0827315E}" type="parTrans" cxnId="{69FF7527-BDCD-4725-A904-CE6CFF80E513}">
      <dgm:prSet/>
      <dgm:spPr/>
      <dgm:t>
        <a:bodyPr/>
        <a:lstStyle/>
        <a:p>
          <a:endParaRPr lang="en-US"/>
        </a:p>
      </dgm:t>
    </dgm:pt>
    <dgm:pt modelId="{5EB34821-A961-4A25-8371-F015EE131F2A}" type="sibTrans" cxnId="{69FF7527-BDCD-4725-A904-CE6CFF80E513}">
      <dgm:prSet/>
      <dgm:spPr/>
      <dgm:t>
        <a:bodyPr/>
        <a:lstStyle/>
        <a:p>
          <a:endParaRPr lang="en-US"/>
        </a:p>
      </dgm:t>
    </dgm:pt>
    <dgm:pt modelId="{C9CF9392-587D-40CB-9DEF-3988944BD231}">
      <dgm:prSet/>
      <dgm:spPr/>
      <dgm:t>
        <a:bodyPr/>
        <a:lstStyle/>
        <a:p>
          <a:r>
            <a:rPr lang="en-US"/>
            <a:t>Half-life assumes exponential decay and does not account for the lag phase.</a:t>
          </a:r>
        </a:p>
      </dgm:t>
    </dgm:pt>
    <dgm:pt modelId="{E62E79C6-5339-4830-BE58-054F9EE06809}" type="parTrans" cxnId="{528DF2E8-B53B-4D40-9E59-8751E1D66E7F}">
      <dgm:prSet/>
      <dgm:spPr/>
      <dgm:t>
        <a:bodyPr/>
        <a:lstStyle/>
        <a:p>
          <a:endParaRPr lang="en-US"/>
        </a:p>
      </dgm:t>
    </dgm:pt>
    <dgm:pt modelId="{47BD9336-B3D6-42C2-8C43-AAD608C840CB}" type="sibTrans" cxnId="{528DF2E8-B53B-4D40-9E59-8751E1D66E7F}">
      <dgm:prSet/>
      <dgm:spPr/>
      <dgm:t>
        <a:bodyPr/>
        <a:lstStyle/>
        <a:p>
          <a:endParaRPr lang="en-US"/>
        </a:p>
      </dgm:t>
    </dgm:pt>
    <dgm:pt modelId="{6F4E98D3-63EE-4AC0-9535-41740EE776E1}" type="pres">
      <dgm:prSet presAssocID="{76958C63-E92B-4C0E-ABE4-35A56AEADD01}" presName="linear" presStyleCnt="0">
        <dgm:presLayoutVars>
          <dgm:animLvl val="lvl"/>
          <dgm:resizeHandles val="exact"/>
        </dgm:presLayoutVars>
      </dgm:prSet>
      <dgm:spPr/>
    </dgm:pt>
    <dgm:pt modelId="{0A6E7CDF-9D1E-4550-980A-69FBB03681EC}" type="pres">
      <dgm:prSet presAssocID="{D53A3EAA-7AD5-45F3-A6A4-C34053715F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A5861A-B098-4FC6-99C6-9B6E7B7DC27D}" type="pres">
      <dgm:prSet presAssocID="{0A92A959-3870-4336-A2CA-A720A0D578B6}" presName="spacer" presStyleCnt="0"/>
      <dgm:spPr/>
    </dgm:pt>
    <dgm:pt modelId="{B6844AA4-3289-4E44-8770-3C49B6CE8790}" type="pres">
      <dgm:prSet presAssocID="{4741EE79-027E-4481-B150-D7781CFEC44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C0A35D-90ED-4F10-A776-F5484212FB57}" type="pres">
      <dgm:prSet presAssocID="{5EB34821-A961-4A25-8371-F015EE131F2A}" presName="spacer" presStyleCnt="0"/>
      <dgm:spPr/>
    </dgm:pt>
    <dgm:pt modelId="{A7F23320-0B17-496F-BF1D-94CB9CDDF915}" type="pres">
      <dgm:prSet presAssocID="{C9CF9392-587D-40CB-9DEF-3988944BD23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308460B-9807-4876-ACEE-ACDD40E0514A}" srcId="{76958C63-E92B-4C0E-ABE4-35A56AEADD01}" destId="{D53A3EAA-7AD5-45F3-A6A4-C34053715FAC}" srcOrd="0" destOrd="0" parTransId="{0520C23C-0D47-4DC9-85E4-FBB36BE94845}" sibTransId="{0A92A959-3870-4336-A2CA-A720A0D578B6}"/>
    <dgm:cxn modelId="{69FF7527-BDCD-4725-A904-CE6CFF80E513}" srcId="{76958C63-E92B-4C0E-ABE4-35A56AEADD01}" destId="{4741EE79-027E-4481-B150-D7781CFEC44E}" srcOrd="1" destOrd="0" parTransId="{6F267C42-D0E1-4D92-9076-01BC0827315E}" sibTransId="{5EB34821-A961-4A25-8371-F015EE131F2A}"/>
    <dgm:cxn modelId="{94CB8260-444A-498D-937D-281FECCE635C}" type="presOf" srcId="{D53A3EAA-7AD5-45F3-A6A4-C34053715FAC}" destId="{0A6E7CDF-9D1E-4550-980A-69FBB03681EC}" srcOrd="0" destOrd="0" presId="urn:microsoft.com/office/officeart/2005/8/layout/vList2"/>
    <dgm:cxn modelId="{E9AA5853-C452-4E05-A47E-1947AFCA4907}" type="presOf" srcId="{76958C63-E92B-4C0E-ABE4-35A56AEADD01}" destId="{6F4E98D3-63EE-4AC0-9535-41740EE776E1}" srcOrd="0" destOrd="0" presId="urn:microsoft.com/office/officeart/2005/8/layout/vList2"/>
    <dgm:cxn modelId="{B7E05EB0-2FDC-475B-BC3A-3FB62C30544D}" type="presOf" srcId="{C9CF9392-587D-40CB-9DEF-3988944BD231}" destId="{A7F23320-0B17-496F-BF1D-94CB9CDDF915}" srcOrd="0" destOrd="0" presId="urn:microsoft.com/office/officeart/2005/8/layout/vList2"/>
    <dgm:cxn modelId="{0617C6E2-46C8-46DB-AB76-B3EC276653C0}" type="presOf" srcId="{4741EE79-027E-4481-B150-D7781CFEC44E}" destId="{B6844AA4-3289-4E44-8770-3C49B6CE8790}" srcOrd="0" destOrd="0" presId="urn:microsoft.com/office/officeart/2005/8/layout/vList2"/>
    <dgm:cxn modelId="{528DF2E8-B53B-4D40-9E59-8751E1D66E7F}" srcId="{76958C63-E92B-4C0E-ABE4-35A56AEADD01}" destId="{C9CF9392-587D-40CB-9DEF-3988944BD231}" srcOrd="2" destOrd="0" parTransId="{E62E79C6-5339-4830-BE58-054F9EE06809}" sibTransId="{47BD9336-B3D6-42C2-8C43-AAD608C840CB}"/>
    <dgm:cxn modelId="{8A46ECCA-E4C8-4D9E-988B-1AF31F68A8EC}" type="presParOf" srcId="{6F4E98D3-63EE-4AC0-9535-41740EE776E1}" destId="{0A6E7CDF-9D1E-4550-980A-69FBB03681EC}" srcOrd="0" destOrd="0" presId="urn:microsoft.com/office/officeart/2005/8/layout/vList2"/>
    <dgm:cxn modelId="{2BE539B8-EFE5-480F-94F3-E86F981121A5}" type="presParOf" srcId="{6F4E98D3-63EE-4AC0-9535-41740EE776E1}" destId="{78A5861A-B098-4FC6-99C6-9B6E7B7DC27D}" srcOrd="1" destOrd="0" presId="urn:microsoft.com/office/officeart/2005/8/layout/vList2"/>
    <dgm:cxn modelId="{585798BE-5C4B-4D4A-82B6-E17AD2831721}" type="presParOf" srcId="{6F4E98D3-63EE-4AC0-9535-41740EE776E1}" destId="{B6844AA4-3289-4E44-8770-3C49B6CE8790}" srcOrd="2" destOrd="0" presId="urn:microsoft.com/office/officeart/2005/8/layout/vList2"/>
    <dgm:cxn modelId="{37FB4986-AE62-40CE-9081-8868B736DB08}" type="presParOf" srcId="{6F4E98D3-63EE-4AC0-9535-41740EE776E1}" destId="{DAC0A35D-90ED-4F10-A776-F5484212FB57}" srcOrd="3" destOrd="0" presId="urn:microsoft.com/office/officeart/2005/8/layout/vList2"/>
    <dgm:cxn modelId="{54ADED8E-8B55-4388-B3C1-081D7786FB8B}" type="presParOf" srcId="{6F4E98D3-63EE-4AC0-9535-41740EE776E1}" destId="{A7F23320-0B17-496F-BF1D-94CB9CDDF9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03F882-9580-4ACA-9E98-1EB3CAE4782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8B918CB-F69C-4A05-90AE-C3DD56312E4D}">
      <dgm:prSet/>
      <dgm:spPr/>
      <dgm:t>
        <a:bodyPr/>
        <a:lstStyle/>
        <a:p>
          <a:r>
            <a:rPr lang="en-US"/>
            <a:t>Time at Steepest decline (most negative derivate)</a:t>
          </a:r>
        </a:p>
      </dgm:t>
    </dgm:pt>
    <dgm:pt modelId="{70B8E936-5DDD-4768-BE98-DD2C93311749}" type="parTrans" cxnId="{FE315717-690D-4F0A-A3FE-70C5BF625F28}">
      <dgm:prSet/>
      <dgm:spPr/>
      <dgm:t>
        <a:bodyPr/>
        <a:lstStyle/>
        <a:p>
          <a:endParaRPr lang="en-US"/>
        </a:p>
      </dgm:t>
    </dgm:pt>
    <dgm:pt modelId="{C2C5E07C-C3A7-49EF-8ED9-D403F34C3ACC}" type="sibTrans" cxnId="{FE315717-690D-4F0A-A3FE-70C5BF625F28}">
      <dgm:prSet/>
      <dgm:spPr/>
      <dgm:t>
        <a:bodyPr/>
        <a:lstStyle/>
        <a:p>
          <a:endParaRPr lang="en-US"/>
        </a:p>
      </dgm:t>
    </dgm:pt>
    <dgm:pt modelId="{995CADCA-5D46-4287-84AF-5A76469B054A}">
      <dgm:prSet/>
      <dgm:spPr/>
      <dgm:t>
        <a:bodyPr/>
        <a:lstStyle/>
        <a:p>
          <a:r>
            <a:rPr lang="en-US"/>
            <a:t>Area under the curve (AUC)</a:t>
          </a:r>
        </a:p>
      </dgm:t>
    </dgm:pt>
    <dgm:pt modelId="{0A9694A6-DBDD-4A89-9E99-2EEC3BEEB501}" type="parTrans" cxnId="{EE56228A-C062-4B7A-88E2-ABCACF85AF25}">
      <dgm:prSet/>
      <dgm:spPr/>
      <dgm:t>
        <a:bodyPr/>
        <a:lstStyle/>
        <a:p>
          <a:endParaRPr lang="en-US"/>
        </a:p>
      </dgm:t>
    </dgm:pt>
    <dgm:pt modelId="{B55BF83E-BC90-45E2-8D84-A85592D8FBD2}" type="sibTrans" cxnId="{EE56228A-C062-4B7A-88E2-ABCACF85AF25}">
      <dgm:prSet/>
      <dgm:spPr/>
      <dgm:t>
        <a:bodyPr/>
        <a:lstStyle/>
        <a:p>
          <a:endParaRPr lang="en-US"/>
        </a:p>
      </dgm:t>
    </dgm:pt>
    <dgm:pt modelId="{50CD70A3-8ABC-402A-9DA7-A0C2601E18CC}" type="pres">
      <dgm:prSet presAssocID="{E203F882-9580-4ACA-9E98-1EB3CAE4782E}" presName="root" presStyleCnt="0">
        <dgm:presLayoutVars>
          <dgm:dir/>
          <dgm:resizeHandles val="exact"/>
        </dgm:presLayoutVars>
      </dgm:prSet>
      <dgm:spPr/>
    </dgm:pt>
    <dgm:pt modelId="{48DEB42D-7E6A-42CB-A6E9-895B774F0ECF}" type="pres">
      <dgm:prSet presAssocID="{A8B918CB-F69C-4A05-90AE-C3DD56312E4D}" presName="compNode" presStyleCnt="0"/>
      <dgm:spPr/>
    </dgm:pt>
    <dgm:pt modelId="{F3C190A1-4F04-4E1B-A827-F693828D1F93}" type="pres">
      <dgm:prSet presAssocID="{A8B918CB-F69C-4A05-90AE-C3DD56312E4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mglas klart"/>
        </a:ext>
      </dgm:extLst>
    </dgm:pt>
    <dgm:pt modelId="{219D8308-AAD6-43DC-8599-3C19E828D068}" type="pres">
      <dgm:prSet presAssocID="{A8B918CB-F69C-4A05-90AE-C3DD56312E4D}" presName="spaceRect" presStyleCnt="0"/>
      <dgm:spPr/>
    </dgm:pt>
    <dgm:pt modelId="{F3492D2C-9756-47C5-A6E0-2E38ED030949}" type="pres">
      <dgm:prSet presAssocID="{A8B918CB-F69C-4A05-90AE-C3DD56312E4D}" presName="textRect" presStyleLbl="revTx" presStyleIdx="0" presStyleCnt="2">
        <dgm:presLayoutVars>
          <dgm:chMax val="1"/>
          <dgm:chPref val="1"/>
        </dgm:presLayoutVars>
      </dgm:prSet>
      <dgm:spPr/>
    </dgm:pt>
    <dgm:pt modelId="{EF361CCC-833A-4EF7-8EBD-4691D1C01282}" type="pres">
      <dgm:prSet presAssocID="{C2C5E07C-C3A7-49EF-8ED9-D403F34C3ACC}" presName="sibTrans" presStyleCnt="0"/>
      <dgm:spPr/>
    </dgm:pt>
    <dgm:pt modelId="{E2DEF0CD-FFA3-4E7A-B901-2C20B06FE0CE}" type="pres">
      <dgm:prSet presAssocID="{995CADCA-5D46-4287-84AF-5A76469B054A}" presName="compNode" presStyleCnt="0"/>
      <dgm:spPr/>
    </dgm:pt>
    <dgm:pt modelId="{E000C54A-2767-4DA7-9085-7F517D7F9C99}" type="pres">
      <dgm:prSet presAssocID="{995CADCA-5D46-4287-84AF-5A76469B05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30515873-7349-47AA-B01E-45F956BA82CB}" type="pres">
      <dgm:prSet presAssocID="{995CADCA-5D46-4287-84AF-5A76469B054A}" presName="spaceRect" presStyleCnt="0"/>
      <dgm:spPr/>
    </dgm:pt>
    <dgm:pt modelId="{CEA314E9-0A24-44E4-91AA-20E385756053}" type="pres">
      <dgm:prSet presAssocID="{995CADCA-5D46-4287-84AF-5A76469B054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E315717-690D-4F0A-A3FE-70C5BF625F28}" srcId="{E203F882-9580-4ACA-9E98-1EB3CAE4782E}" destId="{A8B918CB-F69C-4A05-90AE-C3DD56312E4D}" srcOrd="0" destOrd="0" parTransId="{70B8E936-5DDD-4768-BE98-DD2C93311749}" sibTransId="{C2C5E07C-C3A7-49EF-8ED9-D403F34C3ACC}"/>
    <dgm:cxn modelId="{FBE04448-A0D1-4591-9D4C-9EE3D5E95A47}" type="presOf" srcId="{E203F882-9580-4ACA-9E98-1EB3CAE4782E}" destId="{50CD70A3-8ABC-402A-9DA7-A0C2601E18CC}" srcOrd="0" destOrd="0" presId="urn:microsoft.com/office/officeart/2018/2/layout/IconLabelList"/>
    <dgm:cxn modelId="{EE56228A-C062-4B7A-88E2-ABCACF85AF25}" srcId="{E203F882-9580-4ACA-9E98-1EB3CAE4782E}" destId="{995CADCA-5D46-4287-84AF-5A76469B054A}" srcOrd="1" destOrd="0" parTransId="{0A9694A6-DBDD-4A89-9E99-2EEC3BEEB501}" sibTransId="{B55BF83E-BC90-45E2-8D84-A85592D8FBD2}"/>
    <dgm:cxn modelId="{AB32289A-46EB-4B72-B08A-A97FD1F889A5}" type="presOf" srcId="{A8B918CB-F69C-4A05-90AE-C3DD56312E4D}" destId="{F3492D2C-9756-47C5-A6E0-2E38ED030949}" srcOrd="0" destOrd="0" presId="urn:microsoft.com/office/officeart/2018/2/layout/IconLabelList"/>
    <dgm:cxn modelId="{7A44D1E4-A464-4C15-B6DA-240BFF3F2ABA}" type="presOf" srcId="{995CADCA-5D46-4287-84AF-5A76469B054A}" destId="{CEA314E9-0A24-44E4-91AA-20E385756053}" srcOrd="0" destOrd="0" presId="urn:microsoft.com/office/officeart/2018/2/layout/IconLabelList"/>
    <dgm:cxn modelId="{159F27EA-0FDD-4C78-B4E5-916A39591561}" type="presParOf" srcId="{50CD70A3-8ABC-402A-9DA7-A0C2601E18CC}" destId="{48DEB42D-7E6A-42CB-A6E9-895B774F0ECF}" srcOrd="0" destOrd="0" presId="urn:microsoft.com/office/officeart/2018/2/layout/IconLabelList"/>
    <dgm:cxn modelId="{F52A9856-49EA-48DF-AF25-9DD73DACB0C8}" type="presParOf" srcId="{48DEB42D-7E6A-42CB-A6E9-895B774F0ECF}" destId="{F3C190A1-4F04-4E1B-A827-F693828D1F93}" srcOrd="0" destOrd="0" presId="urn:microsoft.com/office/officeart/2018/2/layout/IconLabelList"/>
    <dgm:cxn modelId="{D7DB2D4D-938E-4B3E-9D94-84CBBA7111F6}" type="presParOf" srcId="{48DEB42D-7E6A-42CB-A6E9-895B774F0ECF}" destId="{219D8308-AAD6-43DC-8599-3C19E828D068}" srcOrd="1" destOrd="0" presId="urn:microsoft.com/office/officeart/2018/2/layout/IconLabelList"/>
    <dgm:cxn modelId="{72219802-D79B-44EB-B2D9-DD18E9AAE2F4}" type="presParOf" srcId="{48DEB42D-7E6A-42CB-A6E9-895B774F0ECF}" destId="{F3492D2C-9756-47C5-A6E0-2E38ED030949}" srcOrd="2" destOrd="0" presId="urn:microsoft.com/office/officeart/2018/2/layout/IconLabelList"/>
    <dgm:cxn modelId="{A4C79ECC-49DB-4FE9-8733-62D33FC0761C}" type="presParOf" srcId="{50CD70A3-8ABC-402A-9DA7-A0C2601E18CC}" destId="{EF361CCC-833A-4EF7-8EBD-4691D1C01282}" srcOrd="1" destOrd="0" presId="urn:microsoft.com/office/officeart/2018/2/layout/IconLabelList"/>
    <dgm:cxn modelId="{52AED0A5-6B68-4BFC-9B77-FF4C1C9F3075}" type="presParOf" srcId="{50CD70A3-8ABC-402A-9DA7-A0C2601E18CC}" destId="{E2DEF0CD-FFA3-4E7A-B901-2C20B06FE0CE}" srcOrd="2" destOrd="0" presId="urn:microsoft.com/office/officeart/2018/2/layout/IconLabelList"/>
    <dgm:cxn modelId="{96CB644C-0F39-45EC-9193-8D84E77EBD55}" type="presParOf" srcId="{E2DEF0CD-FFA3-4E7A-B901-2C20B06FE0CE}" destId="{E000C54A-2767-4DA7-9085-7F517D7F9C99}" srcOrd="0" destOrd="0" presId="urn:microsoft.com/office/officeart/2018/2/layout/IconLabelList"/>
    <dgm:cxn modelId="{8F0C171B-EF91-4B83-A847-BA553371E21B}" type="presParOf" srcId="{E2DEF0CD-FFA3-4E7A-B901-2C20B06FE0CE}" destId="{30515873-7349-47AA-B01E-45F956BA82CB}" srcOrd="1" destOrd="0" presId="urn:microsoft.com/office/officeart/2018/2/layout/IconLabelList"/>
    <dgm:cxn modelId="{4385F220-F638-4138-BE47-2262E42700AC}" type="presParOf" srcId="{E2DEF0CD-FFA3-4E7A-B901-2C20B06FE0CE}" destId="{CEA314E9-0A24-44E4-91AA-20E38575605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5531A8-8DFF-4AD9-8F35-C7C4846385C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163A13-5CF1-449F-8CDC-FCAD2AF54C5E}">
      <dgm:prSet/>
      <dgm:spPr/>
      <dgm:t>
        <a:bodyPr/>
        <a:lstStyle/>
        <a:p>
          <a:r>
            <a:rPr lang="en-US" b="1"/>
            <a:t>Fasted gastric emptying</a:t>
          </a:r>
          <a:r>
            <a:rPr lang="en-US"/>
            <a:t> is well described by an exponential (or log-linear) model with a half-life of ~15.7 minutes.</a:t>
          </a:r>
        </a:p>
      </dgm:t>
    </dgm:pt>
    <dgm:pt modelId="{2B08FD52-E999-4EA1-B1C4-7504EBEB18BD}" type="parTrans" cxnId="{15EB4471-8BB6-44F0-AAAA-E7B3F5361F69}">
      <dgm:prSet/>
      <dgm:spPr/>
      <dgm:t>
        <a:bodyPr/>
        <a:lstStyle/>
        <a:p>
          <a:endParaRPr lang="en-US"/>
        </a:p>
      </dgm:t>
    </dgm:pt>
    <dgm:pt modelId="{C9AC332A-4F08-443A-B8A7-5618CD0BCF4B}" type="sibTrans" cxnId="{15EB4471-8BB6-44F0-AAAA-E7B3F5361F69}">
      <dgm:prSet/>
      <dgm:spPr/>
      <dgm:t>
        <a:bodyPr/>
        <a:lstStyle/>
        <a:p>
          <a:endParaRPr lang="en-US"/>
        </a:p>
      </dgm:t>
    </dgm:pt>
    <dgm:pt modelId="{8161BB76-1FD0-42C0-A036-43C10A874061}">
      <dgm:prSet/>
      <dgm:spPr/>
      <dgm:t>
        <a:bodyPr/>
        <a:lstStyle/>
        <a:p>
          <a:r>
            <a:rPr lang="en-US" b="1"/>
            <a:t>Fed gastric emptying</a:t>
          </a:r>
          <a:r>
            <a:rPr lang="en-US"/>
            <a:t> requires a Weibull model due to the initial lag phase; half-life (~30.2 minutes) is insufficient to describe its dynamics.</a:t>
          </a:r>
        </a:p>
      </dgm:t>
    </dgm:pt>
    <dgm:pt modelId="{D9594684-91B7-42C8-B317-72D0E01AED36}" type="parTrans" cxnId="{2A6E234C-670D-4BA4-B138-E48F5BAAED01}">
      <dgm:prSet/>
      <dgm:spPr/>
      <dgm:t>
        <a:bodyPr/>
        <a:lstStyle/>
        <a:p>
          <a:endParaRPr lang="en-US"/>
        </a:p>
      </dgm:t>
    </dgm:pt>
    <dgm:pt modelId="{9395AB4A-2818-48F6-8318-BD4C53739EB6}" type="sibTrans" cxnId="{2A6E234C-670D-4BA4-B138-E48F5BAAED01}">
      <dgm:prSet/>
      <dgm:spPr/>
      <dgm:t>
        <a:bodyPr/>
        <a:lstStyle/>
        <a:p>
          <a:endParaRPr lang="en-US"/>
        </a:p>
      </dgm:t>
    </dgm:pt>
    <dgm:pt modelId="{BABEA0CE-E830-4B2B-8B7F-44CEF6EDCBDC}">
      <dgm:prSet/>
      <dgm:spPr/>
      <dgm:t>
        <a:bodyPr/>
        <a:lstStyle/>
        <a:p>
          <a:r>
            <a:rPr lang="en-US" b="1"/>
            <a:t>Half-life is not always informative</a:t>
          </a:r>
          <a:r>
            <a:rPr lang="en-US"/>
            <a:t> in the fed state. Alternative secondary parameters such as </a:t>
          </a:r>
          <a:r>
            <a:rPr lang="en-US" i="1"/>
            <a:t>T-lag25</a:t>
          </a:r>
          <a:r>
            <a:rPr lang="en-US"/>
            <a:t> and </a:t>
          </a:r>
          <a:r>
            <a:rPr lang="en-US" i="1"/>
            <a:t>time at steepest decline, AUC</a:t>
          </a:r>
          <a:r>
            <a:rPr lang="en-US"/>
            <a:t> provide a more accurate representation of gastric emptying dynamics.</a:t>
          </a:r>
        </a:p>
      </dgm:t>
    </dgm:pt>
    <dgm:pt modelId="{5D05DDB8-FFF5-4A22-9500-F8F5D4074534}" type="parTrans" cxnId="{9FDB8626-F535-47D9-9FDD-431486FBCE1D}">
      <dgm:prSet/>
      <dgm:spPr/>
      <dgm:t>
        <a:bodyPr/>
        <a:lstStyle/>
        <a:p>
          <a:endParaRPr lang="en-US"/>
        </a:p>
      </dgm:t>
    </dgm:pt>
    <dgm:pt modelId="{E09E76B3-37BB-4627-8A3E-D9D2F2A5890E}" type="sibTrans" cxnId="{9FDB8626-F535-47D9-9FDD-431486FBCE1D}">
      <dgm:prSet/>
      <dgm:spPr/>
      <dgm:t>
        <a:bodyPr/>
        <a:lstStyle/>
        <a:p>
          <a:endParaRPr lang="en-US"/>
        </a:p>
      </dgm:t>
    </dgm:pt>
    <dgm:pt modelId="{F99CA385-AA57-4795-A8A8-5F572A720CDF}" type="pres">
      <dgm:prSet presAssocID="{C65531A8-8DFF-4AD9-8F35-C7C4846385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9253C8-10EA-4697-B95C-A3B986BB2E4A}" type="pres">
      <dgm:prSet presAssocID="{0F163A13-5CF1-449F-8CDC-FCAD2AF54C5E}" presName="hierRoot1" presStyleCnt="0"/>
      <dgm:spPr/>
    </dgm:pt>
    <dgm:pt modelId="{9843E7C0-523C-436C-B1B7-507EC30DE9BD}" type="pres">
      <dgm:prSet presAssocID="{0F163A13-5CF1-449F-8CDC-FCAD2AF54C5E}" presName="composite" presStyleCnt="0"/>
      <dgm:spPr/>
    </dgm:pt>
    <dgm:pt modelId="{B4367357-6B6D-4156-86FF-EF3BC3E8F9F1}" type="pres">
      <dgm:prSet presAssocID="{0F163A13-5CF1-449F-8CDC-FCAD2AF54C5E}" presName="background" presStyleLbl="node0" presStyleIdx="0" presStyleCnt="3"/>
      <dgm:spPr/>
    </dgm:pt>
    <dgm:pt modelId="{59D17B7B-8F48-4E23-AAFD-37C24742DF28}" type="pres">
      <dgm:prSet presAssocID="{0F163A13-5CF1-449F-8CDC-FCAD2AF54C5E}" presName="text" presStyleLbl="fgAcc0" presStyleIdx="0" presStyleCnt="3">
        <dgm:presLayoutVars>
          <dgm:chPref val="3"/>
        </dgm:presLayoutVars>
      </dgm:prSet>
      <dgm:spPr/>
    </dgm:pt>
    <dgm:pt modelId="{E7CEC829-4EE8-463E-9EDC-013D50A35999}" type="pres">
      <dgm:prSet presAssocID="{0F163A13-5CF1-449F-8CDC-FCAD2AF54C5E}" presName="hierChild2" presStyleCnt="0"/>
      <dgm:spPr/>
    </dgm:pt>
    <dgm:pt modelId="{FBD641FB-7E91-461D-A012-BC8DC6A96742}" type="pres">
      <dgm:prSet presAssocID="{8161BB76-1FD0-42C0-A036-43C10A874061}" presName="hierRoot1" presStyleCnt="0"/>
      <dgm:spPr/>
    </dgm:pt>
    <dgm:pt modelId="{D3629CBB-98BF-4D48-A0FE-5BEB01C40EFB}" type="pres">
      <dgm:prSet presAssocID="{8161BB76-1FD0-42C0-A036-43C10A874061}" presName="composite" presStyleCnt="0"/>
      <dgm:spPr/>
    </dgm:pt>
    <dgm:pt modelId="{07808679-770F-4FC6-B942-4E66CB3CBC9C}" type="pres">
      <dgm:prSet presAssocID="{8161BB76-1FD0-42C0-A036-43C10A874061}" presName="background" presStyleLbl="node0" presStyleIdx="1" presStyleCnt="3"/>
      <dgm:spPr/>
    </dgm:pt>
    <dgm:pt modelId="{EAA264B2-B271-47DB-9C54-A03ABF2983F5}" type="pres">
      <dgm:prSet presAssocID="{8161BB76-1FD0-42C0-A036-43C10A874061}" presName="text" presStyleLbl="fgAcc0" presStyleIdx="1" presStyleCnt="3">
        <dgm:presLayoutVars>
          <dgm:chPref val="3"/>
        </dgm:presLayoutVars>
      </dgm:prSet>
      <dgm:spPr/>
    </dgm:pt>
    <dgm:pt modelId="{E90F36E5-C58C-42F0-B257-EC8872347ADD}" type="pres">
      <dgm:prSet presAssocID="{8161BB76-1FD0-42C0-A036-43C10A874061}" presName="hierChild2" presStyleCnt="0"/>
      <dgm:spPr/>
    </dgm:pt>
    <dgm:pt modelId="{F8DF02A7-5E5B-41FB-88BC-18DDAB9F766C}" type="pres">
      <dgm:prSet presAssocID="{BABEA0CE-E830-4B2B-8B7F-44CEF6EDCBDC}" presName="hierRoot1" presStyleCnt="0"/>
      <dgm:spPr/>
    </dgm:pt>
    <dgm:pt modelId="{2047BB10-8549-4A02-AF55-E3E7FEC7D44F}" type="pres">
      <dgm:prSet presAssocID="{BABEA0CE-E830-4B2B-8B7F-44CEF6EDCBDC}" presName="composite" presStyleCnt="0"/>
      <dgm:spPr/>
    </dgm:pt>
    <dgm:pt modelId="{8D581BA5-0E70-4254-9957-60F104EA619D}" type="pres">
      <dgm:prSet presAssocID="{BABEA0CE-E830-4B2B-8B7F-44CEF6EDCBDC}" presName="background" presStyleLbl="node0" presStyleIdx="2" presStyleCnt="3"/>
      <dgm:spPr/>
    </dgm:pt>
    <dgm:pt modelId="{0DBC60B2-0DD2-4274-BC28-951A03786855}" type="pres">
      <dgm:prSet presAssocID="{BABEA0CE-E830-4B2B-8B7F-44CEF6EDCBDC}" presName="text" presStyleLbl="fgAcc0" presStyleIdx="2" presStyleCnt="3">
        <dgm:presLayoutVars>
          <dgm:chPref val="3"/>
        </dgm:presLayoutVars>
      </dgm:prSet>
      <dgm:spPr/>
    </dgm:pt>
    <dgm:pt modelId="{10F2295D-A996-4110-AA5E-70EB287B23E1}" type="pres">
      <dgm:prSet presAssocID="{BABEA0CE-E830-4B2B-8B7F-44CEF6EDCBDC}" presName="hierChild2" presStyleCnt="0"/>
      <dgm:spPr/>
    </dgm:pt>
  </dgm:ptLst>
  <dgm:cxnLst>
    <dgm:cxn modelId="{5D2EBD04-89FC-43E0-9B68-E213A20AD721}" type="presOf" srcId="{BABEA0CE-E830-4B2B-8B7F-44CEF6EDCBDC}" destId="{0DBC60B2-0DD2-4274-BC28-951A03786855}" srcOrd="0" destOrd="0" presId="urn:microsoft.com/office/officeart/2005/8/layout/hierarchy1"/>
    <dgm:cxn modelId="{9FDB8626-F535-47D9-9FDD-431486FBCE1D}" srcId="{C65531A8-8DFF-4AD9-8F35-C7C4846385C9}" destId="{BABEA0CE-E830-4B2B-8B7F-44CEF6EDCBDC}" srcOrd="2" destOrd="0" parTransId="{5D05DDB8-FFF5-4A22-9500-F8F5D4074534}" sibTransId="{E09E76B3-37BB-4627-8A3E-D9D2F2A5890E}"/>
    <dgm:cxn modelId="{6DF9682D-EA78-4DF6-9A00-9B5DD8D0699F}" type="presOf" srcId="{8161BB76-1FD0-42C0-A036-43C10A874061}" destId="{EAA264B2-B271-47DB-9C54-A03ABF2983F5}" srcOrd="0" destOrd="0" presId="urn:microsoft.com/office/officeart/2005/8/layout/hierarchy1"/>
    <dgm:cxn modelId="{2A6E234C-670D-4BA4-B138-E48F5BAAED01}" srcId="{C65531A8-8DFF-4AD9-8F35-C7C4846385C9}" destId="{8161BB76-1FD0-42C0-A036-43C10A874061}" srcOrd="1" destOrd="0" parTransId="{D9594684-91B7-42C8-B317-72D0E01AED36}" sibTransId="{9395AB4A-2818-48F6-8318-BD4C53739EB6}"/>
    <dgm:cxn modelId="{15EB4471-8BB6-44F0-AAAA-E7B3F5361F69}" srcId="{C65531A8-8DFF-4AD9-8F35-C7C4846385C9}" destId="{0F163A13-5CF1-449F-8CDC-FCAD2AF54C5E}" srcOrd="0" destOrd="0" parTransId="{2B08FD52-E999-4EA1-B1C4-7504EBEB18BD}" sibTransId="{C9AC332A-4F08-443A-B8A7-5618CD0BCF4B}"/>
    <dgm:cxn modelId="{9D27CD55-B192-4801-9435-299289726408}" type="presOf" srcId="{0F163A13-5CF1-449F-8CDC-FCAD2AF54C5E}" destId="{59D17B7B-8F48-4E23-AAFD-37C24742DF28}" srcOrd="0" destOrd="0" presId="urn:microsoft.com/office/officeart/2005/8/layout/hierarchy1"/>
    <dgm:cxn modelId="{D6C753D3-88A5-4D29-942E-7E9BB1D8A784}" type="presOf" srcId="{C65531A8-8DFF-4AD9-8F35-C7C4846385C9}" destId="{F99CA385-AA57-4795-A8A8-5F572A720CDF}" srcOrd="0" destOrd="0" presId="urn:microsoft.com/office/officeart/2005/8/layout/hierarchy1"/>
    <dgm:cxn modelId="{16440511-8058-4421-8D1D-8E6035B46581}" type="presParOf" srcId="{F99CA385-AA57-4795-A8A8-5F572A720CDF}" destId="{F79253C8-10EA-4697-B95C-A3B986BB2E4A}" srcOrd="0" destOrd="0" presId="urn:microsoft.com/office/officeart/2005/8/layout/hierarchy1"/>
    <dgm:cxn modelId="{5485B711-A2A7-4A81-BAB9-17D26803CF85}" type="presParOf" srcId="{F79253C8-10EA-4697-B95C-A3B986BB2E4A}" destId="{9843E7C0-523C-436C-B1B7-507EC30DE9BD}" srcOrd="0" destOrd="0" presId="urn:microsoft.com/office/officeart/2005/8/layout/hierarchy1"/>
    <dgm:cxn modelId="{FDFFF9E1-DA4D-4A94-99CF-1D9D9CC493E3}" type="presParOf" srcId="{9843E7C0-523C-436C-B1B7-507EC30DE9BD}" destId="{B4367357-6B6D-4156-86FF-EF3BC3E8F9F1}" srcOrd="0" destOrd="0" presId="urn:microsoft.com/office/officeart/2005/8/layout/hierarchy1"/>
    <dgm:cxn modelId="{616461D7-5CB6-4C39-8730-7039B7DF40B6}" type="presParOf" srcId="{9843E7C0-523C-436C-B1B7-507EC30DE9BD}" destId="{59D17B7B-8F48-4E23-AAFD-37C24742DF28}" srcOrd="1" destOrd="0" presId="urn:microsoft.com/office/officeart/2005/8/layout/hierarchy1"/>
    <dgm:cxn modelId="{4F4E6419-150F-4289-B1A1-1F32C3749975}" type="presParOf" srcId="{F79253C8-10EA-4697-B95C-A3B986BB2E4A}" destId="{E7CEC829-4EE8-463E-9EDC-013D50A35999}" srcOrd="1" destOrd="0" presId="urn:microsoft.com/office/officeart/2005/8/layout/hierarchy1"/>
    <dgm:cxn modelId="{2A3B9D8B-A8C6-4B4D-8080-D25463BC80AA}" type="presParOf" srcId="{F99CA385-AA57-4795-A8A8-5F572A720CDF}" destId="{FBD641FB-7E91-461D-A012-BC8DC6A96742}" srcOrd="1" destOrd="0" presId="urn:microsoft.com/office/officeart/2005/8/layout/hierarchy1"/>
    <dgm:cxn modelId="{AFFC9C89-B13E-442B-BA18-6992018DE77A}" type="presParOf" srcId="{FBD641FB-7E91-461D-A012-BC8DC6A96742}" destId="{D3629CBB-98BF-4D48-A0FE-5BEB01C40EFB}" srcOrd="0" destOrd="0" presId="urn:microsoft.com/office/officeart/2005/8/layout/hierarchy1"/>
    <dgm:cxn modelId="{01ED87A6-6409-4DB5-9220-E5B37E322522}" type="presParOf" srcId="{D3629CBB-98BF-4D48-A0FE-5BEB01C40EFB}" destId="{07808679-770F-4FC6-B942-4E66CB3CBC9C}" srcOrd="0" destOrd="0" presId="urn:microsoft.com/office/officeart/2005/8/layout/hierarchy1"/>
    <dgm:cxn modelId="{E670BFDA-3788-4A47-BC48-5B6A1EC0E1F8}" type="presParOf" srcId="{D3629CBB-98BF-4D48-A0FE-5BEB01C40EFB}" destId="{EAA264B2-B271-47DB-9C54-A03ABF2983F5}" srcOrd="1" destOrd="0" presId="urn:microsoft.com/office/officeart/2005/8/layout/hierarchy1"/>
    <dgm:cxn modelId="{D5C6612F-611B-4478-B6A1-C07AF354EB04}" type="presParOf" srcId="{FBD641FB-7E91-461D-A012-BC8DC6A96742}" destId="{E90F36E5-C58C-42F0-B257-EC8872347ADD}" srcOrd="1" destOrd="0" presId="urn:microsoft.com/office/officeart/2005/8/layout/hierarchy1"/>
    <dgm:cxn modelId="{9340891D-6C71-48E4-9B91-80A4D7228EA7}" type="presParOf" srcId="{F99CA385-AA57-4795-A8A8-5F572A720CDF}" destId="{F8DF02A7-5E5B-41FB-88BC-18DDAB9F766C}" srcOrd="2" destOrd="0" presId="urn:microsoft.com/office/officeart/2005/8/layout/hierarchy1"/>
    <dgm:cxn modelId="{F19F1524-F4C1-477C-AF3A-C285D8BCAE88}" type="presParOf" srcId="{F8DF02A7-5E5B-41FB-88BC-18DDAB9F766C}" destId="{2047BB10-8549-4A02-AF55-E3E7FEC7D44F}" srcOrd="0" destOrd="0" presId="urn:microsoft.com/office/officeart/2005/8/layout/hierarchy1"/>
    <dgm:cxn modelId="{34F64AE6-CC5C-4684-BD20-0C4F2723278E}" type="presParOf" srcId="{2047BB10-8549-4A02-AF55-E3E7FEC7D44F}" destId="{8D581BA5-0E70-4254-9957-60F104EA619D}" srcOrd="0" destOrd="0" presId="urn:microsoft.com/office/officeart/2005/8/layout/hierarchy1"/>
    <dgm:cxn modelId="{48CD5ACA-89BA-4AAB-816B-F428C46D57B1}" type="presParOf" srcId="{2047BB10-8549-4A02-AF55-E3E7FEC7D44F}" destId="{0DBC60B2-0DD2-4274-BC28-951A03786855}" srcOrd="1" destOrd="0" presId="urn:microsoft.com/office/officeart/2005/8/layout/hierarchy1"/>
    <dgm:cxn modelId="{127E6E37-006A-45F9-8511-BC3386D1F2AF}" type="presParOf" srcId="{F8DF02A7-5E5B-41FB-88BC-18DDAB9F766C}" destId="{10F2295D-A996-4110-AA5E-70EB287B23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E7CDF-9D1E-4550-980A-69FBB03681EC}">
      <dsp:nvSpPr>
        <dsp:cNvPr id="0" name=""/>
        <dsp:cNvSpPr/>
      </dsp:nvSpPr>
      <dsp:spPr>
        <a:xfrm>
          <a:off x="0" y="210022"/>
          <a:ext cx="6666833" cy="162227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Different curve shapes can yield the same t₅₀.</a:t>
          </a:r>
        </a:p>
      </dsp:txBody>
      <dsp:txXfrm>
        <a:off x="79193" y="289215"/>
        <a:ext cx="6508447" cy="1463892"/>
      </dsp:txXfrm>
    </dsp:sp>
    <dsp:sp modelId="{B6844AA4-3289-4E44-8770-3C49B6CE8790}">
      <dsp:nvSpPr>
        <dsp:cNvPr id="0" name=""/>
        <dsp:cNvSpPr/>
      </dsp:nvSpPr>
      <dsp:spPr>
        <a:xfrm>
          <a:off x="0" y="1915820"/>
          <a:ext cx="6666833" cy="1622278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Subjects may share identical t₅₀ values but differ in early retention, which has important clinical implications.</a:t>
          </a:r>
        </a:p>
      </dsp:txBody>
      <dsp:txXfrm>
        <a:off x="79193" y="1995013"/>
        <a:ext cx="6508447" cy="1463892"/>
      </dsp:txXfrm>
    </dsp:sp>
    <dsp:sp modelId="{A7F23320-0B17-496F-BF1D-94CB9CDDF915}">
      <dsp:nvSpPr>
        <dsp:cNvPr id="0" name=""/>
        <dsp:cNvSpPr/>
      </dsp:nvSpPr>
      <dsp:spPr>
        <a:xfrm>
          <a:off x="0" y="3621619"/>
          <a:ext cx="6666833" cy="1622278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Half-life assumes exponential decay and does not account for the lag phase.</a:t>
          </a:r>
        </a:p>
      </dsp:txBody>
      <dsp:txXfrm>
        <a:off x="79193" y="3700812"/>
        <a:ext cx="6508447" cy="1463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190A1-4F04-4E1B-A827-F693828D1F93}">
      <dsp:nvSpPr>
        <dsp:cNvPr id="0" name=""/>
        <dsp:cNvSpPr/>
      </dsp:nvSpPr>
      <dsp:spPr>
        <a:xfrm>
          <a:off x="1574063" y="42988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2D2C-9756-47C5-A6E0-2E38ED030949}">
      <dsp:nvSpPr>
        <dsp:cNvPr id="0" name=""/>
        <dsp:cNvSpPr/>
      </dsp:nvSpPr>
      <dsp:spPr>
        <a:xfrm>
          <a:off x="386063" y="284402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Time at Steepest decline (most negative derivate)</a:t>
          </a:r>
        </a:p>
      </dsp:txBody>
      <dsp:txXfrm>
        <a:off x="386063" y="2844026"/>
        <a:ext cx="4320000" cy="720000"/>
      </dsp:txXfrm>
    </dsp:sp>
    <dsp:sp modelId="{E000C54A-2767-4DA7-9085-7F517D7F9C99}">
      <dsp:nvSpPr>
        <dsp:cNvPr id="0" name=""/>
        <dsp:cNvSpPr/>
      </dsp:nvSpPr>
      <dsp:spPr>
        <a:xfrm>
          <a:off x="6650063" y="42988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314E9-0A24-44E4-91AA-20E385756053}">
      <dsp:nvSpPr>
        <dsp:cNvPr id="0" name=""/>
        <dsp:cNvSpPr/>
      </dsp:nvSpPr>
      <dsp:spPr>
        <a:xfrm>
          <a:off x="5462063" y="284402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Area under the curve (AUC)</a:t>
          </a:r>
        </a:p>
      </dsp:txBody>
      <dsp:txXfrm>
        <a:off x="5462063" y="2844026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67357-6B6D-4156-86FF-EF3BC3E8F9F1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17B7B-8F48-4E23-AAFD-37C24742DF28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Fasted gastric emptying</a:t>
          </a:r>
          <a:r>
            <a:rPr lang="en-US" sz="1400" kern="1200"/>
            <a:t> is well described by an exponential (or log-linear) model with a half-life of ~15.7 minutes.</a:t>
          </a:r>
        </a:p>
      </dsp:txBody>
      <dsp:txXfrm>
        <a:off x="378614" y="886531"/>
        <a:ext cx="2810360" cy="1744948"/>
      </dsp:txXfrm>
    </dsp:sp>
    <dsp:sp modelId="{07808679-770F-4FC6-B942-4E66CB3CBC9C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264B2-B271-47DB-9C54-A03ABF2983F5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Fed gastric emptying</a:t>
          </a:r>
          <a:r>
            <a:rPr lang="en-US" sz="1400" kern="1200"/>
            <a:t> requires a Weibull model due to the initial lag phase; half-life (~30.2 minutes) is insufficient to describe its dynamics.</a:t>
          </a:r>
        </a:p>
      </dsp:txBody>
      <dsp:txXfrm>
        <a:off x="3946203" y="886531"/>
        <a:ext cx="2810360" cy="1744948"/>
      </dsp:txXfrm>
    </dsp:sp>
    <dsp:sp modelId="{8D581BA5-0E70-4254-9957-60F104EA619D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C60B2-0DD2-4274-BC28-951A03786855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Half-life is not always informative</a:t>
          </a:r>
          <a:r>
            <a:rPr lang="en-US" sz="1400" kern="1200"/>
            <a:t> in the fed state. Alternative secondary parameters such as </a:t>
          </a:r>
          <a:r>
            <a:rPr lang="en-US" sz="1400" i="1" kern="1200"/>
            <a:t>T-lag25</a:t>
          </a:r>
          <a:r>
            <a:rPr lang="en-US" sz="1400" kern="1200"/>
            <a:t> and </a:t>
          </a:r>
          <a:r>
            <a:rPr lang="en-US" sz="1400" i="1" kern="1200"/>
            <a:t>time at steepest decline, AUC</a:t>
          </a:r>
          <a:r>
            <a:rPr lang="en-US" sz="1400" kern="1200"/>
            <a:t> provide a more accurate representation of gastric emptying dynamics.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385959-AAC5-DA69-B20C-0096ED9F7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C635654-ABA3-E599-A12D-3E51E60D2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69C0FD1-30F4-56E3-2188-66101A1F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5251-038B-47DF-AB2A-CF693BFB5DCE}" type="datetimeFigureOut">
              <a:rPr lang="sv-SE" smtClean="0"/>
              <a:t>2025-10-06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23D0AD3-F301-93DF-FBDC-5F422400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D9F17F4-293A-9ED2-9297-AAC01957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6B32-9D8A-4F78-B091-71DF6E6F79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265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B09E5F-6124-04DF-A385-6ECD38A4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18B3320-B994-E603-BED9-A09236686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AD1ADF-54AC-3255-6CA7-D6BD9070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5251-038B-47DF-AB2A-CF693BFB5DCE}" type="datetimeFigureOut">
              <a:rPr lang="sv-SE" smtClean="0"/>
              <a:t>2025-10-06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B1F7190-ED53-26EA-4E78-4EC9EE75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0312C95-3665-6D21-6EA7-D16A790C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6B32-9D8A-4F78-B091-71DF6E6F79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37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DCDAB480-CCB5-0E0A-8C8C-666B12BC8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EEBB215-7030-8964-5957-3228B4331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B16D456-DD02-8394-B834-934EC293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5251-038B-47DF-AB2A-CF693BFB5DCE}" type="datetimeFigureOut">
              <a:rPr lang="sv-SE" smtClean="0"/>
              <a:t>2025-10-06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0F124B8-5436-23D0-91D4-D7A4521F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43AC560-BCD2-AD3A-A1FF-07FACD5E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6B32-9D8A-4F78-B091-71DF6E6F79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656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BF36C3-5A4A-723D-6241-6D5DCBAE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E08203-5383-CEEB-91A0-63EE180D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41DA628-26E1-CEA1-45AE-05D574BC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5251-038B-47DF-AB2A-CF693BFB5DCE}" type="datetimeFigureOut">
              <a:rPr lang="sv-SE" smtClean="0"/>
              <a:t>2025-10-06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3633B83-FEB7-A0EA-0914-FE06E5BA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DDE0E50-AB03-760A-7A00-18E495A3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6B32-9D8A-4F78-B091-71DF6E6F79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356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D0D446-CBF8-13F2-9753-FB2D5206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7D1C07C-C170-CADE-128D-A6F9370BC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EE7C957-3B5B-B6C4-8985-AFD5B014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5251-038B-47DF-AB2A-CF693BFB5DCE}" type="datetimeFigureOut">
              <a:rPr lang="sv-SE" smtClean="0"/>
              <a:t>2025-10-06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EB37C4F-0155-9F55-17AB-D78AD9C4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ABC3865-ABEF-2C4E-24AB-48EFF384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6B32-9D8A-4F78-B091-71DF6E6F79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90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FF6C25A-F44A-A3E1-E171-B7703204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5B967E2-C41F-1BC9-C94C-A8094E677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42E99CE-AA26-B16C-CBCF-DA964B5A1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78CD4FB-A5AF-43B6-0088-24DA2DC3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5251-038B-47DF-AB2A-CF693BFB5DCE}" type="datetimeFigureOut">
              <a:rPr lang="sv-SE" smtClean="0"/>
              <a:t>2025-10-06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57BB6CE-C07E-FD34-03E4-1716C895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0D22C0F-8BE8-9798-5E9B-ADF7182F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6B32-9D8A-4F78-B091-71DF6E6F79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502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6595BF-1103-7436-4A66-73547468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E4EE56F-CC4C-D60D-8ADD-3335DCF4A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AB15DA7-2D48-EDA2-7262-D34F3B6F7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DFAACF1-84D6-FBC2-FE55-73E08F458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330ACAD8-EED9-EE95-8729-AAB53E61A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3481706-18B3-0E0F-E14F-2BA9488B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5251-038B-47DF-AB2A-CF693BFB5DCE}" type="datetimeFigureOut">
              <a:rPr lang="sv-SE" smtClean="0"/>
              <a:t>2025-10-06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60FE058-3F9C-E090-F7AA-A61999CC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AE2C0B0-29C4-95BA-7263-5ED22E9E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6B32-9D8A-4F78-B091-71DF6E6F79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064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F4A615-81A8-1C3C-EBA4-2D38A19C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C2898F5-325A-384E-CCA1-30EE2701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5251-038B-47DF-AB2A-CF693BFB5DCE}" type="datetimeFigureOut">
              <a:rPr lang="sv-SE" smtClean="0"/>
              <a:t>2025-10-06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6F4D317-8820-5831-1084-24344B19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33B8E87-8D04-EC11-559E-895CD05E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6B32-9D8A-4F78-B091-71DF6E6F79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19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C41379E-537F-8BF6-8CC3-83D0AD61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5251-038B-47DF-AB2A-CF693BFB5DCE}" type="datetimeFigureOut">
              <a:rPr lang="sv-SE" smtClean="0"/>
              <a:t>2025-10-06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20DABF2-6B80-F4CD-0EA7-1204F212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FD64357-4109-2D5B-8C10-1C3B947E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6B32-9D8A-4F78-B091-71DF6E6F79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118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BFA4DC-3102-29CC-F04F-824CA970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1A6B46B-2780-51F4-E0A6-6D18E1D48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957263F-D63D-AB18-40BA-7F143A49E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3053317-357E-EA87-394A-D4532800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5251-038B-47DF-AB2A-CF693BFB5DCE}" type="datetimeFigureOut">
              <a:rPr lang="sv-SE" smtClean="0"/>
              <a:t>2025-10-06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7F215D4-04C2-263C-A3BF-1461EFF7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EF47C7E-3B9F-5132-70C0-DD46506F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6B32-9D8A-4F78-B091-71DF6E6F79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44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F6EDF9-4745-719F-45A0-147CABF4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10631C56-9052-08F2-82FA-DC997E8EA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4497259-F3E0-C7D6-3089-7EF9ADC06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60FDE0E-89F9-2A08-D5BE-0C2E7121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5251-038B-47DF-AB2A-CF693BFB5DCE}" type="datetimeFigureOut">
              <a:rPr lang="sv-SE" smtClean="0"/>
              <a:t>2025-10-06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00D5680-C274-3607-7574-4EA08396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B880C47-F74D-71D4-6316-A4446CFC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6B32-9D8A-4F78-B091-71DF6E6F79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29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3244033-E2F8-D99F-1D4A-6294EE27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ADFDA75-5A93-E0D9-6586-8EF0DD506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D769690-A218-102E-CF82-479D2DF82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95251-038B-47DF-AB2A-CF693BFB5DCE}" type="datetimeFigureOut">
              <a:rPr lang="sv-SE" smtClean="0"/>
              <a:t>2025-10-06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F34495D-CA3B-0318-D0BE-3498DF9D3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873B743-82EC-2342-2E70-2664D7613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976B32-9D8A-4F78-B091-71DF6E6F79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539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noProof="0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2E07649-2336-06C6-0CF3-3233A3E7B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sv-SE" noProof="0" dirty="0"/>
              <a:t>Task 2 – </a:t>
            </a:r>
            <a:r>
              <a:rPr lang="sv-SE" noProof="0" dirty="0" err="1"/>
              <a:t>Seminar</a:t>
            </a:r>
            <a:r>
              <a:rPr lang="sv-SE" noProof="0" dirty="0"/>
              <a:t> 2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4CDF9D9-A07F-4C0D-F9B3-1B607534E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sv-SE" b="1" noProof="0" dirty="0"/>
              <a:t>The </a:t>
            </a:r>
            <a:r>
              <a:rPr lang="sv-SE" b="1" noProof="0" dirty="0" err="1"/>
              <a:t>Time</a:t>
            </a:r>
            <a:r>
              <a:rPr lang="sv-SE" b="1" noProof="0" dirty="0"/>
              <a:t> Dynamics </a:t>
            </a:r>
            <a:r>
              <a:rPr lang="sv-SE" b="1" noProof="0" dirty="0" err="1"/>
              <a:t>of</a:t>
            </a:r>
            <a:r>
              <a:rPr lang="sv-SE" b="1" noProof="0" dirty="0"/>
              <a:t> </a:t>
            </a:r>
            <a:r>
              <a:rPr lang="sv-SE" b="1" noProof="0" dirty="0" err="1"/>
              <a:t>Fasted</a:t>
            </a:r>
            <a:r>
              <a:rPr lang="sv-SE" b="1" noProof="0" dirty="0"/>
              <a:t> vs. Fed </a:t>
            </a:r>
            <a:r>
              <a:rPr lang="sv-SE" b="1" noProof="0" dirty="0" err="1"/>
              <a:t>Gastric</a:t>
            </a:r>
            <a:r>
              <a:rPr lang="sv-SE" b="1" noProof="0" dirty="0"/>
              <a:t> </a:t>
            </a:r>
            <a:r>
              <a:rPr lang="sv-SE" b="1" noProof="0" dirty="0" err="1"/>
              <a:t>Emptying</a:t>
            </a:r>
            <a:r>
              <a:rPr lang="sv-SE" b="1" noProof="0" dirty="0"/>
              <a:t> in Rat</a:t>
            </a:r>
            <a:endParaRPr lang="sv-SE" noProof="0" dirty="0"/>
          </a:p>
          <a:p>
            <a:pPr algn="r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428857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11E81C1-FCEB-BC93-969E-77A6AA5F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sv-SE" sz="5400" noProof="0" dirty="0"/>
              <a:t>Alternative approach? </a:t>
            </a:r>
            <a:endParaRPr lang="sv-SE" sz="5400" dirty="0"/>
          </a:p>
        </p:txBody>
      </p:sp>
      <p:sp>
        <p:nvSpPr>
          <p:cNvPr id="820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A9D6D12-6DC0-93F6-882B-96A1BC2AA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sv-SE" sz="2200" noProof="0" dirty="0" err="1"/>
              <a:t>Visualisation</a:t>
            </a:r>
            <a:r>
              <a:rPr lang="sv-SE" sz="2200" noProof="0" dirty="0"/>
              <a:t> -&gt; </a:t>
            </a:r>
            <a:r>
              <a:rPr lang="sv-SE" sz="2200" noProof="0" dirty="0" err="1"/>
              <a:t>linear</a:t>
            </a:r>
            <a:endParaRPr lang="sv-SE" sz="2200" noProof="0" dirty="0"/>
          </a:p>
          <a:p>
            <a:endParaRPr lang="sv-SE" sz="22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177EF45-5C94-C964-11B8-D22AF609D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539107"/>
            <a:ext cx="6903720" cy="377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42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34" name="Rectangle 922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746FD41-803C-11E6-8F1F-6DA368ED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sv-SE" sz="5000" dirty="0"/>
              <a:t>Alternative approach? </a:t>
            </a:r>
          </a:p>
        </p:txBody>
      </p:sp>
      <p:sp>
        <p:nvSpPr>
          <p:cNvPr id="923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BE9D30-6BE5-00CF-BECE-5BEF5CE34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sv-SE" sz="2200" dirty="0"/>
              <a:t>Fit a </a:t>
            </a:r>
            <a:r>
              <a:rPr lang="sv-SE" sz="2200" dirty="0" err="1"/>
              <a:t>linear</a:t>
            </a:r>
            <a:r>
              <a:rPr lang="sv-SE" sz="2200" dirty="0"/>
              <a:t> </a:t>
            </a:r>
            <a:r>
              <a:rPr lang="sv-SE" sz="2200" dirty="0" err="1"/>
              <a:t>model</a:t>
            </a:r>
            <a:r>
              <a:rPr lang="sv-SE" sz="2200" dirty="0"/>
              <a:t> -&gt;</a:t>
            </a:r>
          </a:p>
          <a:p>
            <a:r>
              <a:rPr lang="en-US" sz="2200" dirty="0"/>
              <a:t>The residuals are normally distributed</a:t>
            </a:r>
          </a:p>
          <a:p>
            <a:r>
              <a:rPr lang="en-US" sz="2200" dirty="0"/>
              <a:t>Standard errors are low</a:t>
            </a:r>
          </a:p>
          <a:p>
            <a:r>
              <a:rPr lang="en-US" sz="2200" dirty="0"/>
              <a:t>R² value is close to 1. </a:t>
            </a:r>
            <a:endParaRPr lang="sv-SE" sz="22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C85FAC7-7573-D0F7-5FE1-440BF9843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777662"/>
            <a:ext cx="5458968" cy="330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54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9" name="Freeform: Shape 10248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4705916-44C8-F035-5ADE-327365FE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63422"/>
            <a:ext cx="7268147" cy="17543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models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BD71671-0A84-D2AE-B91C-EB0C2E6D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84878"/>
            <a:ext cx="7315200" cy="7754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Akaike Information Criterion (AIC)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E9224A1-9B28-4372-E4C0-2D1EA35E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475" y="648043"/>
            <a:ext cx="6153150" cy="257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66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noProof="0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C0FC2A4-7C40-0944-38C5-6EF09711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br>
              <a:rPr lang="sv-SE" sz="3400" b="0" noProof="0" dirty="0">
                <a:solidFill>
                  <a:srgbClr val="FFFFFF"/>
                </a:solidFill>
                <a:effectLst/>
              </a:rPr>
            </a:br>
            <a:br>
              <a:rPr lang="sv-SE" sz="3400" b="0" noProof="0" dirty="0">
                <a:solidFill>
                  <a:srgbClr val="FFFFFF"/>
                </a:solidFill>
                <a:effectLst/>
              </a:rPr>
            </a:br>
            <a:r>
              <a:rPr lang="sv-SE" sz="3400" i="1" noProof="0" dirty="0">
                <a:solidFill>
                  <a:srgbClr val="FFFFFF"/>
                </a:solidFill>
              </a:rPr>
              <a:t>Q2. </a:t>
            </a:r>
            <a:r>
              <a:rPr lang="sv-SE" sz="3400" i="1" noProof="0" dirty="0" err="1">
                <a:solidFill>
                  <a:srgbClr val="FFFFFF"/>
                </a:solidFill>
              </a:rPr>
              <a:t>Model</a:t>
            </a:r>
            <a:r>
              <a:rPr lang="sv-SE" sz="3400" i="1" noProof="0" dirty="0">
                <a:solidFill>
                  <a:srgbClr val="FFFFFF"/>
                </a:solidFill>
              </a:rPr>
              <a:t> the </a:t>
            </a:r>
            <a:r>
              <a:rPr lang="sv-SE" sz="3400" i="1" noProof="0" dirty="0" err="1">
                <a:solidFill>
                  <a:srgbClr val="FFFFFF"/>
                </a:solidFill>
              </a:rPr>
              <a:t>fed</a:t>
            </a:r>
            <a:r>
              <a:rPr lang="sv-SE" sz="3400" i="1" noProof="0" dirty="0">
                <a:solidFill>
                  <a:srgbClr val="FFFFFF"/>
                </a:solidFill>
              </a:rPr>
              <a:t> </a:t>
            </a:r>
            <a:r>
              <a:rPr lang="sv-SE" sz="3400" i="1" noProof="0" dirty="0" err="1">
                <a:solidFill>
                  <a:srgbClr val="FFFFFF"/>
                </a:solidFill>
              </a:rPr>
              <a:t>state</a:t>
            </a:r>
            <a:r>
              <a:rPr lang="sv-SE" sz="3400" i="1" noProof="0" dirty="0">
                <a:solidFill>
                  <a:srgbClr val="FFFFFF"/>
                </a:solidFill>
              </a:rPr>
              <a:t> </a:t>
            </a:r>
            <a:r>
              <a:rPr lang="sv-SE" sz="3400" i="1" noProof="0" dirty="0" err="1">
                <a:solidFill>
                  <a:srgbClr val="FFFFFF"/>
                </a:solidFill>
              </a:rPr>
              <a:t>gastric</a:t>
            </a:r>
            <a:r>
              <a:rPr lang="sv-SE" sz="3400" i="1" noProof="0" dirty="0">
                <a:solidFill>
                  <a:srgbClr val="FFFFFF"/>
                </a:solidFill>
              </a:rPr>
              <a:t> </a:t>
            </a:r>
            <a:r>
              <a:rPr lang="sv-SE" sz="3400" i="1" noProof="0" dirty="0" err="1">
                <a:solidFill>
                  <a:srgbClr val="FFFFFF"/>
                </a:solidFill>
              </a:rPr>
              <a:t>emptying</a:t>
            </a:r>
            <a:r>
              <a:rPr lang="sv-SE" sz="3400" i="1" noProof="0" dirty="0">
                <a:solidFill>
                  <a:srgbClr val="FFFFFF"/>
                </a:solidFill>
              </a:rPr>
              <a:t> </a:t>
            </a:r>
            <a:r>
              <a:rPr lang="sv-SE" sz="3400" i="1" noProof="0" dirty="0" err="1">
                <a:solidFill>
                  <a:srgbClr val="FFFFFF"/>
                </a:solidFill>
              </a:rPr>
              <a:t>profile</a:t>
            </a:r>
            <a:r>
              <a:rPr lang="sv-SE" sz="3400" i="1" noProof="0" dirty="0">
                <a:solidFill>
                  <a:srgbClr val="FFFFFF"/>
                </a:solidFill>
              </a:rPr>
              <a:t>.</a:t>
            </a:r>
            <a:br>
              <a:rPr lang="sv-SE" sz="3400" b="0" noProof="0" dirty="0">
                <a:solidFill>
                  <a:srgbClr val="FFFFFF"/>
                </a:solidFill>
                <a:effectLst/>
              </a:rPr>
            </a:br>
            <a:br>
              <a:rPr lang="sv-SE" sz="3400" noProof="0" dirty="0">
                <a:solidFill>
                  <a:srgbClr val="FFFFFF"/>
                </a:solidFill>
              </a:rPr>
            </a:br>
            <a:endParaRPr lang="sv-SE" sz="3400" noProof="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B1F78FC-94D5-D576-53CD-ABFFE79AD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sv-SE" noProof="0" dirty="0" err="1"/>
              <a:t>Preprocessing</a:t>
            </a:r>
            <a:r>
              <a:rPr lang="sv-SE" noProof="0" dirty="0"/>
              <a:t> </a:t>
            </a:r>
            <a:r>
              <a:rPr lang="sv-SE" noProof="0" dirty="0" err="1"/>
              <a:t>of</a:t>
            </a:r>
            <a:r>
              <a:rPr lang="sv-SE" noProof="0" dirty="0"/>
              <a:t> data</a:t>
            </a:r>
          </a:p>
          <a:p>
            <a:r>
              <a:rPr lang="sv-SE" noProof="0" dirty="0" err="1"/>
              <a:t>Visualisation</a:t>
            </a:r>
            <a:r>
              <a:rPr lang="sv-SE" noProof="0" dirty="0"/>
              <a:t> </a:t>
            </a:r>
            <a:r>
              <a:rPr lang="sv-SE" noProof="0" dirty="0" err="1"/>
              <a:t>of</a:t>
            </a:r>
            <a:r>
              <a:rPr lang="sv-SE" noProof="0" dirty="0"/>
              <a:t> data </a:t>
            </a:r>
          </a:p>
          <a:p>
            <a:r>
              <a:rPr lang="sv-SE" noProof="0" dirty="0"/>
              <a:t>Fit </a:t>
            </a:r>
            <a:r>
              <a:rPr lang="sv-SE" noProof="0" dirty="0" err="1"/>
              <a:t>appropriate</a:t>
            </a:r>
            <a:r>
              <a:rPr lang="sv-SE" noProof="0" dirty="0"/>
              <a:t> </a:t>
            </a:r>
            <a:r>
              <a:rPr lang="sv-SE" noProof="0" dirty="0" err="1"/>
              <a:t>model</a:t>
            </a:r>
            <a:endParaRPr lang="sv-SE" noProof="0" dirty="0"/>
          </a:p>
          <a:p>
            <a:r>
              <a:rPr lang="sv-SE" noProof="0" dirty="0" err="1"/>
              <a:t>Analyse</a:t>
            </a:r>
            <a:r>
              <a:rPr lang="sv-SE" noProof="0" dirty="0"/>
              <a:t> output</a:t>
            </a:r>
          </a:p>
          <a:p>
            <a:r>
              <a:rPr lang="sv-SE" noProof="0" dirty="0" err="1"/>
              <a:t>Predict</a:t>
            </a:r>
            <a:r>
              <a:rPr lang="sv-SE" noProof="0" dirty="0"/>
              <a:t> data </a:t>
            </a:r>
            <a:r>
              <a:rPr lang="sv-SE" noProof="0" dirty="0" err="1"/>
              <a:t>with</a:t>
            </a:r>
            <a:r>
              <a:rPr lang="sv-SE" noProof="0" dirty="0"/>
              <a:t> </a:t>
            </a:r>
            <a:r>
              <a:rPr lang="sv-SE" noProof="0" dirty="0" err="1"/>
              <a:t>model</a:t>
            </a:r>
            <a:r>
              <a:rPr lang="sv-SE" noProof="0" dirty="0"/>
              <a:t> </a:t>
            </a:r>
          </a:p>
          <a:p>
            <a:endParaRPr lang="sv-SE" noProof="0" dirty="0"/>
          </a:p>
          <a:p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464292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5" name="Rectangle 11270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3EBC5A0-0490-1849-B7A1-3C6F6395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sv-SE" sz="5400" noProof="0"/>
              <a:t>Preprocessing of data</a:t>
            </a:r>
            <a:endParaRPr lang="sv-SE" sz="540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96F61FC-3700-2883-CC6B-FC6B7DDAE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81309"/>
            <a:ext cx="4014216" cy="3744917"/>
          </a:xfrm>
          <a:prstGeom prst="rect">
            <a:avLst/>
          </a:prstGeom>
        </p:spPr>
      </p:pic>
      <p:sp>
        <p:nvSpPr>
          <p:cNvPr id="11276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5C79810-FC79-A7DF-8288-B24CDCF70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4974228"/>
            <a:ext cx="3995928" cy="44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8C11ED6-A44E-C04E-89A2-845BC4E7B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483864"/>
          </a:xfrm>
        </p:spPr>
        <p:txBody>
          <a:bodyPr>
            <a:normAutofit/>
          </a:bodyPr>
          <a:lstStyle/>
          <a:p>
            <a:r>
              <a:rPr lang="en-GB" sz="2200" noProof="0"/>
              <a:t>Remove data that is not physically possible </a:t>
            </a:r>
          </a:p>
        </p:txBody>
      </p:sp>
    </p:spTree>
    <p:extLst>
      <p:ext uri="{BB962C8B-B14F-4D97-AF65-F5344CB8AC3E}">
        <p14:creationId xmlns:p14="http://schemas.microsoft.com/office/powerpoint/2010/main" val="141961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F331A4C-0188-8FAD-7705-218725D3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Visualisation of data </a:t>
            </a: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9BCF741-1DB6-72E4-F138-84F76E525D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5374"/>
            <a:ext cx="7214616" cy="385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77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B1CE07C-B57B-6279-C652-32C86A8E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Fit appropriate model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937F7B5-F246-3A41-45D0-798E47D7A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We fit a Weibull model, which incorporates a lag parameter.</a:t>
            </a:r>
            <a:b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CFFC9986-3FA3-85CF-5CCC-98A6D22C4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223293"/>
            <a:ext cx="11548872" cy="240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59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9" name="Rectangle 133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0CD0322-9AA5-62A5-6803-1704440E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sv-SE" sz="5400" noProof="0" dirty="0" err="1"/>
              <a:t>Analyse</a:t>
            </a:r>
            <a:r>
              <a:rPr lang="sv-SE" sz="5400" noProof="0" dirty="0"/>
              <a:t> output</a:t>
            </a:r>
            <a:endParaRPr lang="sv-SE" sz="5400" dirty="0"/>
          </a:p>
        </p:txBody>
      </p:sp>
      <p:sp>
        <p:nvSpPr>
          <p:cNvPr id="1332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5BC4CE5-D1AD-7117-B935-4291BCE6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The Weibull model shows:</a:t>
            </a:r>
            <a:endParaRPr lang="en-US" sz="2200" b="0">
              <a:effectLst/>
            </a:endParaRPr>
          </a:p>
          <a:p>
            <a:pPr fontAlgn="base"/>
            <a:r>
              <a:rPr lang="en-US" sz="2200"/>
              <a:t>Low standard errors</a:t>
            </a:r>
          </a:p>
          <a:p>
            <a:pPr fontAlgn="base"/>
            <a:r>
              <a:rPr lang="en-US" sz="2200"/>
              <a:t>Statistically significant p-values</a:t>
            </a:r>
          </a:p>
          <a:p>
            <a:pPr fontAlgn="base"/>
            <a:r>
              <a:rPr lang="en-US" sz="2200"/>
              <a:t>Low residuals</a:t>
            </a:r>
          </a:p>
          <a:p>
            <a:endParaRPr lang="sv-SE" sz="220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269440C-ECE4-D084-E198-F626BD3C3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2221204"/>
            <a:ext cx="5458968" cy="24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34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7868BF7-8E8E-D997-66B6-24FF31F8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output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ECCBF823-6843-CEA2-3EB5-54B893CF79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571619"/>
            <a:ext cx="6780700" cy="371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12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74" name="Rectangle 15368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375" name="Rectangle 1537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8FD91BD-26B5-4BD2-7C05-3611A039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noProof="0"/>
              <a:t>Predict data with model </a:t>
            </a:r>
            <a:endParaRPr lang="en-US" sz="4000"/>
          </a:p>
        </p:txBody>
      </p:sp>
      <p:sp>
        <p:nvSpPr>
          <p:cNvPr id="15373" name="Rectangle: Rounded Corners 1537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5B55F87F-4625-9EB2-3322-8D376581D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572" y="2620824"/>
            <a:ext cx="5596128" cy="313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85FE912A-9040-66F7-1963-8716749D46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0302" y="3558175"/>
            <a:ext cx="5596128" cy="125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1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noProof="0" dirty="0"/>
          </a:p>
        </p:txBody>
      </p:sp>
      <p:sp>
        <p:nvSpPr>
          <p:cNvPr id="25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noProof="0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12AC64F-D6D5-429B-EA75-DD67008B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sv-SE" sz="3100" i="1" noProof="0" dirty="0">
                <a:solidFill>
                  <a:srgbClr val="FFFFFF"/>
                </a:solidFill>
              </a:rPr>
              <a:t>Q1. </a:t>
            </a:r>
            <a:r>
              <a:rPr lang="sv-SE" sz="3100" i="1" noProof="0" dirty="0" err="1">
                <a:solidFill>
                  <a:srgbClr val="FFFFFF"/>
                </a:solidFill>
              </a:rPr>
              <a:t>Model</a:t>
            </a:r>
            <a:r>
              <a:rPr lang="sv-SE" sz="3100" i="1" noProof="0" dirty="0">
                <a:solidFill>
                  <a:srgbClr val="FFFFFF"/>
                </a:solidFill>
              </a:rPr>
              <a:t> </a:t>
            </a:r>
            <a:r>
              <a:rPr lang="sv-SE" sz="3100" i="1" noProof="0" dirty="0" err="1">
                <a:solidFill>
                  <a:srgbClr val="FFFFFF"/>
                </a:solidFill>
              </a:rPr>
              <a:t>fasted</a:t>
            </a:r>
            <a:r>
              <a:rPr lang="sv-SE" sz="3100" i="1" noProof="0" dirty="0">
                <a:solidFill>
                  <a:srgbClr val="FFFFFF"/>
                </a:solidFill>
              </a:rPr>
              <a:t> </a:t>
            </a:r>
            <a:r>
              <a:rPr lang="sv-SE" sz="3100" i="1" noProof="0" dirty="0" err="1">
                <a:solidFill>
                  <a:srgbClr val="FFFFFF"/>
                </a:solidFill>
              </a:rPr>
              <a:t>gastric</a:t>
            </a:r>
            <a:r>
              <a:rPr lang="sv-SE" sz="3100" i="1" noProof="0" dirty="0">
                <a:solidFill>
                  <a:srgbClr val="FFFFFF"/>
                </a:solidFill>
              </a:rPr>
              <a:t> </a:t>
            </a:r>
            <a:r>
              <a:rPr lang="sv-SE" sz="3100" i="1" noProof="0" dirty="0" err="1">
                <a:solidFill>
                  <a:srgbClr val="FFFFFF"/>
                </a:solidFill>
              </a:rPr>
              <a:t>emptying</a:t>
            </a:r>
            <a:r>
              <a:rPr lang="sv-SE" sz="3100" i="1" noProof="0" dirty="0">
                <a:solidFill>
                  <a:srgbClr val="FFFFFF"/>
                </a:solidFill>
              </a:rPr>
              <a:t> (</a:t>
            </a:r>
            <a:r>
              <a:rPr lang="sv-SE" sz="3100" i="1" noProof="0" dirty="0" err="1">
                <a:solidFill>
                  <a:srgbClr val="FFFFFF"/>
                </a:solidFill>
              </a:rPr>
              <a:t>GE_fasted</a:t>
            </a:r>
            <a:r>
              <a:rPr lang="sv-SE" sz="3100" i="1" noProof="0" dirty="0">
                <a:solidFill>
                  <a:srgbClr val="FFFFFF"/>
                </a:solidFill>
              </a:rPr>
              <a:t>) to </a:t>
            </a:r>
            <a:r>
              <a:rPr lang="sv-SE" sz="3100" i="1" noProof="0" dirty="0" err="1">
                <a:solidFill>
                  <a:srgbClr val="FFFFFF"/>
                </a:solidFill>
              </a:rPr>
              <a:t>determine</a:t>
            </a:r>
            <a:r>
              <a:rPr lang="sv-SE" sz="3100" i="1" noProof="0" dirty="0">
                <a:solidFill>
                  <a:srgbClr val="FFFFFF"/>
                </a:solidFill>
              </a:rPr>
              <a:t> the rate and </a:t>
            </a:r>
            <a:r>
              <a:rPr lang="sv-SE" sz="3100" i="1" noProof="0" dirty="0" err="1">
                <a:solidFill>
                  <a:srgbClr val="FFFFFF"/>
                </a:solidFill>
              </a:rPr>
              <a:t>half-life</a:t>
            </a:r>
            <a:r>
              <a:rPr lang="sv-SE" sz="3100" i="1" noProof="0" dirty="0">
                <a:solidFill>
                  <a:srgbClr val="FFFFFF"/>
                </a:solidFill>
              </a:rPr>
              <a:t> </a:t>
            </a:r>
            <a:r>
              <a:rPr lang="sv-SE" sz="3100" i="1" noProof="0" dirty="0" err="1">
                <a:solidFill>
                  <a:srgbClr val="FFFFFF"/>
                </a:solidFill>
              </a:rPr>
              <a:t>of</a:t>
            </a:r>
            <a:r>
              <a:rPr lang="sv-SE" sz="3100" i="1" noProof="0" dirty="0">
                <a:solidFill>
                  <a:srgbClr val="FFFFFF"/>
                </a:solidFill>
              </a:rPr>
              <a:t> </a:t>
            </a:r>
            <a:r>
              <a:rPr lang="sv-SE" sz="3100" i="1" noProof="0" dirty="0" err="1">
                <a:solidFill>
                  <a:srgbClr val="FFFFFF"/>
                </a:solidFill>
              </a:rPr>
              <a:t>gastric</a:t>
            </a:r>
            <a:r>
              <a:rPr lang="sv-SE" sz="3100" i="1" noProof="0" dirty="0">
                <a:solidFill>
                  <a:srgbClr val="FFFFFF"/>
                </a:solidFill>
              </a:rPr>
              <a:t> </a:t>
            </a:r>
            <a:r>
              <a:rPr lang="sv-SE" sz="3100" i="1" noProof="0" dirty="0" err="1">
                <a:solidFill>
                  <a:srgbClr val="FFFFFF"/>
                </a:solidFill>
              </a:rPr>
              <a:t>emptying</a:t>
            </a:r>
            <a:r>
              <a:rPr lang="sv-SE" sz="3100" i="1" noProof="0" dirty="0">
                <a:solidFill>
                  <a:srgbClr val="FFFFFF"/>
                </a:solidFill>
              </a:rPr>
              <a:t>.</a:t>
            </a:r>
            <a:br>
              <a:rPr lang="sv-SE" sz="3100" b="0" noProof="0" dirty="0">
                <a:solidFill>
                  <a:srgbClr val="FFFFFF"/>
                </a:solidFill>
                <a:effectLst/>
              </a:rPr>
            </a:br>
            <a:br>
              <a:rPr lang="sv-SE" sz="3100" noProof="0" dirty="0">
                <a:solidFill>
                  <a:srgbClr val="FFFFFF"/>
                </a:solidFill>
              </a:rPr>
            </a:br>
            <a:endParaRPr lang="sv-SE" sz="3100" noProof="0" dirty="0">
              <a:solidFill>
                <a:srgbClr val="FFFFFF"/>
              </a:solidFill>
            </a:endParaRPr>
          </a:p>
        </p:txBody>
      </p:sp>
      <p:sp>
        <p:nvSpPr>
          <p:cNvPr id="26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A12A270-770E-3C3D-8133-647E5737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GB" noProof="0" dirty="0"/>
              <a:t>Visualisation </a:t>
            </a:r>
          </a:p>
          <a:p>
            <a:r>
              <a:rPr lang="en-GB" noProof="0" dirty="0"/>
              <a:t>Fit appropriate model </a:t>
            </a:r>
          </a:p>
          <a:p>
            <a:r>
              <a:rPr lang="en-GB" noProof="0" dirty="0"/>
              <a:t>Analyse output</a:t>
            </a:r>
          </a:p>
          <a:p>
            <a:r>
              <a:rPr lang="en-GB" noProof="0" dirty="0"/>
              <a:t>Predict data with model </a:t>
            </a:r>
          </a:p>
          <a:p>
            <a:r>
              <a:rPr lang="en-GB" noProof="0" dirty="0"/>
              <a:t>Determine parameters </a:t>
            </a:r>
          </a:p>
          <a:p>
            <a:r>
              <a:rPr lang="en-GB" noProof="0" dirty="0"/>
              <a:t>Alternative approach? </a:t>
            </a:r>
          </a:p>
          <a:p>
            <a:r>
              <a:rPr lang="en-GB" dirty="0"/>
              <a:t>Comparing models </a:t>
            </a:r>
            <a:endParaRPr lang="en-GB" noProof="0" dirty="0"/>
          </a:p>
          <a:p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3206188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8D8B6B2-F50A-29E4-BC8E-086D01E1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Q3. In larger studies we normally depend on secondary parameters (such as half-life) rather than the time-dynamic profiles. For the fed state gastric emptying profile, how informative is half-life for describing the time-dynamics? Can you propose alternative secondary parameters? </a:t>
            </a:r>
          </a:p>
        </p:txBody>
      </p:sp>
      <p:pic>
        <p:nvPicPr>
          <p:cNvPr id="39" name="Graphic 25" descr="Arrow Circle">
            <a:extLst>
              <a:ext uri="{FF2B5EF4-FFF2-40B4-BE49-F238E27FC236}">
                <a16:creationId xmlns:a16="http://schemas.microsoft.com/office/drawing/2014/main" id="{02B9C287-DE52-FF11-86D1-165716DBD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28" name="Graphic 27" descr="Arrow Circle">
            <a:extLst>
              <a:ext uri="{FF2B5EF4-FFF2-40B4-BE49-F238E27FC236}">
                <a16:creationId xmlns:a16="http://schemas.microsoft.com/office/drawing/2014/main" id="{75C8B926-85A4-4708-8FAD-23D5E330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36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7FB6466-43F5-94D4-17A2-8AD5B6E3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half-life is not always informative for the fed state </a:t>
            </a:r>
            <a:endParaRPr lang="sv-SE" sz="3700" dirty="0">
              <a:solidFill>
                <a:srgbClr val="FFFFFF"/>
              </a:solidFill>
            </a:endParaRPr>
          </a:p>
        </p:txBody>
      </p:sp>
      <p:graphicFrame>
        <p:nvGraphicFramePr>
          <p:cNvPr id="12" name="Platshållare för innehåll 2">
            <a:extLst>
              <a:ext uri="{FF2B5EF4-FFF2-40B4-BE49-F238E27FC236}">
                <a16:creationId xmlns:a16="http://schemas.microsoft.com/office/drawing/2014/main" id="{227ED15F-52B1-4860-B90D-823DEBE73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59489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600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93" name="Rectangle 16392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5" name="Rectangle 16394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7C2DDB1-12CD-5477-C191-103CEF1E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sv-SE" sz="3600">
                <a:solidFill>
                  <a:schemeClr val="tx2"/>
                </a:solidFill>
              </a:rPr>
              <a:t>Comparing half life </a:t>
            </a:r>
          </a:p>
        </p:txBody>
      </p:sp>
      <p:grpSp>
        <p:nvGrpSpPr>
          <p:cNvPr id="16397" name="Group 16396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6398" name="Freeform: Shape 16397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99" name="Freeform: Shape 16398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00" name="Freeform: Shape 16399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401" name="Freeform: Shape 16400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22FEDA-DEB6-F5C9-6488-A230C9916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pPr fontAlgn="base"/>
            <a:r>
              <a:rPr lang="sv-SE" sz="1800" b="1">
                <a:solidFill>
                  <a:schemeClr val="tx2"/>
                </a:solidFill>
              </a:rPr>
              <a:t>T₁/₂ (fasted):</a:t>
            </a:r>
            <a:r>
              <a:rPr lang="sv-SE" sz="1800">
                <a:solidFill>
                  <a:schemeClr val="tx2"/>
                </a:solidFill>
              </a:rPr>
              <a:t> 15.7</a:t>
            </a:r>
          </a:p>
          <a:p>
            <a:r>
              <a:rPr lang="sv-SE" sz="1800" b="1">
                <a:solidFill>
                  <a:schemeClr val="tx2"/>
                </a:solidFill>
              </a:rPr>
              <a:t>T₁/₂ (fed):</a:t>
            </a:r>
            <a:r>
              <a:rPr lang="sv-SE" sz="1800">
                <a:solidFill>
                  <a:schemeClr val="tx2"/>
                </a:solidFill>
              </a:rPr>
              <a:t> 30.2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01A067B-E1EA-33F0-738E-CAF22BC3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051" y="3364198"/>
            <a:ext cx="4708256" cy="26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B2F38033-853E-5A47-ECCC-0E1F7814E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9685" y="3364198"/>
            <a:ext cx="5038271" cy="26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198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45" name="Rectangle 1744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2055E66-7140-3E56-CBC4-7E5974C3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Example of another parameter</a:t>
            </a:r>
          </a:p>
        </p:txBody>
      </p:sp>
      <p:sp>
        <p:nvSpPr>
          <p:cNvPr id="1744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D4E6F6A-9F32-160D-0E37-F093BC7C6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T-lag25- time until 25% of gastric volume is emptied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BDAEACB6-BB56-68AE-ABAF-9D29E7E19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3840" y="1677870"/>
            <a:ext cx="4014216" cy="7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956AD1B4-B9E2-8524-3294-85F62309F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3840" y="4847655"/>
            <a:ext cx="3995928" cy="63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656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9E91935-C94D-5F65-C288-95167FA3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sv-SE" sz="4000"/>
              <a:t>Other paramter examples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Platshållare för innehåll 2">
            <a:extLst>
              <a:ext uri="{FF2B5EF4-FFF2-40B4-BE49-F238E27FC236}">
                <a16:creationId xmlns:a16="http://schemas.microsoft.com/office/drawing/2014/main" id="{A0C2EBF7-4983-64BC-C879-F7A6796B36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627081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9419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6ECC2FF-5CE1-ADA4-87E7-2558050C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sv-SE" sz="4800" noProof="0" dirty="0" err="1"/>
              <a:t>Conclusion</a:t>
            </a:r>
            <a:r>
              <a:rPr lang="sv-SE" sz="4800" noProof="0" dirty="0"/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Platshållare för innehåll 2">
            <a:extLst>
              <a:ext uri="{FF2B5EF4-FFF2-40B4-BE49-F238E27FC236}">
                <a16:creationId xmlns:a16="http://schemas.microsoft.com/office/drawing/2014/main" id="{325CC2EA-E96B-F8F3-AAA7-E7F10B646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38644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26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ACE1AD2-3528-F4F4-1C6C-BE86DA46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noProof="0"/>
              <a:t>Visualisation 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99B44A3-6A10-0387-531B-F864573BF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838382"/>
            <a:ext cx="5614416" cy="321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6A81916-6686-F716-EB4F-80A63E7613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3764760"/>
            <a:ext cx="5614416" cy="136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63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BEF7A9C-7335-E393-9654-0E35EC63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63422"/>
            <a:ext cx="7268147" cy="17543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Fit appropriate model 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6484C84-3AA3-051A-6492-EBADBCC795CD}"/>
              </a:ext>
            </a:extLst>
          </p:cNvPr>
          <p:cNvSpPr txBox="1"/>
          <p:nvPr/>
        </p:nvSpPr>
        <p:spPr>
          <a:xfrm>
            <a:off x="838199" y="5384878"/>
            <a:ext cx="7315200" cy="77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assume the data to follow an exponetnial trend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8675AB-9B94-92E1-45AF-401751574D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475" y="1540932"/>
            <a:ext cx="6153150" cy="78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76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3078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6E1CE03-1555-BB2D-0A53-E3F7A7B7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26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noProof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Analyse</a:t>
            </a:r>
            <a:r>
              <a:rPr lang="en-US" sz="26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output</a:t>
            </a:r>
            <a:br>
              <a:rPr lang="en-US" sz="26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600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86" name="Rectangle 3080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23BCAD-EA4C-DECE-4527-B7E92DF713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295" y="3145771"/>
            <a:ext cx="5150277" cy="247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2B5D51BF-24CF-4716-FE70-375903CDD75F}"/>
              </a:ext>
            </a:extLst>
          </p:cNvPr>
          <p:cNvSpPr txBox="1"/>
          <p:nvPr/>
        </p:nvSpPr>
        <p:spPr>
          <a:xfrm>
            <a:off x="6406429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model summary shows:</a:t>
            </a:r>
            <a:endParaRPr lang="en-US" sz="2000" b="0" dirty="0">
              <a:effectLst/>
            </a:endParaRP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Low standard errors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High t-values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Statistically significant p-values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Low residuals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5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4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9B2919A-47CB-0B0D-BD87-D6B7B26E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600" kern="1200" noProof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noProof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output</a:t>
            </a:r>
            <a:br>
              <a:rPr lang="en-US" sz="2600" kern="1200" noProof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 noProof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1B3FCE-B1AC-0C1C-138D-E25943A33D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342728"/>
            <a:ext cx="7188199" cy="416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82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589F70D-7397-EB29-F021-2E59A258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noProof="0"/>
              <a:t>Predict data with model </a:t>
            </a:r>
            <a:endParaRPr lang="en-US" sz="6600"/>
          </a:p>
        </p:txBody>
      </p:sp>
      <p:sp>
        <p:nvSpPr>
          <p:cNvPr id="513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3045321-7675-D98B-3C94-73FF2F9C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838382"/>
            <a:ext cx="5614416" cy="321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AA9E572-B1DC-DD40-5AF0-CAF2416A25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4059517"/>
            <a:ext cx="5614416" cy="77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13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634DC64-C22A-8B9A-B701-B6CA881B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sv-SE" noProof="0" dirty="0" err="1"/>
              <a:t>Determine</a:t>
            </a:r>
            <a:r>
              <a:rPr lang="sv-SE" noProof="0" dirty="0"/>
              <a:t> parameters </a:t>
            </a:r>
            <a:endParaRPr lang="sv-SE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56889B8-0FDB-1BAD-F072-56EED7D19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8955" y="800568"/>
            <a:ext cx="9875259" cy="197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87D62E7-2531-EFF5-5349-9D2B4DCB1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en-US" sz="2000"/>
              <a:t>From this model we determine:</a:t>
            </a:r>
            <a:endParaRPr lang="en-US" sz="2000" b="0">
              <a:effectLst/>
            </a:endParaRPr>
          </a:p>
          <a:p>
            <a:pPr fontAlgn="base"/>
            <a:r>
              <a:rPr lang="en-US" sz="2000" b="1"/>
              <a:t>Rate constant (k):</a:t>
            </a:r>
            <a:r>
              <a:rPr lang="en-US" sz="2000"/>
              <a:t> 0.0044</a:t>
            </a:r>
          </a:p>
          <a:p>
            <a:r>
              <a:rPr lang="en-US" sz="2000" b="1"/>
              <a:t>Half-life (t₁/₂):</a:t>
            </a:r>
            <a:r>
              <a:rPr lang="en-US" sz="2000"/>
              <a:t> 15.7</a:t>
            </a:r>
            <a:endParaRPr lang="sv-SE" sz="2000"/>
          </a:p>
        </p:txBody>
      </p:sp>
    </p:spTree>
    <p:extLst>
      <p:ext uri="{BB962C8B-B14F-4D97-AF65-F5344CB8AC3E}">
        <p14:creationId xmlns:p14="http://schemas.microsoft.com/office/powerpoint/2010/main" val="22362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Freeform: Shape 717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FC8C553-AF07-085D-6F31-46B8F9E6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Alternative approach? 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F33387A-8E61-7855-AC96-070D8B346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1" y="1900826"/>
            <a:ext cx="6396204" cy="662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Log-transforming the data</a:t>
            </a:r>
          </a:p>
        </p:txBody>
      </p:sp>
      <p:sp>
        <p:nvSpPr>
          <p:cNvPr id="7179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E78A4BD-7CD2-A03B-2E6A-BAA5147EF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5177" y="3906462"/>
            <a:ext cx="10118598" cy="134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11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474</Words>
  <Application>Microsoft Office PowerPoint</Application>
  <PresentationFormat>Bredbild</PresentationFormat>
  <Paragraphs>71</Paragraphs>
  <Slides>25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Avenir Next LT Pro</vt:lpstr>
      <vt:lpstr>Calibri</vt:lpstr>
      <vt:lpstr>Office-tema</vt:lpstr>
      <vt:lpstr>Task 2 – Seminar 2</vt:lpstr>
      <vt:lpstr>Q1. Model fasted gastric emptying (GE_fasted) to determine the rate and half-life of gastric emptying.  </vt:lpstr>
      <vt:lpstr>Visualisation </vt:lpstr>
      <vt:lpstr>Fit appropriate model </vt:lpstr>
      <vt:lpstr> Analyse output </vt:lpstr>
      <vt:lpstr> Analyse output </vt:lpstr>
      <vt:lpstr>Predict data with model </vt:lpstr>
      <vt:lpstr>Determine parameters </vt:lpstr>
      <vt:lpstr>Alternative approach? </vt:lpstr>
      <vt:lpstr>Alternative approach? </vt:lpstr>
      <vt:lpstr>Alternative approach? </vt:lpstr>
      <vt:lpstr>Comparing models </vt:lpstr>
      <vt:lpstr>  Q2. Model the fed state gastric emptying profile.  </vt:lpstr>
      <vt:lpstr>Preprocessing of data</vt:lpstr>
      <vt:lpstr>Visualisation of data </vt:lpstr>
      <vt:lpstr>Fit appropriate model</vt:lpstr>
      <vt:lpstr>Analyse output</vt:lpstr>
      <vt:lpstr>Analyse output</vt:lpstr>
      <vt:lpstr>Predict data with model </vt:lpstr>
      <vt:lpstr>Q3. In larger studies we normally depend on secondary parameters (such as half-life) rather than the time-dynamic profiles. For the fed state gastric emptying profile, how informative is half-life for describing the time-dynamics? Can you propose alternative secondary parameters? </vt:lpstr>
      <vt:lpstr>half-life is not always informative for the fed state </vt:lpstr>
      <vt:lpstr>Comparing half life </vt:lpstr>
      <vt:lpstr>Example of another parameter</vt:lpstr>
      <vt:lpstr>Other paramter examples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Mert Affan</dc:creator>
  <cp:lastModifiedBy>Mert Affan</cp:lastModifiedBy>
  <cp:revision>4</cp:revision>
  <dcterms:created xsi:type="dcterms:W3CDTF">2025-10-06T13:50:38Z</dcterms:created>
  <dcterms:modified xsi:type="dcterms:W3CDTF">2025-10-06T18:29:03Z</dcterms:modified>
</cp:coreProperties>
</file>