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000000"/>
        </a:solidFill>
        <a:effectLst/>
        <a:uFillTx/>
        <a:latin typeface="PT Serif Caption"/>
        <a:ea typeface="PT Serif Caption"/>
        <a:cs typeface="PT Serif Caption"/>
        <a:sym typeface="PT Serif Captio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日落时天空映衬下的大海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日落时天空映衬下的大海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日落时的海滩和大海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日落时的海滩和大海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落时的海滩和大海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日落时天空映衬下的大海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日落时天空映衬下的大海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灯片副标题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议程副标题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PT Serif Caption"/>
          <a:ea typeface="PT Serif Caption"/>
          <a:cs typeface="PT Serif Caption"/>
          <a:sym typeface="PT Serif Captio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成组"/>
          <p:cNvGrpSpPr/>
          <p:nvPr/>
        </p:nvGrpSpPr>
        <p:grpSpPr>
          <a:xfrm>
            <a:off x="76924" y="1734719"/>
            <a:ext cx="22391768" cy="10841995"/>
            <a:chOff x="0" y="0"/>
            <a:chExt cx="22391765" cy="10841994"/>
          </a:xfrm>
        </p:grpSpPr>
        <p:sp>
          <p:nvSpPr>
            <p:cNvPr id="151" name="Pick"/>
            <p:cNvSpPr/>
            <p:nvPr/>
          </p:nvSpPr>
          <p:spPr>
            <a:xfrm>
              <a:off x="3192942" y="2762255"/>
              <a:ext cx="3764385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pPr/>
              <a:r>
                <a:t>Pick</a:t>
              </a:r>
            </a:p>
          </p:txBody>
        </p:sp>
        <p:sp>
          <p:nvSpPr>
            <p:cNvPr id="152" name="Resolve"/>
            <p:cNvSpPr/>
            <p:nvPr/>
          </p:nvSpPr>
          <p:spPr>
            <a:xfrm>
              <a:off x="11848690" y="2762255"/>
              <a:ext cx="4024601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3">
                      <a:hueOff val="263036"/>
                      <a:satOff val="49643"/>
                      <a:lumOff val="-25950"/>
                    </a:schemeClr>
                  </a:solidFill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Resolve</a:t>
              </a:r>
            </a:p>
          </p:txBody>
        </p:sp>
        <p:sp>
          <p:nvSpPr>
            <p:cNvPr id="153" name="线条"/>
            <p:cNvSpPr/>
            <p:nvPr/>
          </p:nvSpPr>
          <p:spPr>
            <a:xfrm rot="10800000">
              <a:off x="4988780" y="7884349"/>
              <a:ext cx="12252758" cy="1876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552"/>
                  </a:moveTo>
                  <a:lnTo>
                    <a:pt x="1" y="0"/>
                  </a:lnTo>
                  <a:lnTo>
                    <a:pt x="21600" y="0"/>
                  </a:lnTo>
                  <a:lnTo>
                    <a:pt x="21563" y="21600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4" name="backtrack level"/>
            <p:cNvSpPr txBox="1"/>
            <p:nvPr/>
          </p:nvSpPr>
          <p:spPr>
            <a:xfrm>
              <a:off x="7294319" y="2526617"/>
              <a:ext cx="4217378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backtrack level</a:t>
              </a:r>
            </a:p>
          </p:txBody>
        </p:sp>
        <p:sp>
          <p:nvSpPr>
            <p:cNvPr id="155" name="T-Propagate"/>
            <p:cNvSpPr/>
            <p:nvPr/>
          </p:nvSpPr>
          <p:spPr>
            <a:xfrm>
              <a:off x="2125979" y="6342363"/>
              <a:ext cx="5755875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pPr/>
              <a:r>
                <a:t>T-Propagate</a:t>
              </a:r>
            </a:p>
          </p:txBody>
        </p:sp>
        <p:sp>
          <p:nvSpPr>
            <p:cNvPr id="156" name="线条"/>
            <p:cNvSpPr/>
            <p:nvPr/>
          </p:nvSpPr>
          <p:spPr>
            <a:xfrm flipH="1">
              <a:off x="5075134" y="4162414"/>
              <a:ext cx="1" cy="204979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assignment"/>
            <p:cNvSpPr txBox="1"/>
            <p:nvPr/>
          </p:nvSpPr>
          <p:spPr>
            <a:xfrm>
              <a:off x="2107093" y="4806309"/>
              <a:ext cx="2849686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assignment</a:t>
              </a:r>
            </a:p>
          </p:txBody>
        </p:sp>
        <p:sp>
          <p:nvSpPr>
            <p:cNvPr id="158" name="“Unit-edge Propagate”"/>
            <p:cNvSpPr/>
            <p:nvPr/>
          </p:nvSpPr>
          <p:spPr>
            <a:xfrm>
              <a:off x="12604378" y="7343800"/>
              <a:ext cx="9450217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pPr/>
              <a:r>
                <a:t>“Unit-edge Propagate”</a:t>
              </a:r>
            </a:p>
          </p:txBody>
        </p:sp>
        <p:sp>
          <p:nvSpPr>
            <p:cNvPr id="159" name="T-Analyze"/>
            <p:cNvSpPr/>
            <p:nvPr/>
          </p:nvSpPr>
          <p:spPr>
            <a:xfrm>
              <a:off x="12590990" y="5053028"/>
              <a:ext cx="4923356" cy="12700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4500"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defRPr>
              </a:lvl1pPr>
            </a:lstStyle>
            <a:p>
              <a:pPr/>
              <a:r>
                <a:t>T-Analyze</a:t>
              </a:r>
            </a:p>
          </p:txBody>
        </p:sp>
        <p:sp>
          <p:nvSpPr>
            <p:cNvPr id="160" name="线条"/>
            <p:cNvSpPr/>
            <p:nvPr/>
          </p:nvSpPr>
          <p:spPr>
            <a:xfrm flipV="1">
              <a:off x="8439931" y="5602237"/>
              <a:ext cx="3812484" cy="122159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1" name="线条"/>
            <p:cNvSpPr/>
            <p:nvPr/>
          </p:nvSpPr>
          <p:spPr>
            <a:xfrm>
              <a:off x="8439931" y="7171165"/>
              <a:ext cx="3809430" cy="657179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2" name="find cycle"/>
            <p:cNvSpPr txBox="1"/>
            <p:nvPr/>
          </p:nvSpPr>
          <p:spPr>
            <a:xfrm rot="20541359">
              <a:off x="8599394" y="5434936"/>
              <a:ext cx="2849686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find cycle</a:t>
              </a:r>
            </a:p>
          </p:txBody>
        </p:sp>
        <p:sp>
          <p:nvSpPr>
            <p:cNvPr id="163" name="no cycle"/>
            <p:cNvSpPr txBox="1"/>
            <p:nvPr/>
          </p:nvSpPr>
          <p:spPr>
            <a:xfrm rot="600000">
              <a:off x="8872933" y="7418011"/>
              <a:ext cx="2302608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no cycle</a:t>
              </a:r>
            </a:p>
          </p:txBody>
        </p:sp>
        <p:sp>
          <p:nvSpPr>
            <p:cNvPr id="164" name="线条"/>
            <p:cNvSpPr/>
            <p:nvPr/>
          </p:nvSpPr>
          <p:spPr>
            <a:xfrm rot="10800000">
              <a:off x="16210474" y="3658277"/>
              <a:ext cx="3810652" cy="347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" y="21461"/>
                  </a:lnTo>
                  <a:lnTo>
                    <a:pt x="21600" y="21600"/>
                  </a:ln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5" name="new assignment"/>
            <p:cNvSpPr txBox="1"/>
            <p:nvPr/>
          </p:nvSpPr>
          <p:spPr>
            <a:xfrm>
              <a:off x="9103276" y="9886960"/>
              <a:ext cx="394384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new assignment</a:t>
              </a:r>
            </a:p>
          </p:txBody>
        </p:sp>
        <p:sp>
          <p:nvSpPr>
            <p:cNvPr id="166" name="线条"/>
            <p:cNvSpPr/>
            <p:nvPr/>
          </p:nvSpPr>
          <p:spPr>
            <a:xfrm>
              <a:off x="15052667" y="4141548"/>
              <a:ext cx="1" cy="80218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7" name="conflict clause"/>
            <p:cNvSpPr txBox="1"/>
            <p:nvPr/>
          </p:nvSpPr>
          <p:spPr>
            <a:xfrm>
              <a:off x="15220797" y="4161642"/>
              <a:ext cx="4217378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conflict clause</a:t>
              </a:r>
            </a:p>
          </p:txBody>
        </p:sp>
        <p:sp>
          <p:nvSpPr>
            <p:cNvPr id="168" name="线条"/>
            <p:cNvSpPr/>
            <p:nvPr/>
          </p:nvSpPr>
          <p:spPr>
            <a:xfrm flipH="1" flipV="1">
              <a:off x="7294319" y="3626774"/>
              <a:ext cx="4217378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9" name="partial assignment"/>
            <p:cNvSpPr txBox="1"/>
            <p:nvPr/>
          </p:nvSpPr>
          <p:spPr>
            <a:xfrm>
              <a:off x="16566380" y="2729706"/>
              <a:ext cx="5037993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partial assignment</a:t>
              </a:r>
            </a:p>
          </p:txBody>
        </p:sp>
        <p:pic>
          <p:nvPicPr>
            <p:cNvPr id="170" name="圆角矩形 圆角矩形" descr="圆角矩形 圆角矩形"/>
            <p:cNvPicPr>
              <a:picLocks noChangeAspect="0"/>
            </p:cNvPicPr>
            <p:nvPr/>
          </p:nvPicPr>
          <p:blipFill>
            <a:blip r:embed="rId2">
              <a:alphaModFix amt="40300"/>
              <a:extLst/>
            </a:blip>
            <a:stretch>
              <a:fillRect/>
            </a:stretch>
          </p:blipFill>
          <p:spPr>
            <a:xfrm>
              <a:off x="2138383" y="1786707"/>
              <a:ext cx="19811083" cy="2648000"/>
            </a:xfrm>
            <a:prstGeom prst="rect">
              <a:avLst/>
            </a:prstGeom>
            <a:effectLst/>
          </p:spPr>
        </p:pic>
        <p:sp>
          <p:nvSpPr>
            <p:cNvPr id="172" name="SAT solver"/>
            <p:cNvSpPr txBox="1"/>
            <p:nvPr/>
          </p:nvSpPr>
          <p:spPr>
            <a:xfrm>
              <a:off x="2357439" y="1931323"/>
              <a:ext cx="2348993" cy="701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1">
                      <a:hueOff val="-245591"/>
                      <a:satOff val="13830"/>
                      <a:lumOff val="17557"/>
                    </a:schemeClr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SAT solver</a:t>
              </a:r>
            </a:p>
          </p:txBody>
        </p:sp>
        <p:pic>
          <p:nvPicPr>
            <p:cNvPr id="173" name="圆角矩形 圆角矩形" descr="圆角矩形 圆角矩形"/>
            <p:cNvPicPr>
              <a:picLocks noChangeAspect="0"/>
            </p:cNvPicPr>
            <p:nvPr/>
          </p:nvPicPr>
          <p:blipFill>
            <a:blip r:embed="rId3">
              <a:alphaModFix amt="40300"/>
              <a:extLst/>
            </a:blip>
            <a:stretch>
              <a:fillRect/>
            </a:stretch>
          </p:blipFill>
          <p:spPr>
            <a:xfrm>
              <a:off x="1838384" y="4804618"/>
              <a:ext cx="20553382" cy="6037377"/>
            </a:xfrm>
            <a:prstGeom prst="rect">
              <a:avLst/>
            </a:prstGeom>
            <a:effectLst/>
          </p:spPr>
        </p:pic>
        <p:sp>
          <p:nvSpPr>
            <p:cNvPr id="175" name="theory solver"/>
            <p:cNvSpPr txBox="1"/>
            <p:nvPr/>
          </p:nvSpPr>
          <p:spPr>
            <a:xfrm>
              <a:off x="19093442" y="9917186"/>
              <a:ext cx="2920493" cy="701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chemeClr val="accent3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/>
              <a:r>
                <a:t>theory solver</a:t>
              </a:r>
            </a:p>
          </p:txBody>
        </p:sp>
        <p:sp>
          <p:nvSpPr>
            <p:cNvPr id="176" name="线条"/>
            <p:cNvSpPr/>
            <p:nvPr/>
          </p:nvSpPr>
          <p:spPr>
            <a:xfrm flipH="1">
              <a:off x="1351109" y="3397256"/>
              <a:ext cx="1504840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7" name="SAT /…"/>
            <p:cNvSpPr txBox="1"/>
            <p:nvPr/>
          </p:nvSpPr>
          <p:spPr>
            <a:xfrm>
              <a:off x="0" y="2719076"/>
              <a:ext cx="1481993" cy="1356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t>SAT /</a:t>
              </a:r>
            </a:p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t>UNSAT</a:t>
              </a:r>
            </a:p>
          </p:txBody>
        </p:sp>
        <p:sp>
          <p:nvSpPr>
            <p:cNvPr id="178" name="线条"/>
            <p:cNvSpPr/>
            <p:nvPr/>
          </p:nvSpPr>
          <p:spPr>
            <a:xfrm>
              <a:off x="5075134" y="873108"/>
              <a:ext cx="1" cy="1759762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9" name="history"/>
            <p:cNvSpPr txBox="1"/>
            <p:nvPr/>
          </p:nvSpPr>
          <p:spPr>
            <a:xfrm>
              <a:off x="4060599" y="0"/>
              <a:ext cx="202907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lvl1pPr>
            </a:lstStyle>
            <a:p>
              <a:pPr/>
              <a:r>
                <a:t>history</a:t>
              </a:r>
            </a:p>
          </p:txBody>
        </p:sp>
        <p:sp>
          <p:nvSpPr>
            <p:cNvPr id="180" name="encode(prune, generate pair conflict)"/>
            <p:cNvSpPr txBox="1"/>
            <p:nvPr/>
          </p:nvSpPr>
          <p:spPr>
            <a:xfrm>
              <a:off x="5223717" y="844094"/>
              <a:ext cx="10235224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500">
                  <a:latin typeface="Fira Code Light Regular"/>
                  <a:ea typeface="Fira Code Light Regular"/>
                  <a:cs typeface="Fira Code Light Regular"/>
                  <a:sym typeface="Fira Code Light Regular"/>
                </a:defRPr>
              </a:pPr>
              <a:r>
                <a:t>encode(</a:t>
              </a:r>
              <a:r>
                <a:rPr>
                  <a:solidFill>
                    <a:schemeClr val="accent6">
                      <a:satOff val="12785"/>
                      <a:lumOff val="-23589"/>
                    </a:schemeClr>
                  </a:solidFill>
                  <a:latin typeface="Fira Code Light Bold"/>
                  <a:ea typeface="Fira Code Light Bold"/>
                  <a:cs typeface="Fira Code Light Bold"/>
                  <a:sym typeface="Fira Code Light Bold"/>
                </a:rPr>
                <a:t>prune, generate pair conflict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形状"/>
          <p:cNvSpPr/>
          <p:nvPr/>
        </p:nvSpPr>
        <p:spPr>
          <a:xfrm rot="21600000">
            <a:off x="21033497" y="3204058"/>
            <a:ext cx="2955827" cy="5011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19621" fill="norm" stroke="1" extrusionOk="0">
                <a:moveTo>
                  <a:pt x="16461" y="2946"/>
                </a:moveTo>
                <a:cubicBezTo>
                  <a:pt x="20383" y="6817"/>
                  <a:pt x="20562" y="13028"/>
                  <a:pt x="16862" y="16820"/>
                </a:cubicBezTo>
                <a:cubicBezTo>
                  <a:pt x="13162" y="20611"/>
                  <a:pt x="6984" y="20547"/>
                  <a:pt x="3063" y="16676"/>
                </a:cubicBezTo>
                <a:cubicBezTo>
                  <a:pt x="-859" y="12805"/>
                  <a:pt x="-1038" y="6594"/>
                  <a:pt x="2662" y="2802"/>
                </a:cubicBezTo>
                <a:cubicBezTo>
                  <a:pt x="6362" y="-989"/>
                  <a:pt x="12540" y="-925"/>
                  <a:pt x="16461" y="2946"/>
                </a:cubicBezTo>
                <a:close/>
              </a:path>
            </a:pathLst>
          </a:custGeom>
          <a:solidFill>
            <a:schemeClr val="accent3">
              <a:hueOff val="571091"/>
              <a:satOff val="15926"/>
              <a:lumOff val="22314"/>
              <a:alpha val="40347"/>
            </a:schemeClr>
          </a:solidFill>
          <a:ln w="50800">
            <a:solidFill>
              <a:schemeClr val="accent3">
                <a:hueOff val="263036"/>
                <a:satOff val="49643"/>
                <a:lumOff val="-25950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84" name="backward visited"/>
          <p:cNvSpPr txBox="1"/>
          <p:nvPr/>
        </p:nvSpPr>
        <p:spPr>
          <a:xfrm>
            <a:off x="147581" y="7827060"/>
            <a:ext cx="3717116" cy="7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backward visited </a:t>
            </a:r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</a:p>
        </p:txBody>
      </p:sp>
      <p:sp>
        <p:nvSpPr>
          <p:cNvPr id="185" name="Step #2, search forward"/>
          <p:cNvSpPr txBox="1"/>
          <p:nvPr/>
        </p:nvSpPr>
        <p:spPr>
          <a:xfrm>
            <a:off x="8091780" y="8774879"/>
            <a:ext cx="4866837" cy="533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Step #2, search forward</a:t>
            </a:r>
          </a:p>
        </p:txBody>
      </p:sp>
      <p:grpSp>
        <p:nvGrpSpPr>
          <p:cNvPr id="192" name="成组"/>
          <p:cNvGrpSpPr/>
          <p:nvPr/>
        </p:nvGrpSpPr>
        <p:grpSpPr>
          <a:xfrm>
            <a:off x="-396836" y="2788493"/>
            <a:ext cx="5762294" cy="5461323"/>
            <a:chOff x="0" y="0"/>
            <a:chExt cx="5762292" cy="5461322"/>
          </a:xfrm>
        </p:grpSpPr>
        <p:sp>
          <p:nvSpPr>
            <p:cNvPr id="186" name="椭圆形"/>
            <p:cNvSpPr/>
            <p:nvPr/>
          </p:nvSpPr>
          <p:spPr>
            <a:xfrm>
              <a:off x="2957166" y="3144335"/>
              <a:ext cx="495803" cy="524552"/>
            </a:xfrm>
            <a:prstGeom prst="ellipse">
              <a:avLst/>
            </a:prstGeom>
            <a:solidFill>
              <a:schemeClr val="accent6">
                <a:satOff val="32461"/>
                <a:lumOff val="2082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87" name="椭圆形"/>
            <p:cNvSpPr/>
            <p:nvPr/>
          </p:nvSpPr>
          <p:spPr>
            <a:xfrm>
              <a:off x="5266490" y="3144335"/>
              <a:ext cx="495803" cy="524552"/>
            </a:xfrm>
            <a:prstGeom prst="ellipse">
              <a:avLst/>
            </a:prstGeom>
            <a:solidFill>
              <a:schemeClr val="accent3">
                <a:hueOff val="571091"/>
                <a:satOff val="15926"/>
                <a:lumOff val="223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88" name="线条"/>
            <p:cNvSpPr/>
            <p:nvPr/>
          </p:nvSpPr>
          <p:spPr>
            <a:xfrm>
              <a:off x="3429009" y="3406610"/>
              <a:ext cx="186144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9" name="矩形"/>
            <p:cNvSpPr txBox="1"/>
            <p:nvPr/>
          </p:nvSpPr>
          <p:spPr>
            <a:xfrm>
              <a:off x="3069094" y="3500848"/>
              <a:ext cx="271947" cy="57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m:oMathPara>
              </a14:m>
            </a:p>
          </p:txBody>
        </p:sp>
        <p:sp>
          <p:nvSpPr>
            <p:cNvPr id="190" name="矩形"/>
            <p:cNvSpPr txBox="1"/>
            <p:nvPr/>
          </p:nvSpPr>
          <p:spPr>
            <a:xfrm>
              <a:off x="5388645" y="3500848"/>
              <a:ext cx="251493" cy="57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r>
                      <a:rPr xmlns:a="http://schemas.openxmlformats.org/drawingml/2006/main" sz="2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m:oMathPara>
              </a14:m>
            </a:p>
          </p:txBody>
        </p:sp>
        <p:sp>
          <p:nvSpPr>
            <p:cNvPr id="191" name="形状"/>
            <p:cNvSpPr/>
            <p:nvPr/>
          </p:nvSpPr>
          <p:spPr>
            <a:xfrm rot="1558522">
              <a:off x="893481" y="370176"/>
              <a:ext cx="2779217" cy="472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3" h="19617" fill="norm" stroke="1" extrusionOk="0">
                  <a:moveTo>
                    <a:pt x="16438" y="2951"/>
                  </a:moveTo>
                  <a:cubicBezTo>
                    <a:pt x="20365" y="6823"/>
                    <a:pt x="20557" y="13033"/>
                    <a:pt x="16867" y="16821"/>
                  </a:cubicBezTo>
                  <a:cubicBezTo>
                    <a:pt x="13177" y="20609"/>
                    <a:pt x="7003" y="20540"/>
                    <a:pt x="3076" y="16667"/>
                  </a:cubicBezTo>
                  <a:cubicBezTo>
                    <a:pt x="-851" y="12795"/>
                    <a:pt x="-1043" y="6585"/>
                    <a:pt x="2647" y="2797"/>
                  </a:cubicBezTo>
                  <a:cubicBezTo>
                    <a:pt x="6337" y="-991"/>
                    <a:pt x="12511" y="-922"/>
                    <a:pt x="16438" y="2951"/>
                  </a:cubicBezTo>
                  <a:close/>
                </a:path>
              </a:pathLst>
            </a:custGeom>
            <a:solidFill>
              <a:schemeClr val="accent6">
                <a:satOff val="32461"/>
                <a:lumOff val="20828"/>
                <a:alpha val="40347"/>
              </a:schemeClr>
            </a:solidFill>
            <a:ln w="50800" cap="flat">
              <a:solidFill>
                <a:schemeClr val="accent6">
                  <a:hueOff val="-336662"/>
                  <a:satOff val="-1462"/>
                  <a:lumOff val="-13603"/>
                  <a:alpha val="40347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193" name="形状"/>
          <p:cNvSpPr/>
          <p:nvPr/>
        </p:nvSpPr>
        <p:spPr>
          <a:xfrm rot="17223647">
            <a:off x="10758799" y="1818280"/>
            <a:ext cx="3050889" cy="6337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38" h="19646" fill="norm" stroke="1" extrusionOk="0">
                <a:moveTo>
                  <a:pt x="16855" y="2837"/>
                </a:moveTo>
                <a:cubicBezTo>
                  <a:pt x="20569" y="6650"/>
                  <a:pt x="20407" y="12870"/>
                  <a:pt x="16494" y="16728"/>
                </a:cubicBezTo>
                <a:cubicBezTo>
                  <a:pt x="12580" y="20587"/>
                  <a:pt x="6397" y="20623"/>
                  <a:pt x="2683" y="16809"/>
                </a:cubicBezTo>
                <a:cubicBezTo>
                  <a:pt x="-1031" y="12996"/>
                  <a:pt x="-869" y="6776"/>
                  <a:pt x="3044" y="2918"/>
                </a:cubicBezTo>
                <a:cubicBezTo>
                  <a:pt x="6958" y="-941"/>
                  <a:pt x="13141" y="-977"/>
                  <a:pt x="16855" y="2837"/>
                </a:cubicBezTo>
                <a:close/>
              </a:path>
            </a:pathLst>
          </a:custGeom>
          <a:solidFill>
            <a:schemeClr val="accent3">
              <a:hueOff val="571091"/>
              <a:satOff val="15926"/>
              <a:lumOff val="22314"/>
              <a:alpha val="40347"/>
            </a:schemeClr>
          </a:solidFill>
          <a:ln w="50800">
            <a:solidFill>
              <a:schemeClr val="accent3">
                <a:hueOff val="263036"/>
                <a:satOff val="49643"/>
                <a:lumOff val="-25950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4" name="Step #1, search backward"/>
          <p:cNvSpPr txBox="1"/>
          <p:nvPr/>
        </p:nvSpPr>
        <p:spPr>
          <a:xfrm>
            <a:off x="449259" y="8719834"/>
            <a:ext cx="4866837" cy="53112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pPr/>
            <a:r>
              <a:t>Step #1, search backward</a:t>
            </a:r>
          </a:p>
        </p:txBody>
      </p:sp>
      <p:sp>
        <p:nvSpPr>
          <p:cNvPr id="195" name="形状"/>
          <p:cNvSpPr/>
          <p:nvPr/>
        </p:nvSpPr>
        <p:spPr>
          <a:xfrm rot="1558522">
            <a:off x="6576110" y="2863107"/>
            <a:ext cx="2955828" cy="5011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19621" fill="norm" stroke="1" extrusionOk="0">
                <a:moveTo>
                  <a:pt x="16461" y="2946"/>
                </a:moveTo>
                <a:cubicBezTo>
                  <a:pt x="20383" y="6817"/>
                  <a:pt x="20562" y="13028"/>
                  <a:pt x="16862" y="16820"/>
                </a:cubicBezTo>
                <a:cubicBezTo>
                  <a:pt x="13162" y="20611"/>
                  <a:pt x="6984" y="20547"/>
                  <a:pt x="3063" y="16676"/>
                </a:cubicBezTo>
                <a:cubicBezTo>
                  <a:pt x="-859" y="12805"/>
                  <a:pt x="-1038" y="6594"/>
                  <a:pt x="2662" y="2802"/>
                </a:cubicBezTo>
                <a:cubicBezTo>
                  <a:pt x="6362" y="-989"/>
                  <a:pt x="12540" y="-925"/>
                  <a:pt x="16461" y="2946"/>
                </a:cubicBezTo>
                <a:close/>
              </a:path>
            </a:pathLst>
          </a:custGeom>
          <a:solidFill>
            <a:schemeClr val="accent6">
              <a:satOff val="32461"/>
              <a:lumOff val="20828"/>
              <a:alpha val="40347"/>
            </a:schemeClr>
          </a:solidFill>
          <a:ln w="50800">
            <a:solidFill>
              <a:schemeClr val="accent6">
                <a:hueOff val="-336662"/>
                <a:satOff val="-1462"/>
                <a:lumOff val="-13603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6" name="椭圆形"/>
          <p:cNvSpPr/>
          <p:nvPr/>
        </p:nvSpPr>
        <p:spPr>
          <a:xfrm>
            <a:off x="8826920" y="5771670"/>
            <a:ext cx="527672" cy="556524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7" name="椭圆形"/>
          <p:cNvSpPr/>
          <p:nvPr/>
        </p:nvSpPr>
        <p:spPr>
          <a:xfrm>
            <a:off x="11284679" y="5771670"/>
            <a:ext cx="527672" cy="556524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8" name="线条"/>
          <p:cNvSpPr/>
          <p:nvPr/>
        </p:nvSpPr>
        <p:spPr>
          <a:xfrm>
            <a:off x="9329092" y="6049931"/>
            <a:ext cx="1981087" cy="1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矩形"/>
          <p:cNvSpPr txBox="1"/>
          <p:nvPr/>
        </p:nvSpPr>
        <p:spPr>
          <a:xfrm>
            <a:off x="8946044" y="6149913"/>
            <a:ext cx="289427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m:oMathPara>
            </a14:m>
          </a:p>
        </p:txBody>
      </p:sp>
      <p:sp>
        <p:nvSpPr>
          <p:cNvPr id="200" name="矩形"/>
          <p:cNvSpPr txBox="1"/>
          <p:nvPr/>
        </p:nvSpPr>
        <p:spPr>
          <a:xfrm>
            <a:off x="11414686" y="6149913"/>
            <a:ext cx="267658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</m:oMath>
              </m:oMathPara>
            </a14:m>
          </a:p>
        </p:txBody>
      </p:sp>
      <p:sp>
        <p:nvSpPr>
          <p:cNvPr id="201" name="backward visited"/>
          <p:cNvSpPr txBox="1"/>
          <p:nvPr/>
        </p:nvSpPr>
        <p:spPr>
          <a:xfrm>
            <a:off x="5554148" y="7929438"/>
            <a:ext cx="3857713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/>
            </a:pPr>
            <a:r>
              <a:t>backward visited </a:t>
            </a:r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</a:p>
        </p:txBody>
      </p:sp>
      <p:sp>
        <p:nvSpPr>
          <p:cNvPr id="202" name="forward visited"/>
          <p:cNvSpPr txBox="1"/>
          <p:nvPr/>
        </p:nvSpPr>
        <p:spPr>
          <a:xfrm>
            <a:off x="10660667" y="6887436"/>
            <a:ext cx="3717115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/>
            </a:pPr>
            <a:r>
              <a:t>forward visited </a:t>
            </a:r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</p:txBody>
      </p:sp>
      <p:sp>
        <p:nvSpPr>
          <p:cNvPr id="203" name="If  , then a cycle is detected"/>
          <p:cNvSpPr txBox="1"/>
          <p:nvPr/>
        </p:nvSpPr>
        <p:spPr>
          <a:xfrm>
            <a:off x="7340915" y="9439349"/>
            <a:ext cx="5957441" cy="60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If </a:t>
            </a:r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∩</m:t>
                </m:r>
                <m:r>
                  <m:rPr>
                    <m:sty m:val="p"/>
                    <m:scr m:val="double-struck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r>
                  <m:rPr>
                    <m:sty m:val="p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∅</m:t>
                </m:r>
              </m:oMath>
            </a14:m>
            <a:r>
              <a:t>, then a cycle is detected</a:t>
            </a:r>
          </a:p>
        </p:txBody>
      </p:sp>
      <p:sp>
        <p:nvSpPr>
          <p:cNvPr id="204" name="形状"/>
          <p:cNvSpPr/>
          <p:nvPr/>
        </p:nvSpPr>
        <p:spPr>
          <a:xfrm rot="21600000">
            <a:off x="16040118" y="3204058"/>
            <a:ext cx="2955827" cy="5011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19621" fill="norm" stroke="1" extrusionOk="0">
                <a:moveTo>
                  <a:pt x="16461" y="2946"/>
                </a:moveTo>
                <a:cubicBezTo>
                  <a:pt x="20383" y="6817"/>
                  <a:pt x="20562" y="13028"/>
                  <a:pt x="16862" y="16820"/>
                </a:cubicBezTo>
                <a:cubicBezTo>
                  <a:pt x="13162" y="20611"/>
                  <a:pt x="6984" y="20547"/>
                  <a:pt x="3063" y="16676"/>
                </a:cubicBezTo>
                <a:cubicBezTo>
                  <a:pt x="-859" y="12805"/>
                  <a:pt x="-1038" y="6594"/>
                  <a:pt x="2662" y="2802"/>
                </a:cubicBezTo>
                <a:cubicBezTo>
                  <a:pt x="6362" y="-989"/>
                  <a:pt x="12540" y="-925"/>
                  <a:pt x="16461" y="2946"/>
                </a:cubicBezTo>
                <a:close/>
              </a:path>
            </a:pathLst>
          </a:custGeom>
          <a:solidFill>
            <a:schemeClr val="accent6">
              <a:satOff val="32461"/>
              <a:lumOff val="20828"/>
              <a:alpha val="40347"/>
            </a:schemeClr>
          </a:solidFill>
          <a:ln w="50800">
            <a:solidFill>
              <a:schemeClr val="accent6">
                <a:hueOff val="-336662"/>
                <a:satOff val="-1462"/>
                <a:lumOff val="-13603"/>
                <a:alpha val="40347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05" name="椭圆形"/>
          <p:cNvSpPr/>
          <p:nvPr/>
        </p:nvSpPr>
        <p:spPr>
          <a:xfrm>
            <a:off x="18550339" y="5507458"/>
            <a:ext cx="527671" cy="556524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06" name="椭圆形"/>
          <p:cNvSpPr/>
          <p:nvPr/>
        </p:nvSpPr>
        <p:spPr>
          <a:xfrm>
            <a:off x="21008097" y="5507458"/>
            <a:ext cx="527672" cy="556524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07" name="线条"/>
          <p:cNvSpPr/>
          <p:nvPr/>
        </p:nvSpPr>
        <p:spPr>
          <a:xfrm>
            <a:off x="19052509" y="5785720"/>
            <a:ext cx="198108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" name="矩形"/>
          <p:cNvSpPr txBox="1"/>
          <p:nvPr/>
        </p:nvSpPr>
        <p:spPr>
          <a:xfrm>
            <a:off x="18669461" y="5885701"/>
            <a:ext cx="289427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m:oMathPara>
            </a14:m>
          </a:p>
        </p:txBody>
      </p:sp>
      <p:sp>
        <p:nvSpPr>
          <p:cNvPr id="209" name="矩形"/>
          <p:cNvSpPr txBox="1"/>
          <p:nvPr/>
        </p:nvSpPr>
        <p:spPr>
          <a:xfrm>
            <a:off x="21138103" y="5885701"/>
            <a:ext cx="267658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</m:oMath>
              </m:oMathPara>
            </a14:m>
          </a:p>
        </p:txBody>
      </p:sp>
      <p:sp>
        <p:nvSpPr>
          <p:cNvPr id="210" name="backward visited"/>
          <p:cNvSpPr txBox="1"/>
          <p:nvPr/>
        </p:nvSpPr>
        <p:spPr>
          <a:xfrm>
            <a:off x="15408662" y="8308755"/>
            <a:ext cx="3857713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/>
            </a:pPr>
            <a:r>
              <a:t>backward visited </a:t>
            </a:r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</a:p>
        </p:txBody>
      </p:sp>
      <p:sp>
        <p:nvSpPr>
          <p:cNvPr id="211" name="forward visited"/>
          <p:cNvSpPr txBox="1"/>
          <p:nvPr/>
        </p:nvSpPr>
        <p:spPr>
          <a:xfrm>
            <a:off x="20652852" y="8308755"/>
            <a:ext cx="3717116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/>
            </a:pPr>
            <a:r>
              <a:t>forward visited </a:t>
            </a:r>
            <a14:m>
              <m:oMath>
                <m:r>
                  <m:rPr>
                    <m:sty m:val="p"/>
                    <m:scr m:val="double-struck"/>
                  </m:rPr>
                  <a:rPr xmlns:a="http://schemas.openxmlformats.org/drawingml/2006/main" sz="3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</p:txBody>
      </p:sp>
      <p:sp>
        <p:nvSpPr>
          <p:cNvPr id="212" name="Otherwise, if there exists a to-be-inserted…"/>
          <p:cNvSpPr txBox="1"/>
          <p:nvPr/>
        </p:nvSpPr>
        <p:spPr>
          <a:xfrm>
            <a:off x="15273813" y="9123195"/>
            <a:ext cx="8975744" cy="93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Otherwise, if there exists a to-be-inserted </a:t>
            </a:r>
          </a:p>
          <a:p>
            <a:pPr>
              <a:defRPr sz="2400"/>
            </a:pPr>
            <a:r>
              <a:t>arc </a:t>
            </a:r>
            <a14:m>
              <m:oMath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p"/>
                    <m:scr m:val="double-struck"/>
                  </m:rP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m:rPr>
                    <m:sty m:val="p"/>
                    <m:scr m:val="double-struck"/>
                  </m:rP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it cannot be inserted into the graph</a:t>
            </a:r>
          </a:p>
        </p:txBody>
      </p:sp>
      <p:sp>
        <p:nvSpPr>
          <p:cNvPr id="213" name="椭圆形"/>
          <p:cNvSpPr/>
          <p:nvPr/>
        </p:nvSpPr>
        <p:spPr>
          <a:xfrm>
            <a:off x="17979159" y="3705463"/>
            <a:ext cx="527672" cy="556524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14" name="椭圆形"/>
          <p:cNvSpPr/>
          <p:nvPr/>
        </p:nvSpPr>
        <p:spPr>
          <a:xfrm>
            <a:off x="23233726" y="4379675"/>
            <a:ext cx="527671" cy="556524"/>
          </a:xfrm>
          <a:prstGeom prst="ellipse">
            <a:avLst/>
          </a:prstGeom>
          <a:solidFill>
            <a:schemeClr val="accent3">
              <a:hueOff val="945267"/>
              <a:satOff val="49643"/>
              <a:lumOff val="-1925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15" name="矩形"/>
          <p:cNvSpPr txBox="1"/>
          <p:nvPr/>
        </p:nvSpPr>
        <p:spPr>
          <a:xfrm>
            <a:off x="18098282" y="4083706"/>
            <a:ext cx="289427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</a:p>
        </p:txBody>
      </p:sp>
      <p:sp>
        <p:nvSpPr>
          <p:cNvPr id="216" name="矩形"/>
          <p:cNvSpPr txBox="1"/>
          <p:nvPr/>
        </p:nvSpPr>
        <p:spPr>
          <a:xfrm>
            <a:off x="23363732" y="4737074"/>
            <a:ext cx="267658" cy="613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</p:txBody>
      </p:sp>
      <p:sp>
        <p:nvSpPr>
          <p:cNvPr id="217" name="线条"/>
          <p:cNvSpPr/>
          <p:nvPr/>
        </p:nvSpPr>
        <p:spPr>
          <a:xfrm flipH="1" flipV="1">
            <a:off x="18465008" y="3965967"/>
            <a:ext cx="4739001" cy="605095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Dingbat 叉号"/>
          <p:cNvSpPr/>
          <p:nvPr/>
        </p:nvSpPr>
        <p:spPr>
          <a:xfrm>
            <a:off x="20201818" y="3707548"/>
            <a:ext cx="904086" cy="1068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19" name="线条"/>
          <p:cNvSpPr/>
          <p:nvPr/>
        </p:nvSpPr>
        <p:spPr>
          <a:xfrm flipV="1">
            <a:off x="5566848" y="2586137"/>
            <a:ext cx="1" cy="62852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线条"/>
          <p:cNvSpPr/>
          <p:nvPr/>
        </p:nvSpPr>
        <p:spPr>
          <a:xfrm flipV="1">
            <a:off x="15485282" y="2586137"/>
            <a:ext cx="1" cy="62852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线条"/>
          <p:cNvSpPr/>
          <p:nvPr/>
        </p:nvSpPr>
        <p:spPr>
          <a:xfrm>
            <a:off x="4341688" y="6077948"/>
            <a:ext cx="6645858" cy="1"/>
          </a:xfrm>
          <a:prstGeom prst="line">
            <a:avLst/>
          </a:prstGeom>
          <a:ln w="50800">
            <a:solidFill>
              <a:schemeClr val="accent5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cxnSp>
        <p:nvCxnSpPr>
          <p:cNvPr id="223" name="连接线"/>
          <p:cNvCxnSpPr>
            <a:stCxn id="224" idx="0"/>
            <a:endCxn id="225" idx="0"/>
          </p:cNvCxnSpPr>
          <p:nvPr/>
        </p:nvCxnSpPr>
        <p:spPr>
          <a:xfrm>
            <a:off x="3620554" y="6315156"/>
            <a:ext cx="8088125" cy="1"/>
          </a:xfrm>
          <a:prstGeom prst="straightConnector1">
            <a:avLst/>
          </a:prstGeom>
          <a:ln w="101600" cap="rnd">
            <a:solidFill>
              <a:schemeClr val="accent5"/>
            </a:solidFill>
            <a:miter lim="400000"/>
            <a:headEnd type="triangle"/>
          </a:ln>
        </p:spPr>
      </p:cxnSp>
      <p:sp>
        <p:nvSpPr>
          <p:cNvPr id="224" name="Txn"/>
          <p:cNvSpPr/>
          <p:nvPr/>
        </p:nvSpPr>
        <p:spPr>
          <a:xfrm>
            <a:off x="2985554" y="5680156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/>
            </a:pPr>
            <a:r>
              <a:t>Txn </a:t>
            </a:r>
            <a14:m>
              <m:oMath>
                <m:r>
                  <a:rPr xmlns:a="http://schemas.openxmlformats.org/drawingml/2006/main" sz="3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  <p:sp>
        <p:nvSpPr>
          <p:cNvPr id="225" name="Txn"/>
          <p:cNvSpPr/>
          <p:nvPr/>
        </p:nvSpPr>
        <p:spPr>
          <a:xfrm>
            <a:off x="11073678" y="5680156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/>
            </a:pPr>
            <a:r>
              <a:t>Txn </a:t>
            </a:r>
            <a14:m>
              <m:oMath>
                <m:r>
                  <a:rPr xmlns:a="http://schemas.openxmlformats.org/drawingml/2006/main" sz="3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</p:txBody>
      </p:sp>
      <p:sp>
        <p:nvSpPr>
          <p:cNvPr id="226" name="线条"/>
          <p:cNvSpPr/>
          <p:nvPr/>
        </p:nvSpPr>
        <p:spPr>
          <a:xfrm>
            <a:off x="4341688" y="6787185"/>
            <a:ext cx="6645858" cy="1"/>
          </a:xfrm>
          <a:prstGeom prst="line">
            <a:avLst/>
          </a:prstGeom>
          <a:ln w="50800">
            <a:solidFill>
              <a:schemeClr val="accent3">
                <a:hueOff val="945267"/>
                <a:satOff val="49643"/>
                <a:lumOff val="-19255"/>
              </a:schemeClr>
            </a:solidFill>
            <a:custDash>
              <a:ds d="2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方程"/>
          <p:cNvSpPr txBox="1"/>
          <p:nvPr/>
        </p:nvSpPr>
        <p:spPr>
          <a:xfrm>
            <a:off x="7185277" y="4615193"/>
            <a:ext cx="1217451" cy="3327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lnSpc>
                <a:spcPct val="100000"/>
              </a:lnSpc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⇝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4000"/>
          </a:p>
        </p:txBody>
      </p:sp>
      <p:sp>
        <p:nvSpPr>
          <p:cNvPr id="228" name="Option 1: add"/>
          <p:cNvSpPr txBox="1"/>
          <p:nvPr/>
        </p:nvSpPr>
        <p:spPr>
          <a:xfrm>
            <a:off x="5784669" y="6680505"/>
            <a:ext cx="3759895" cy="7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Option 1: add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229" name="Option 2: add"/>
          <p:cNvSpPr txBox="1"/>
          <p:nvPr/>
        </p:nvSpPr>
        <p:spPr>
          <a:xfrm>
            <a:off x="5795032" y="5461043"/>
            <a:ext cx="3749533" cy="7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Option 2: add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230" name="Dingbat 勾号"/>
          <p:cNvSpPr/>
          <p:nvPr/>
        </p:nvSpPr>
        <p:spPr>
          <a:xfrm>
            <a:off x="9530548" y="6680505"/>
            <a:ext cx="743323" cy="706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45267"/>
              <a:satOff val="49643"/>
              <a:lumOff val="-1925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1" name="Dingbat 叉号"/>
          <p:cNvSpPr/>
          <p:nvPr/>
        </p:nvSpPr>
        <p:spPr>
          <a:xfrm>
            <a:off x="9530548" y="5638768"/>
            <a:ext cx="743323" cy="878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2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hueOff val="-336662"/>
              <a:satOff val="-1462"/>
              <a:lumOff val="-1360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3" name="椭圆形"/>
          <p:cNvSpPr/>
          <p:nvPr/>
        </p:nvSpPr>
        <p:spPr>
          <a:xfrm>
            <a:off x="19961688" y="5781878"/>
            <a:ext cx="495804" cy="52455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4" name="矩形"/>
          <p:cNvSpPr txBox="1"/>
          <p:nvPr/>
        </p:nvSpPr>
        <p:spPr>
          <a:xfrm>
            <a:off x="18295109" y="7680452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235" name="矩形"/>
          <p:cNvSpPr txBox="1"/>
          <p:nvPr/>
        </p:nvSpPr>
        <p:spPr>
          <a:xfrm>
            <a:off x="20398601" y="5551182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cxnSp>
        <p:nvCxnSpPr>
          <p:cNvPr id="236" name="连接线"/>
          <p:cNvCxnSpPr>
            <a:stCxn id="232" idx="0"/>
            <a:endCxn id="233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chemeClr val="accent6"/>
            </a:solidFill>
            <a:miter lim="400000"/>
            <a:tailEnd type="triangle"/>
          </a:ln>
        </p:spPr>
      </p:cxnSp>
      <p:sp>
        <p:nvSpPr>
          <p:cNvPr id="237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8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9" name="矩形"/>
          <p:cNvSpPr txBox="1"/>
          <p:nvPr/>
        </p:nvSpPr>
        <p:spPr>
          <a:xfrm>
            <a:off x="18295108" y="7680452"/>
            <a:ext cx="743322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240" name="矩形"/>
          <p:cNvSpPr txBox="1"/>
          <p:nvPr/>
        </p:nvSpPr>
        <p:spPr>
          <a:xfrm>
            <a:off x="20398601" y="5551182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cxnSp>
        <p:nvCxnSpPr>
          <p:cNvPr id="241" name="连接线"/>
          <p:cNvCxnSpPr>
            <a:stCxn id="237" idx="0"/>
            <a:endCxn id="238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42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43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44" name="矩形"/>
          <p:cNvSpPr txBox="1"/>
          <p:nvPr/>
        </p:nvSpPr>
        <p:spPr>
          <a:xfrm>
            <a:off x="18295108" y="7680452"/>
            <a:ext cx="743322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245" name="矩形"/>
          <p:cNvSpPr txBox="1"/>
          <p:nvPr/>
        </p:nvSpPr>
        <p:spPr>
          <a:xfrm>
            <a:off x="20398601" y="5551182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cxnSp>
        <p:nvCxnSpPr>
          <p:cNvPr id="246" name="连接线"/>
          <p:cNvCxnSpPr>
            <a:stCxn id="242" idx="0"/>
            <a:endCxn id="243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47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48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49" name="矩形"/>
          <p:cNvSpPr txBox="1"/>
          <p:nvPr/>
        </p:nvSpPr>
        <p:spPr>
          <a:xfrm>
            <a:off x="18295108" y="7680452"/>
            <a:ext cx="743322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250" name="矩形"/>
          <p:cNvSpPr txBox="1"/>
          <p:nvPr/>
        </p:nvSpPr>
        <p:spPr>
          <a:xfrm>
            <a:off x="20398601" y="5551182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cxnSp>
        <p:nvCxnSpPr>
          <p:cNvPr id="251" name="连接线"/>
          <p:cNvCxnSpPr>
            <a:stCxn id="247" idx="0"/>
            <a:endCxn id="248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2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3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4" name="矩形"/>
          <p:cNvSpPr txBox="1"/>
          <p:nvPr/>
        </p:nvSpPr>
        <p:spPr>
          <a:xfrm>
            <a:off x="18295108" y="7680452"/>
            <a:ext cx="743322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255" name="矩形"/>
          <p:cNvSpPr txBox="1"/>
          <p:nvPr/>
        </p:nvSpPr>
        <p:spPr>
          <a:xfrm>
            <a:off x="20398601" y="5551182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cxnSp>
        <p:nvCxnSpPr>
          <p:cNvPr id="256" name="连接线"/>
          <p:cNvCxnSpPr>
            <a:stCxn id="252" idx="0"/>
            <a:endCxn id="253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7" name="椭圆形"/>
          <p:cNvSpPr/>
          <p:nvPr/>
        </p:nvSpPr>
        <p:spPr>
          <a:xfrm>
            <a:off x="18418867" y="7406658"/>
            <a:ext cx="495804" cy="524551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8" name="椭圆形"/>
          <p:cNvSpPr/>
          <p:nvPr/>
        </p:nvSpPr>
        <p:spPr>
          <a:xfrm>
            <a:off x="19961688" y="5781878"/>
            <a:ext cx="495804" cy="524552"/>
          </a:xfrm>
          <a:prstGeom prst="ellipse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9" name="矩形"/>
          <p:cNvSpPr txBox="1"/>
          <p:nvPr/>
        </p:nvSpPr>
        <p:spPr>
          <a:xfrm>
            <a:off x="18295108" y="7680452"/>
            <a:ext cx="743322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260" name="矩形"/>
          <p:cNvSpPr txBox="1"/>
          <p:nvPr/>
        </p:nvSpPr>
        <p:spPr>
          <a:xfrm>
            <a:off x="20398601" y="5551182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cxnSp>
        <p:nvCxnSpPr>
          <p:cNvPr id="261" name="连接线"/>
          <p:cNvCxnSpPr>
            <a:stCxn id="257" idx="0"/>
            <a:endCxn id="258" idx="0"/>
          </p:cNvCxnSpPr>
          <p:nvPr/>
        </p:nvCxnSpPr>
        <p:spPr>
          <a:xfrm flipV="1">
            <a:off x="18666769" y="6044153"/>
            <a:ext cx="1542821" cy="162478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62" name="椭圆形"/>
          <p:cNvSpPr/>
          <p:nvPr/>
        </p:nvSpPr>
        <p:spPr>
          <a:xfrm>
            <a:off x="18418867" y="4269850"/>
            <a:ext cx="495804" cy="52455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63" name="椭圆形"/>
          <p:cNvSpPr/>
          <p:nvPr/>
        </p:nvSpPr>
        <p:spPr>
          <a:xfrm>
            <a:off x="16877989" y="5781878"/>
            <a:ext cx="495804" cy="524551"/>
          </a:xfrm>
          <a:prstGeom prst="ellipse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64" name="矩形"/>
          <p:cNvSpPr txBox="1"/>
          <p:nvPr/>
        </p:nvSpPr>
        <p:spPr>
          <a:xfrm>
            <a:off x="15999479" y="5508053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</p:txBody>
      </p:sp>
      <p:sp>
        <p:nvSpPr>
          <p:cNvPr id="265" name="矩形"/>
          <p:cNvSpPr txBox="1"/>
          <p:nvPr/>
        </p:nvSpPr>
        <p:spPr>
          <a:xfrm>
            <a:off x="18295109" y="3281970"/>
            <a:ext cx="743323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</p:txBody>
      </p:sp>
      <p:cxnSp>
        <p:nvCxnSpPr>
          <p:cNvPr id="266" name="连接线"/>
          <p:cNvCxnSpPr>
            <a:stCxn id="262" idx="0"/>
            <a:endCxn id="263" idx="0"/>
          </p:cNvCxnSpPr>
          <p:nvPr/>
        </p:nvCxnSpPr>
        <p:spPr>
          <a:xfrm flipH="1">
            <a:off x="17125891" y="4532125"/>
            <a:ext cx="1540879" cy="1512029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67" name="连接线"/>
          <p:cNvCxnSpPr>
            <a:stCxn id="263" idx="0"/>
            <a:endCxn id="257" idx="0"/>
          </p:cNvCxnSpPr>
          <p:nvPr/>
        </p:nvCxnSpPr>
        <p:spPr>
          <a:xfrm>
            <a:off x="17125891" y="6044153"/>
            <a:ext cx="1540879" cy="1624781"/>
          </a:xfrm>
          <a:prstGeom prst="straightConnector1">
            <a:avLst/>
          </a:prstGeom>
          <a:ln w="101600" cap="rnd">
            <a:solidFill>
              <a:srgbClr val="929292"/>
            </a:solidFill>
            <a:miter lim="400000"/>
            <a:tailEnd type="triangle"/>
          </a:ln>
        </p:spPr>
      </p:cxnSp>
      <p:cxnSp>
        <p:nvCxnSpPr>
          <p:cNvPr id="268" name="连接线"/>
          <p:cNvCxnSpPr>
            <a:stCxn id="258" idx="0"/>
            <a:endCxn id="262" idx="0"/>
          </p:cNvCxnSpPr>
          <p:nvPr/>
        </p:nvCxnSpPr>
        <p:spPr>
          <a:xfrm flipH="1" flipV="1">
            <a:off x="18666769" y="4532125"/>
            <a:ext cx="1542821" cy="1512029"/>
          </a:xfrm>
          <a:prstGeom prst="straightConnector1">
            <a:avLst/>
          </a:prstGeom>
          <a:ln w="101600" cap="rnd">
            <a:solidFill>
              <a:srgbClr val="929292"/>
            </a:solidFill>
            <a:miter lim="400000"/>
            <a:tailEnd type="triangle"/>
          </a:ln>
        </p:spPr>
      </p:cxnSp>
      <p:sp>
        <p:nvSpPr>
          <p:cNvPr id="269" name="矩形"/>
          <p:cNvSpPr txBox="1"/>
          <p:nvPr/>
        </p:nvSpPr>
        <p:spPr>
          <a:xfrm>
            <a:off x="19837928" y="6682195"/>
            <a:ext cx="1864668" cy="878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3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270" name="矩形"/>
          <p:cNvSpPr txBox="1"/>
          <p:nvPr/>
        </p:nvSpPr>
        <p:spPr>
          <a:xfrm>
            <a:off x="15868299" y="4039153"/>
            <a:ext cx="1974140" cy="985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271" name="矩形"/>
          <p:cNvSpPr txBox="1"/>
          <p:nvPr/>
        </p:nvSpPr>
        <p:spPr>
          <a:xfrm>
            <a:off x="19806467" y="4198929"/>
            <a:ext cx="1582275" cy="1138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⇝</m:t>
                  </m:r>
                  <m:sSub>
                    <m:e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</p:txBody>
      </p:sp>
      <p:sp>
        <p:nvSpPr>
          <p:cNvPr id="272" name="矩形"/>
          <p:cNvSpPr txBox="1"/>
          <p:nvPr/>
        </p:nvSpPr>
        <p:spPr>
          <a:xfrm>
            <a:off x="16278159" y="6538229"/>
            <a:ext cx="1451458" cy="116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⇝</m:t>
                  </m:r>
                  <m:sSub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273" name="if  ,…"/>
          <p:cNvSpPr txBox="1"/>
          <p:nvPr/>
        </p:nvSpPr>
        <p:spPr>
          <a:xfrm>
            <a:off x="15043007" y="8616222"/>
            <a:ext cx="7247525" cy="125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if </a:t>
            </a:r>
            <a14:m>
              <m:oMath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⇝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∧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⇝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</a:t>
            </a:r>
          </a:p>
          <a:p>
            <a:pPr>
              <a:defRPr sz="3000"/>
            </a:pPr>
            <a:r>
              <a:t>then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¬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∨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¬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conflict clause</a:t>
            </a:r>
          </a:p>
        </p:txBody>
      </p:sp>
      <p:sp>
        <p:nvSpPr>
          <p:cNvPr id="274" name="线条"/>
          <p:cNvSpPr/>
          <p:nvPr/>
        </p:nvSpPr>
        <p:spPr>
          <a:xfrm flipV="1">
            <a:off x="13840481" y="2901512"/>
            <a:ext cx="1" cy="62852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表格 1"/>
          <p:cNvGraphicFramePr/>
          <p:nvPr/>
        </p:nvGraphicFramePr>
        <p:xfrm>
          <a:off x="1154994" y="3687344"/>
          <a:ext cx="10972801" cy="847799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659201"/>
                <a:gridCol w="5998177"/>
                <a:gridCol w="5413691"/>
                <a:gridCol w="5629238"/>
                <a:gridCol w="3575543"/>
              </a:tblGrid>
              <a:tr h="84067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z3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monosat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a-minisat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cobra(w/o GPU)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</a:tr>
              <a:tr h="143707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tpcc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10253 +（18618 + 439756）ms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9981 + (29859 + 2385) 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10392 + (29629 + 1957) ms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6723 ms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</a:tr>
              <a:tr h="14380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twitter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64 s
(285 + 705 + 63918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513 ms
(290 + 178 + 45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684 ms
(325 + 224 + 135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7.06 h
(25406373 ms)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</a:tr>
              <a:tr h="15225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rubis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101 s
(966 + 1210 + 99057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2954 ms
(967 + 1637 + 350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3569 ms
(1036 + 2022 + 511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Fira Code Light Regular"/>
                          <a:ea typeface="Fira Code Light Regular"/>
                          <a:cs typeface="Fira Code Light Regular"/>
                          <a:sym typeface="Fira Code Light Regular"/>
                        </a:rPr>
                        <a:t>9.89 h
(35609568 ms)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30288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表格 1"/>
          <p:cNvGraphicFramePr/>
          <p:nvPr/>
        </p:nvGraphicFramePr>
        <p:xfrm>
          <a:off x="3016428" y="3277622"/>
          <a:ext cx="10972801" cy="847799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656720"/>
                <a:gridCol w="4870599"/>
                <a:gridCol w="4950563"/>
                <a:gridCol w="3130556"/>
                <a:gridCol w="3120502"/>
              </a:tblGrid>
              <a:tr h="111987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baseline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cycle detection algo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conflict generation algo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unit-edge propagation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pair conflict generation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C4FFC7">
                        <a:alpha val="55062"/>
                      </a:srgbClr>
                    </a:solidFill>
                  </a:tcPr>
                </a:tc>
              </a:tr>
              <a:tr h="11662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z3 user propagator*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partial toposort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smallest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400">
                          <a:solidFill>
                            <a:srgbClr val="333333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✔️(partial)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928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monosat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PK toposort
(285 + 705 + 63918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smallest
(290 + 178 + 45 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796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acyclic minisat*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ICD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first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solidFill>
                            <a:schemeClr val="accent3">
                              <a:hueOff val="945267"/>
                              <a:satOff val="49643"/>
                              <a:lumOff val="-19255"/>
                            </a:schemeClr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✔️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96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b="1" sz="3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cobra
(w/o GPU)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4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same as monosat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4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9" name="we have implemented *"/>
          <p:cNvSpPr txBox="1"/>
          <p:nvPr/>
        </p:nvSpPr>
        <p:spPr>
          <a:xfrm>
            <a:off x="10091088" y="8672853"/>
            <a:ext cx="45796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we have implemented 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ecision trai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trail</a:t>
            </a:r>
          </a:p>
        </p:txBody>
      </p:sp>
      <p:sp>
        <p:nvSpPr>
          <p:cNvPr id="282" name="线条"/>
          <p:cNvSpPr/>
          <p:nvPr/>
        </p:nvSpPr>
        <p:spPr>
          <a:xfrm flipV="1">
            <a:off x="8166253" y="3016659"/>
            <a:ext cx="1" cy="952944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线条"/>
          <p:cNvSpPr/>
          <p:nvPr/>
        </p:nvSpPr>
        <p:spPr>
          <a:xfrm flipV="1">
            <a:off x="10961783" y="3016659"/>
            <a:ext cx="1" cy="9529442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线条"/>
          <p:cNvSpPr/>
          <p:nvPr/>
        </p:nvSpPr>
        <p:spPr>
          <a:xfrm>
            <a:off x="8288663" y="6131930"/>
            <a:ext cx="255071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矩形"/>
          <p:cNvSpPr/>
          <p:nvPr/>
        </p:nvSpPr>
        <p:spPr>
          <a:xfrm>
            <a:off x="8288663" y="6223000"/>
            <a:ext cx="2550711" cy="576760"/>
          </a:xfrm>
          <a:prstGeom prst="rect">
            <a:avLst/>
          </a:prstGeom>
          <a:solidFill>
            <a:schemeClr val="accent3">
              <a:hueOff val="571091"/>
              <a:satOff val="15926"/>
              <a:lumOff val="223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86" name="矩形"/>
          <p:cNvSpPr/>
          <p:nvPr/>
        </p:nvSpPr>
        <p:spPr>
          <a:xfrm>
            <a:off x="8288663" y="6858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1900">
                <a:solidFill>
                  <a:schemeClr val="accent6">
                    <a:satOff val="12785"/>
                    <a:lumOff val="-23589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87" name="矩形"/>
          <p:cNvSpPr/>
          <p:nvPr/>
        </p:nvSpPr>
        <p:spPr>
          <a:xfrm>
            <a:off x="8288663" y="7493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88" name="矩形"/>
          <p:cNvSpPr/>
          <p:nvPr/>
        </p:nvSpPr>
        <p:spPr>
          <a:xfrm>
            <a:off x="8288663" y="8128000"/>
            <a:ext cx="2550711" cy="576760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1400">
                <a:solidFill>
                  <a:schemeClr val="accent4">
                    <a:hueOff val="-1306536"/>
                    <a:satOff val="-22407"/>
                    <a:lumOff val="-8954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89" name="矩形"/>
          <p:cNvSpPr/>
          <p:nvPr/>
        </p:nvSpPr>
        <p:spPr>
          <a:xfrm>
            <a:off x="8288663" y="8763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90" name="矩形"/>
          <p:cNvSpPr/>
          <p:nvPr/>
        </p:nvSpPr>
        <p:spPr>
          <a:xfrm>
            <a:off x="8288663" y="9398000"/>
            <a:ext cx="2550711" cy="576760"/>
          </a:xfrm>
          <a:prstGeom prst="rect">
            <a:avLst/>
          </a:prstGeom>
          <a:solidFill>
            <a:schemeClr val="accent6">
              <a:satOff val="32461"/>
              <a:lumOff val="2082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91" name="矩形"/>
          <p:cNvSpPr/>
          <p:nvPr/>
        </p:nvSpPr>
        <p:spPr>
          <a:xfrm>
            <a:off x="8288663" y="10033000"/>
            <a:ext cx="2550711" cy="576760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92" name="矩形"/>
          <p:cNvSpPr/>
          <p:nvPr/>
        </p:nvSpPr>
        <p:spPr>
          <a:xfrm>
            <a:off x="8288663" y="10668000"/>
            <a:ext cx="2550711" cy="576760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2700">
                <a:solidFill>
                  <a:schemeClr val="accent3">
                    <a:hueOff val="263036"/>
                    <a:satOff val="49643"/>
                    <a:lumOff val="-25950"/>
                  </a:schemeClr>
                </a:solidFill>
                <a:latin typeface="Fira Code Light Regular"/>
                <a:ea typeface="Fira Code Light Regular"/>
                <a:cs typeface="Fira Code Light Regular"/>
                <a:sym typeface="Fira Code Light Regular"/>
              </a:defRPr>
            </a:pPr>
          </a:p>
        </p:txBody>
      </p:sp>
      <p:sp>
        <p:nvSpPr>
          <p:cNvPr id="293" name="线条"/>
          <p:cNvSpPr/>
          <p:nvPr/>
        </p:nvSpPr>
        <p:spPr>
          <a:xfrm>
            <a:off x="8288663" y="4497969"/>
            <a:ext cx="255071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4" name="…"/>
          <p:cNvSpPr txBox="1"/>
          <p:nvPr/>
        </p:nvSpPr>
        <p:spPr>
          <a:xfrm>
            <a:off x="9243395" y="4852619"/>
            <a:ext cx="1155701" cy="92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…</a:t>
            </a:r>
          </a:p>
        </p:txBody>
      </p:sp>
      <p:sp>
        <p:nvSpPr>
          <p:cNvPr id="295" name="decision…"/>
          <p:cNvSpPr txBox="1"/>
          <p:nvPr/>
        </p:nvSpPr>
        <p:spPr>
          <a:xfrm>
            <a:off x="5671991" y="8008142"/>
            <a:ext cx="2371853" cy="1502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decision </a:t>
            </a:r>
          </a:p>
          <a:p>
            <a:pPr>
              <a:defRPr sz="4000"/>
            </a:pPr>
            <a:r>
              <a:t>level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ℓ</m:t>
                </m:r>
              </m:oMath>
            </a14:m>
          </a:p>
        </p:txBody>
      </p:sp>
      <p:sp>
        <p:nvSpPr>
          <p:cNvPr id="296" name="线条"/>
          <p:cNvSpPr/>
          <p:nvPr/>
        </p:nvSpPr>
        <p:spPr>
          <a:xfrm>
            <a:off x="5671991" y="6131930"/>
            <a:ext cx="237185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线条"/>
          <p:cNvSpPr/>
          <p:nvPr/>
        </p:nvSpPr>
        <p:spPr>
          <a:xfrm>
            <a:off x="5671991" y="11386649"/>
            <a:ext cx="237185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线条"/>
          <p:cNvSpPr/>
          <p:nvPr/>
        </p:nvSpPr>
        <p:spPr>
          <a:xfrm flipV="1">
            <a:off x="6958125" y="6252627"/>
            <a:ext cx="1" cy="178750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线条"/>
          <p:cNvSpPr/>
          <p:nvPr/>
        </p:nvSpPr>
        <p:spPr>
          <a:xfrm>
            <a:off x="6958125" y="9598705"/>
            <a:ext cx="1" cy="166157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线条"/>
          <p:cNvSpPr/>
          <p:nvPr/>
        </p:nvSpPr>
        <p:spPr>
          <a:xfrm rot="16200000">
            <a:off x="7997546" y="7752430"/>
            <a:ext cx="6629917" cy="418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8" fill="norm" stroke="1" extrusionOk="0">
                <a:moveTo>
                  <a:pt x="0" y="0"/>
                </a:moveTo>
                <a:cubicBezTo>
                  <a:pt x="554" y="7303"/>
                  <a:pt x="2429" y="13616"/>
                  <a:pt x="5106" y="17200"/>
                </a:cubicBezTo>
                <a:cubicBezTo>
                  <a:pt x="8352" y="21546"/>
                  <a:pt x="12007" y="21600"/>
                  <a:pt x="15084" y="18391"/>
                </a:cubicBezTo>
                <a:cubicBezTo>
                  <a:pt x="18162" y="15182"/>
                  <a:pt x="20662" y="8709"/>
                  <a:pt x="21600" y="0"/>
                </a:cubicBezTo>
              </a:path>
            </a:pathLst>
          </a:cu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backtrack to some decision level"/>
          <p:cNvSpPr txBox="1"/>
          <p:nvPr/>
        </p:nvSpPr>
        <p:spPr>
          <a:xfrm>
            <a:off x="11310173" y="10380374"/>
            <a:ext cx="309076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backtrack to some decision level</a:t>
            </a:r>
          </a:p>
        </p:txBody>
      </p:sp>
      <p:sp>
        <p:nvSpPr>
          <p:cNvPr id="302" name="线条"/>
          <p:cNvSpPr/>
          <p:nvPr/>
        </p:nvSpPr>
        <p:spPr>
          <a:xfrm>
            <a:off x="8288663" y="11386649"/>
            <a:ext cx="255071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线条"/>
          <p:cNvSpPr/>
          <p:nvPr/>
        </p:nvSpPr>
        <p:spPr>
          <a:xfrm rot="16200000">
            <a:off x="6892919" y="12457583"/>
            <a:ext cx="2070220" cy="218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8" fill="norm" stroke="1" extrusionOk="0">
                <a:moveTo>
                  <a:pt x="21600" y="20648"/>
                </a:moveTo>
                <a:cubicBezTo>
                  <a:pt x="21046" y="13345"/>
                  <a:pt x="19171" y="7032"/>
                  <a:pt x="16494" y="3448"/>
                </a:cubicBezTo>
                <a:cubicBezTo>
                  <a:pt x="13248" y="-898"/>
                  <a:pt x="9593" y="-952"/>
                  <a:pt x="6516" y="2257"/>
                </a:cubicBezTo>
                <a:cubicBezTo>
                  <a:pt x="3438" y="5466"/>
                  <a:pt x="938" y="11939"/>
                  <a:pt x="0" y="20648"/>
                </a:cubicBezTo>
              </a:path>
            </a:pathLst>
          </a:cu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4" name="start a new decision level"/>
          <p:cNvSpPr txBox="1"/>
          <p:nvPr/>
        </p:nvSpPr>
        <p:spPr>
          <a:xfrm>
            <a:off x="5151791" y="11812360"/>
            <a:ext cx="2550712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5E5E5E"/>
                </a:solidFill>
              </a:defRPr>
            </a:lvl1pPr>
          </a:lstStyle>
          <a:p>
            <a:pPr/>
            <a:r>
              <a:t>start a new decision level</a:t>
            </a:r>
          </a:p>
        </p:txBody>
      </p:sp>
      <p:sp>
        <p:nvSpPr>
          <p:cNvPr id="305" name="Decided by…"/>
          <p:cNvSpPr txBox="1"/>
          <p:nvPr/>
        </p:nvSpPr>
        <p:spPr>
          <a:xfrm>
            <a:off x="11637701" y="5576660"/>
            <a:ext cx="5820665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929292"/>
                </a:solidFill>
              </a:defRPr>
            </a:pPr>
            <a:r>
              <a:t>Decided by</a:t>
            </a:r>
          </a:p>
          <a:p>
            <a:pPr algn="l">
              <a:defRPr sz="4000">
                <a:solidFill>
                  <a:schemeClr val="accent3"/>
                </a:solidFill>
              </a:defRPr>
            </a:pPr>
            <a:r>
              <a:t>picking</a:t>
            </a:r>
          </a:p>
          <a:p>
            <a:pPr algn="l">
              <a:defRPr sz="4000">
                <a:solidFill>
                  <a:schemeClr val="accent6"/>
                </a:solidFill>
              </a:defRPr>
            </a:pPr>
            <a:r>
              <a:t>unit propagation</a:t>
            </a:r>
          </a:p>
          <a:p>
            <a:pPr algn="l">
              <a:defRPr sz="4000"/>
            </a:pPr>
          </a:p>
          <a:p>
            <a:pPr algn="l">
              <a:defRPr sz="4000">
                <a:solidFill>
                  <a:schemeClr val="accent4"/>
                </a:solidFill>
              </a:defRPr>
            </a:pPr>
            <a:r>
              <a:t>unit-edge propagation</a:t>
            </a:r>
          </a:p>
        </p:txBody>
      </p:sp>
      <p:sp>
        <p:nvSpPr>
          <p:cNvPr id="306" name="文本"/>
          <p:cNvSpPr txBox="1"/>
          <p:nvPr/>
        </p:nvSpPr>
        <p:spPr>
          <a:xfrm>
            <a:off x="20549624" y="4730749"/>
            <a:ext cx="1638301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T Serif Caption"/>
            <a:ea typeface="PT Serif Caption"/>
            <a:cs typeface="PT Serif Caption"/>
            <a:sym typeface="PT Serif Capti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T Serif Caption"/>
            <a:ea typeface="PT Serif Caption"/>
            <a:cs typeface="PT Serif Caption"/>
            <a:sym typeface="PT Serif Capti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