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6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T Serif Caption"/>
        <a:ea typeface="PT Serif Caption"/>
        <a:cs typeface="PT Serif Caption"/>
        <a:sym typeface="PT Serif Caption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6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T Serif Caption"/>
        <a:ea typeface="PT Serif Caption"/>
        <a:cs typeface="PT Serif Caption"/>
        <a:sym typeface="PT Serif Caption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6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T Serif Caption"/>
        <a:ea typeface="PT Serif Caption"/>
        <a:cs typeface="PT Serif Caption"/>
        <a:sym typeface="PT Serif Caption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6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T Serif Caption"/>
        <a:ea typeface="PT Serif Caption"/>
        <a:cs typeface="PT Serif Caption"/>
        <a:sym typeface="PT Serif Caption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6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T Serif Caption"/>
        <a:ea typeface="PT Serif Caption"/>
        <a:cs typeface="PT Serif Caption"/>
        <a:sym typeface="PT Serif Caption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6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T Serif Caption"/>
        <a:ea typeface="PT Serif Caption"/>
        <a:cs typeface="PT Serif Caption"/>
        <a:sym typeface="PT Serif Caption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6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T Serif Caption"/>
        <a:ea typeface="PT Serif Caption"/>
        <a:cs typeface="PT Serif Caption"/>
        <a:sym typeface="PT Serif Caption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6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T Serif Caption"/>
        <a:ea typeface="PT Serif Caption"/>
        <a:cs typeface="PT Serif Caption"/>
        <a:sym typeface="PT Serif Caption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6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T Serif Caption"/>
        <a:ea typeface="PT Serif Caption"/>
        <a:cs typeface="PT Serif Caption"/>
        <a:sym typeface="PT Serif Captio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z="2850" spc="-28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z="4180" spc="-41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事实信息</a:t>
            </a:r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z="4180" spc="-41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日落时天空映衬下的大海 2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日落时天空映衬下的大海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日落时的海滩和大海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日落时的海滩和大海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落时的海滩和大海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z="2850" spc="-28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作者和日期</a:t>
            </a:r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3" name="日落时天空映衬下的大海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z="4180" spc="-41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1" name="日落时天空映衬下的大海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幻灯片副标题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z="4180" spc="-41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6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z="4180" spc="-41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z="4180" spc="-41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议程副标题</a:t>
            </a:r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成组"/>
          <p:cNvGrpSpPr/>
          <p:nvPr/>
        </p:nvGrpSpPr>
        <p:grpSpPr>
          <a:xfrm>
            <a:off x="76924" y="1734719"/>
            <a:ext cx="22391768" cy="10841995"/>
            <a:chOff x="0" y="0"/>
            <a:chExt cx="22391765" cy="10841994"/>
          </a:xfrm>
        </p:grpSpPr>
        <p:sp>
          <p:nvSpPr>
            <p:cNvPr id="151" name="Pick"/>
            <p:cNvSpPr/>
            <p:nvPr/>
          </p:nvSpPr>
          <p:spPr>
            <a:xfrm>
              <a:off x="3192942" y="2762255"/>
              <a:ext cx="3764385" cy="127000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lnSpc>
                  <a:spcPct val="100000"/>
                </a:lnSpc>
                <a:defRPr sz="4500">
                  <a:solidFill>
                    <a:schemeClr val="accent6">
                      <a:satOff val="12785"/>
                      <a:lumOff val="-23589"/>
                    </a:schemeClr>
                  </a:solidFill>
                  <a:latin typeface="Fira Code Light Bold"/>
                  <a:ea typeface="Fira Code Light Bold"/>
                  <a:cs typeface="Fira Code Light Bold"/>
                  <a:sym typeface="Fira Code Light Bold"/>
                </a:defRPr>
              </a:lvl1pPr>
            </a:lstStyle>
            <a:p>
              <a:r>
                <a:t>Pick</a:t>
              </a:r>
            </a:p>
          </p:txBody>
        </p:sp>
        <p:sp>
          <p:nvSpPr>
            <p:cNvPr id="152" name="Resolve"/>
            <p:cNvSpPr/>
            <p:nvPr/>
          </p:nvSpPr>
          <p:spPr>
            <a:xfrm>
              <a:off x="11848690" y="2762255"/>
              <a:ext cx="4024601" cy="127000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lnSpc>
                  <a:spcPct val="100000"/>
                </a:lnSpc>
                <a:defRPr sz="4500">
                  <a:solidFill>
                    <a:schemeClr val="accent3">
                      <a:hueOff val="263036"/>
                      <a:satOff val="49643"/>
                      <a:lumOff val="-25950"/>
                    </a:schemeClr>
                  </a:solidFill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r>
                <a:t>Resolve</a:t>
              </a:r>
            </a:p>
          </p:txBody>
        </p:sp>
        <p:sp>
          <p:nvSpPr>
            <p:cNvPr id="153" name="线条"/>
            <p:cNvSpPr/>
            <p:nvPr/>
          </p:nvSpPr>
          <p:spPr>
            <a:xfrm rot="10800000">
              <a:off x="4988780" y="7884349"/>
              <a:ext cx="12252758" cy="1876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552"/>
                  </a:moveTo>
                  <a:lnTo>
                    <a:pt x="1" y="0"/>
                  </a:lnTo>
                  <a:lnTo>
                    <a:pt x="21600" y="0"/>
                  </a:lnTo>
                  <a:lnTo>
                    <a:pt x="21563" y="21600"/>
                  </a:lnTo>
                </a:path>
              </a:pathLst>
            </a:cu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54" name="backtrack level"/>
            <p:cNvSpPr txBox="1"/>
            <p:nvPr/>
          </p:nvSpPr>
          <p:spPr>
            <a:xfrm>
              <a:off x="7294319" y="2526617"/>
              <a:ext cx="4217378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r>
                <a:t>backtrack level</a:t>
              </a:r>
            </a:p>
          </p:txBody>
        </p:sp>
        <p:sp>
          <p:nvSpPr>
            <p:cNvPr id="155" name="T-Propagate"/>
            <p:cNvSpPr/>
            <p:nvPr/>
          </p:nvSpPr>
          <p:spPr>
            <a:xfrm>
              <a:off x="2125979" y="6342363"/>
              <a:ext cx="5755875" cy="127000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lnSpc>
                  <a:spcPct val="100000"/>
                </a:lnSpc>
                <a:defRPr sz="4500">
                  <a:solidFill>
                    <a:schemeClr val="accent6">
                      <a:satOff val="12785"/>
                      <a:lumOff val="-23589"/>
                    </a:schemeClr>
                  </a:solidFill>
                  <a:latin typeface="Fira Code Light Bold"/>
                  <a:ea typeface="Fira Code Light Bold"/>
                  <a:cs typeface="Fira Code Light Bold"/>
                  <a:sym typeface="Fira Code Light Bold"/>
                </a:defRPr>
              </a:lvl1pPr>
            </a:lstStyle>
            <a:p>
              <a:r>
                <a:t>T-Propagate</a:t>
              </a:r>
            </a:p>
          </p:txBody>
        </p:sp>
        <p:sp>
          <p:nvSpPr>
            <p:cNvPr id="156" name="线条"/>
            <p:cNvSpPr/>
            <p:nvPr/>
          </p:nvSpPr>
          <p:spPr>
            <a:xfrm flipH="1">
              <a:off x="5075134" y="4162414"/>
              <a:ext cx="1" cy="204979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57" name="assignment"/>
            <p:cNvSpPr txBox="1"/>
            <p:nvPr/>
          </p:nvSpPr>
          <p:spPr>
            <a:xfrm>
              <a:off x="2107093" y="4806309"/>
              <a:ext cx="2849686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r>
                <a:t>assignment</a:t>
              </a:r>
            </a:p>
          </p:txBody>
        </p:sp>
        <p:sp>
          <p:nvSpPr>
            <p:cNvPr id="158" name="“Unit-edge Propagate”"/>
            <p:cNvSpPr/>
            <p:nvPr/>
          </p:nvSpPr>
          <p:spPr>
            <a:xfrm>
              <a:off x="12604378" y="7343800"/>
              <a:ext cx="9450217" cy="127000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lnSpc>
                  <a:spcPct val="100000"/>
                </a:lnSpc>
                <a:defRPr sz="4500">
                  <a:solidFill>
                    <a:schemeClr val="accent6">
                      <a:satOff val="12785"/>
                      <a:lumOff val="-23589"/>
                    </a:schemeClr>
                  </a:solidFill>
                  <a:latin typeface="Fira Code Light Bold"/>
                  <a:ea typeface="Fira Code Light Bold"/>
                  <a:cs typeface="Fira Code Light Bold"/>
                  <a:sym typeface="Fira Code Light Bold"/>
                </a:defRPr>
              </a:lvl1pPr>
            </a:lstStyle>
            <a:p>
              <a:r>
                <a:t>“Unit-edge Propagate”</a:t>
              </a:r>
            </a:p>
          </p:txBody>
        </p:sp>
        <p:sp>
          <p:nvSpPr>
            <p:cNvPr id="159" name="T-Analyze"/>
            <p:cNvSpPr/>
            <p:nvPr/>
          </p:nvSpPr>
          <p:spPr>
            <a:xfrm>
              <a:off x="12590990" y="5053028"/>
              <a:ext cx="4923356" cy="127000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lnSpc>
                  <a:spcPct val="100000"/>
                </a:lnSpc>
                <a:defRPr sz="4500">
                  <a:solidFill>
                    <a:schemeClr val="accent6">
                      <a:satOff val="12785"/>
                      <a:lumOff val="-23589"/>
                    </a:schemeClr>
                  </a:solidFill>
                  <a:latin typeface="Fira Code Light Bold"/>
                  <a:ea typeface="Fira Code Light Bold"/>
                  <a:cs typeface="Fira Code Light Bold"/>
                  <a:sym typeface="Fira Code Light Bold"/>
                </a:defRPr>
              </a:lvl1pPr>
            </a:lstStyle>
            <a:p>
              <a:r>
                <a:t>T-Analyze</a:t>
              </a:r>
            </a:p>
          </p:txBody>
        </p:sp>
        <p:sp>
          <p:nvSpPr>
            <p:cNvPr id="160" name="线条"/>
            <p:cNvSpPr/>
            <p:nvPr/>
          </p:nvSpPr>
          <p:spPr>
            <a:xfrm flipV="1">
              <a:off x="8439931" y="5602237"/>
              <a:ext cx="3812484" cy="122159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线条"/>
            <p:cNvSpPr/>
            <p:nvPr/>
          </p:nvSpPr>
          <p:spPr>
            <a:xfrm>
              <a:off x="8439931" y="7171165"/>
              <a:ext cx="3809430" cy="657179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62" name="find cycle"/>
            <p:cNvSpPr txBox="1"/>
            <p:nvPr/>
          </p:nvSpPr>
          <p:spPr>
            <a:xfrm rot="20541359">
              <a:off x="8599394" y="5434936"/>
              <a:ext cx="2849686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r>
                <a:t>find cycle</a:t>
              </a:r>
            </a:p>
          </p:txBody>
        </p:sp>
        <p:sp>
          <p:nvSpPr>
            <p:cNvPr id="163" name="no cycle"/>
            <p:cNvSpPr txBox="1"/>
            <p:nvPr/>
          </p:nvSpPr>
          <p:spPr>
            <a:xfrm rot="600000">
              <a:off x="8872933" y="7418011"/>
              <a:ext cx="2302608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r>
                <a:t>no cycle</a:t>
              </a:r>
            </a:p>
          </p:txBody>
        </p:sp>
        <p:sp>
          <p:nvSpPr>
            <p:cNvPr id="164" name="线条"/>
            <p:cNvSpPr/>
            <p:nvPr/>
          </p:nvSpPr>
          <p:spPr>
            <a:xfrm rot="10800000">
              <a:off x="16210474" y="3658277"/>
              <a:ext cx="3810652" cy="3473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" y="21461"/>
                  </a:lnTo>
                  <a:lnTo>
                    <a:pt x="21600" y="21600"/>
                  </a:lnTo>
                </a:path>
              </a:pathLst>
            </a:cu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65" name="new assignment"/>
            <p:cNvSpPr txBox="1"/>
            <p:nvPr/>
          </p:nvSpPr>
          <p:spPr>
            <a:xfrm>
              <a:off x="9103276" y="9886960"/>
              <a:ext cx="3943840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r>
                <a:t>new assignment</a:t>
              </a:r>
            </a:p>
          </p:txBody>
        </p:sp>
        <p:sp>
          <p:nvSpPr>
            <p:cNvPr id="166" name="线条"/>
            <p:cNvSpPr/>
            <p:nvPr/>
          </p:nvSpPr>
          <p:spPr>
            <a:xfrm>
              <a:off x="15052667" y="4141548"/>
              <a:ext cx="1" cy="80218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67" name="conflict clause"/>
            <p:cNvSpPr txBox="1"/>
            <p:nvPr/>
          </p:nvSpPr>
          <p:spPr>
            <a:xfrm>
              <a:off x="15220797" y="4161642"/>
              <a:ext cx="4217378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r>
                <a:t>conflict clause</a:t>
              </a:r>
            </a:p>
          </p:txBody>
        </p:sp>
        <p:sp>
          <p:nvSpPr>
            <p:cNvPr id="168" name="线条"/>
            <p:cNvSpPr/>
            <p:nvPr/>
          </p:nvSpPr>
          <p:spPr>
            <a:xfrm flipH="1" flipV="1">
              <a:off x="7294319" y="3626774"/>
              <a:ext cx="4217378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69" name="partial assignment"/>
            <p:cNvSpPr txBox="1"/>
            <p:nvPr/>
          </p:nvSpPr>
          <p:spPr>
            <a:xfrm>
              <a:off x="16566380" y="2729706"/>
              <a:ext cx="5037993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r>
                <a:t>partial assignment</a:t>
              </a:r>
            </a:p>
          </p:txBody>
        </p:sp>
        <p:pic>
          <p:nvPicPr>
            <p:cNvPr id="170" name="圆角矩形 圆角矩形" descr="圆角矩形 圆角矩形"/>
            <p:cNvPicPr>
              <a:picLocks/>
            </p:cNvPicPr>
            <p:nvPr/>
          </p:nvPicPr>
          <p:blipFill>
            <a:blip r:embed="rId2">
              <a:alphaModFix amt="40300"/>
            </a:blip>
            <a:stretch>
              <a:fillRect/>
            </a:stretch>
          </p:blipFill>
          <p:spPr>
            <a:xfrm>
              <a:off x="2138383" y="1786707"/>
              <a:ext cx="19811083" cy="2648000"/>
            </a:xfrm>
            <a:prstGeom prst="rect">
              <a:avLst/>
            </a:prstGeom>
            <a:effectLst/>
          </p:spPr>
        </p:pic>
        <p:sp>
          <p:nvSpPr>
            <p:cNvPr id="172" name="SAT solver"/>
            <p:cNvSpPr txBox="1"/>
            <p:nvPr/>
          </p:nvSpPr>
          <p:spPr>
            <a:xfrm>
              <a:off x="2357439" y="1931323"/>
              <a:ext cx="2348993" cy="701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chemeClr val="accent1">
                      <a:hueOff val="-245591"/>
                      <a:satOff val="13830"/>
                      <a:lumOff val="17557"/>
                    </a:schemeClr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t>SAT solver</a:t>
              </a:r>
            </a:p>
          </p:txBody>
        </p:sp>
        <p:pic>
          <p:nvPicPr>
            <p:cNvPr id="173" name="圆角矩形 圆角矩形" descr="圆角矩形 圆角矩形"/>
            <p:cNvPicPr>
              <a:picLocks/>
            </p:cNvPicPr>
            <p:nvPr/>
          </p:nvPicPr>
          <p:blipFill>
            <a:blip r:embed="rId3">
              <a:alphaModFix amt="40300"/>
            </a:blip>
            <a:stretch>
              <a:fillRect/>
            </a:stretch>
          </p:blipFill>
          <p:spPr>
            <a:xfrm>
              <a:off x="1838384" y="4804618"/>
              <a:ext cx="20553382" cy="6037377"/>
            </a:xfrm>
            <a:prstGeom prst="rect">
              <a:avLst/>
            </a:prstGeom>
            <a:effectLst/>
          </p:spPr>
        </p:pic>
        <p:sp>
          <p:nvSpPr>
            <p:cNvPr id="175" name="theory solver"/>
            <p:cNvSpPr txBox="1"/>
            <p:nvPr/>
          </p:nvSpPr>
          <p:spPr>
            <a:xfrm>
              <a:off x="19093442" y="9917186"/>
              <a:ext cx="2920493" cy="701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chemeClr val="accent3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t>theory solver</a:t>
              </a:r>
            </a:p>
          </p:txBody>
        </p:sp>
        <p:sp>
          <p:nvSpPr>
            <p:cNvPr id="176" name="线条"/>
            <p:cNvSpPr/>
            <p:nvPr/>
          </p:nvSpPr>
          <p:spPr>
            <a:xfrm flipH="1">
              <a:off x="1351109" y="3397256"/>
              <a:ext cx="1504840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7" name="SAT /…"/>
            <p:cNvSpPr txBox="1"/>
            <p:nvPr/>
          </p:nvSpPr>
          <p:spPr>
            <a:xfrm>
              <a:off x="0" y="2719076"/>
              <a:ext cx="1481993" cy="1356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pPr>
              <a:r>
                <a:t>SAT /</a:t>
              </a:r>
            </a:p>
            <a:p>
              <a: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pPr>
              <a:r>
                <a:t>UNSAT</a:t>
              </a:r>
            </a:p>
          </p:txBody>
        </p:sp>
        <p:sp>
          <p:nvSpPr>
            <p:cNvPr id="178" name="线条"/>
            <p:cNvSpPr/>
            <p:nvPr/>
          </p:nvSpPr>
          <p:spPr>
            <a:xfrm>
              <a:off x="5075134" y="873108"/>
              <a:ext cx="1" cy="175976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9" name="history"/>
            <p:cNvSpPr txBox="1"/>
            <p:nvPr/>
          </p:nvSpPr>
          <p:spPr>
            <a:xfrm>
              <a:off x="4060599" y="0"/>
              <a:ext cx="2029071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r>
                <a:t>history</a:t>
              </a:r>
            </a:p>
          </p:txBody>
        </p:sp>
        <p:sp>
          <p:nvSpPr>
            <p:cNvPr id="180" name="encode(prune, generate pair conflict)"/>
            <p:cNvSpPr txBox="1"/>
            <p:nvPr/>
          </p:nvSpPr>
          <p:spPr>
            <a:xfrm>
              <a:off x="5223717" y="844094"/>
              <a:ext cx="10235224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pPr>
              <a:r>
                <a:t>encode(</a:t>
              </a:r>
              <a:r>
                <a:rPr>
                  <a:solidFill>
                    <a:schemeClr val="accent6">
                      <a:satOff val="12785"/>
                      <a:lumOff val="-23589"/>
                    </a:schemeClr>
                  </a:solidFill>
                  <a:latin typeface="Fira Code Light Bold"/>
                  <a:ea typeface="Fira Code Light Bold"/>
                  <a:cs typeface="Fira Code Light Bold"/>
                  <a:sym typeface="Fira Code Light Bold"/>
                </a:rPr>
                <a:t>prune, generate pair conflict</a:t>
              </a:r>
              <a:r>
                <a:t>)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4C644F1-8091-235C-184D-0AE88CEDC4CA}"/>
              </a:ext>
            </a:extLst>
          </p:cNvPr>
          <p:cNvGrpSpPr/>
          <p:nvPr/>
        </p:nvGrpSpPr>
        <p:grpSpPr>
          <a:xfrm>
            <a:off x="381213" y="1815124"/>
            <a:ext cx="19464655" cy="10736160"/>
            <a:chOff x="381213" y="1815124"/>
            <a:chExt cx="19464655" cy="10736160"/>
          </a:xfrm>
        </p:grpSpPr>
        <p:sp>
          <p:nvSpPr>
            <p:cNvPr id="151" name="Pick"/>
            <p:cNvSpPr/>
            <p:nvPr/>
          </p:nvSpPr>
          <p:spPr>
            <a:xfrm>
              <a:off x="3269866" y="4496974"/>
              <a:ext cx="3764386" cy="127000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lnSpc>
                  <a:spcPct val="100000"/>
                </a:lnSpc>
                <a:defRPr sz="4500">
                  <a:solidFill>
                    <a:schemeClr val="accent6">
                      <a:satOff val="12785"/>
                      <a:lumOff val="-23589"/>
                    </a:schemeClr>
                  </a:solidFill>
                  <a:latin typeface="Fira Code Light Bold"/>
                  <a:ea typeface="Fira Code Light Bold"/>
                  <a:cs typeface="Fira Code Light Bold"/>
                  <a:sym typeface="Fira Code Light Bold"/>
                </a:defRPr>
              </a:lvl1pPr>
            </a:lstStyle>
            <a:p>
              <a:r>
                <a:rPr sz="6000" dirty="0">
                  <a:solidFill>
                    <a:schemeClr val="accent5"/>
                  </a:solidFill>
                  <a:latin typeface="Bahnschrift Condensed" panose="020B0502040204020203" pitchFamily="34" charset="0"/>
                </a:rPr>
                <a:t>Pick</a:t>
              </a:r>
            </a:p>
          </p:txBody>
        </p:sp>
        <p:sp>
          <p:nvSpPr>
            <p:cNvPr id="152" name="Resolve"/>
            <p:cNvSpPr/>
            <p:nvPr/>
          </p:nvSpPr>
          <p:spPr>
            <a:xfrm>
              <a:off x="11925616" y="4496974"/>
              <a:ext cx="4024602" cy="127000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lnSpc>
                  <a:spcPct val="100000"/>
                </a:lnSpc>
                <a:defRPr sz="4500">
                  <a:solidFill>
                    <a:schemeClr val="accent3">
                      <a:hueOff val="263036"/>
                      <a:satOff val="49643"/>
                      <a:lumOff val="-25950"/>
                    </a:schemeClr>
                  </a:solidFill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r>
                <a:rPr sz="6000" dirty="0">
                  <a:solidFill>
                    <a:schemeClr val="accent1"/>
                  </a:solidFill>
                  <a:latin typeface="Bahnschrift Condensed" panose="020B0502040204020203" pitchFamily="34" charset="0"/>
                </a:rPr>
                <a:t>Resolve</a:t>
              </a:r>
            </a:p>
          </p:txBody>
        </p:sp>
        <p:sp>
          <p:nvSpPr>
            <p:cNvPr id="153" name="线条"/>
            <p:cNvSpPr/>
            <p:nvPr/>
          </p:nvSpPr>
          <p:spPr>
            <a:xfrm rot="10800000">
              <a:off x="5152059" y="9380950"/>
              <a:ext cx="10314716" cy="198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552"/>
                  </a:moveTo>
                  <a:lnTo>
                    <a:pt x="1" y="0"/>
                  </a:lnTo>
                  <a:lnTo>
                    <a:pt x="21600" y="0"/>
                  </a:lnTo>
                  <a:lnTo>
                    <a:pt x="21563" y="21600"/>
                  </a:lnTo>
                </a:path>
              </a:pathLst>
            </a:cu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154" name="backtrack level"/>
            <p:cNvSpPr txBox="1"/>
            <p:nvPr/>
          </p:nvSpPr>
          <p:spPr>
            <a:xfrm>
              <a:off x="8098945" y="4292256"/>
              <a:ext cx="276197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r>
                <a:rPr sz="4000" dirty="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backtrack level</a:t>
              </a:r>
            </a:p>
          </p:txBody>
        </p:sp>
        <p:sp>
          <p:nvSpPr>
            <p:cNvPr id="155" name="T-Propagate"/>
            <p:cNvSpPr/>
            <p:nvPr/>
          </p:nvSpPr>
          <p:spPr>
            <a:xfrm>
              <a:off x="2202903" y="8077083"/>
              <a:ext cx="5755876" cy="127000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lnSpc>
                  <a:spcPct val="100000"/>
                </a:lnSpc>
                <a:defRPr sz="4500">
                  <a:solidFill>
                    <a:schemeClr val="accent6">
                      <a:satOff val="12785"/>
                      <a:lumOff val="-23589"/>
                    </a:schemeClr>
                  </a:solidFill>
                  <a:latin typeface="Fira Code Light Bold"/>
                  <a:ea typeface="Fira Code Light Bold"/>
                  <a:cs typeface="Fira Code Light Bold"/>
                  <a:sym typeface="Fira Code Light Bold"/>
                </a:defRPr>
              </a:lvl1pPr>
            </a:lstStyle>
            <a:p>
              <a:r>
                <a:rPr sz="6000" dirty="0">
                  <a:solidFill>
                    <a:schemeClr val="accent5"/>
                  </a:solidFill>
                  <a:latin typeface="Bahnschrift Condensed" panose="020B0502040204020203" pitchFamily="34" charset="0"/>
                </a:rPr>
                <a:t>T-Propagate</a:t>
              </a:r>
            </a:p>
          </p:txBody>
        </p:sp>
        <p:sp>
          <p:nvSpPr>
            <p:cNvPr id="156" name="线条"/>
            <p:cNvSpPr/>
            <p:nvPr/>
          </p:nvSpPr>
          <p:spPr>
            <a:xfrm flipH="1">
              <a:off x="5152059" y="5766974"/>
              <a:ext cx="0" cy="2290773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157" name="assignment"/>
            <p:cNvSpPr txBox="1"/>
            <p:nvPr/>
          </p:nvSpPr>
          <p:spPr>
            <a:xfrm>
              <a:off x="2799221" y="6593734"/>
              <a:ext cx="2071081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r>
                <a:rPr sz="4000" dirty="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assignment</a:t>
              </a:r>
            </a:p>
          </p:txBody>
        </p:sp>
        <p:sp>
          <p:nvSpPr>
            <p:cNvPr id="158" name="“Unit-edge Propagate”"/>
            <p:cNvSpPr/>
            <p:nvPr/>
          </p:nvSpPr>
          <p:spPr>
            <a:xfrm>
              <a:off x="11658222" y="9145275"/>
              <a:ext cx="7573719" cy="127000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lnSpc>
                  <a:spcPct val="100000"/>
                </a:lnSpc>
                <a:defRPr sz="4500">
                  <a:solidFill>
                    <a:schemeClr val="accent6">
                      <a:satOff val="12785"/>
                      <a:lumOff val="-23589"/>
                    </a:schemeClr>
                  </a:solidFill>
                  <a:latin typeface="Fira Code Light Bold"/>
                  <a:ea typeface="Fira Code Light Bold"/>
                  <a:cs typeface="Fira Code Light Bold"/>
                  <a:sym typeface="Fira Code Light Bold"/>
                </a:defRPr>
              </a:lvl1pPr>
            </a:lstStyle>
            <a:p>
              <a:r>
                <a:rPr sz="6000" dirty="0">
                  <a:solidFill>
                    <a:schemeClr val="accent5"/>
                  </a:solidFill>
                  <a:latin typeface="Bahnschrift Condensed" panose="020B0502040204020203" pitchFamily="34" charset="0"/>
                </a:rPr>
                <a:t>Unit-edge Propagate</a:t>
              </a:r>
            </a:p>
          </p:txBody>
        </p:sp>
        <p:sp>
          <p:nvSpPr>
            <p:cNvPr id="159" name="T-Analyze"/>
            <p:cNvSpPr/>
            <p:nvPr/>
          </p:nvSpPr>
          <p:spPr>
            <a:xfrm>
              <a:off x="11615532" y="6889551"/>
              <a:ext cx="4923357" cy="127000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lnSpc>
                  <a:spcPct val="100000"/>
                </a:lnSpc>
                <a:defRPr sz="4500">
                  <a:solidFill>
                    <a:schemeClr val="accent6">
                      <a:satOff val="12785"/>
                      <a:lumOff val="-23589"/>
                    </a:schemeClr>
                  </a:solidFill>
                  <a:latin typeface="Fira Code Light Bold"/>
                  <a:ea typeface="Fira Code Light Bold"/>
                  <a:cs typeface="Fira Code Light Bold"/>
                  <a:sym typeface="Fira Code Light Bold"/>
                </a:defRPr>
              </a:lvl1pPr>
            </a:lstStyle>
            <a:p>
              <a:r>
                <a:rPr sz="6000" dirty="0">
                  <a:solidFill>
                    <a:schemeClr val="accent5"/>
                  </a:solidFill>
                  <a:latin typeface="Bahnschrift Condensed" panose="020B0502040204020203" pitchFamily="34" charset="0"/>
                </a:rPr>
                <a:t>T-Analyze</a:t>
              </a:r>
            </a:p>
          </p:txBody>
        </p:sp>
        <p:sp>
          <p:nvSpPr>
            <p:cNvPr id="160" name="线条"/>
            <p:cNvSpPr/>
            <p:nvPr/>
          </p:nvSpPr>
          <p:spPr>
            <a:xfrm flipV="1">
              <a:off x="7958779" y="7463670"/>
              <a:ext cx="3656748" cy="99134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161" name="线条"/>
            <p:cNvSpPr/>
            <p:nvPr/>
          </p:nvSpPr>
          <p:spPr>
            <a:xfrm>
              <a:off x="7958780" y="8946893"/>
              <a:ext cx="3656747" cy="90910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162" name="find cycle"/>
            <p:cNvSpPr txBox="1"/>
            <p:nvPr/>
          </p:nvSpPr>
          <p:spPr>
            <a:xfrm rot="20541359">
              <a:off x="8782992" y="7190616"/>
              <a:ext cx="1755289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r>
                <a:rPr sz="4000" dirty="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find cycle</a:t>
              </a:r>
            </a:p>
          </p:txBody>
        </p:sp>
        <p:sp>
          <p:nvSpPr>
            <p:cNvPr id="163" name="no cycle"/>
            <p:cNvSpPr txBox="1"/>
            <p:nvPr/>
          </p:nvSpPr>
          <p:spPr>
            <a:xfrm rot="600000">
              <a:off x="9210822" y="9565034"/>
              <a:ext cx="1511632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r>
                <a:rPr sz="4000" dirty="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no cycle</a:t>
              </a:r>
            </a:p>
          </p:txBody>
        </p:sp>
        <p:sp>
          <p:nvSpPr>
            <p:cNvPr id="164" name="线条"/>
            <p:cNvSpPr/>
            <p:nvPr/>
          </p:nvSpPr>
          <p:spPr>
            <a:xfrm rot="10800000">
              <a:off x="15928388" y="5153563"/>
              <a:ext cx="2503381" cy="3991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" y="21461"/>
                  </a:lnTo>
                  <a:lnTo>
                    <a:pt x="21600" y="21600"/>
                  </a:lnTo>
                </a:path>
              </a:pathLst>
            </a:cu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165" name="new assignment"/>
            <p:cNvSpPr txBox="1"/>
            <p:nvPr/>
          </p:nvSpPr>
          <p:spPr>
            <a:xfrm>
              <a:off x="9597530" y="11592996"/>
              <a:ext cx="287899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r>
                <a:rPr sz="4000" dirty="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new assignment</a:t>
              </a:r>
            </a:p>
          </p:txBody>
        </p:sp>
        <p:sp>
          <p:nvSpPr>
            <p:cNvPr id="166" name="线条"/>
            <p:cNvSpPr/>
            <p:nvPr/>
          </p:nvSpPr>
          <p:spPr>
            <a:xfrm flipH="1">
              <a:off x="14046197" y="5766974"/>
              <a:ext cx="1" cy="1122577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167" name="conflict clause"/>
            <p:cNvSpPr txBox="1"/>
            <p:nvPr/>
          </p:nvSpPr>
          <p:spPr>
            <a:xfrm>
              <a:off x="14383043" y="5931541"/>
              <a:ext cx="2598468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r>
                <a:rPr sz="4000" dirty="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conflict clause</a:t>
              </a:r>
            </a:p>
          </p:txBody>
        </p:sp>
        <p:sp>
          <p:nvSpPr>
            <p:cNvPr id="168" name="线条"/>
            <p:cNvSpPr/>
            <p:nvPr/>
          </p:nvSpPr>
          <p:spPr>
            <a:xfrm flipH="1" flipV="1">
              <a:off x="7034251" y="5153562"/>
              <a:ext cx="4891362" cy="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169" name="partial assignment"/>
            <p:cNvSpPr txBox="1"/>
            <p:nvPr/>
          </p:nvSpPr>
          <p:spPr>
            <a:xfrm>
              <a:off x="16409341" y="4191993"/>
              <a:ext cx="331180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r>
                <a:rPr sz="4000" dirty="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partial assignment</a:t>
              </a:r>
            </a:p>
          </p:txBody>
        </p:sp>
        <p:pic>
          <p:nvPicPr>
            <p:cNvPr id="170" name="圆角矩形 圆角矩形" descr="圆角矩形 圆角矩形"/>
            <p:cNvPicPr>
              <a:picLocks/>
            </p:cNvPicPr>
            <p:nvPr/>
          </p:nvPicPr>
          <p:blipFill>
            <a:blip r:embed="rId2">
              <a:alphaModFix amt="40300"/>
            </a:blip>
            <a:stretch>
              <a:fillRect/>
            </a:stretch>
          </p:blipFill>
          <p:spPr>
            <a:xfrm>
              <a:off x="1440798" y="3588502"/>
              <a:ext cx="18405070" cy="2648000"/>
            </a:xfrm>
            <a:prstGeom prst="rect">
              <a:avLst/>
            </a:prstGeom>
            <a:ln>
              <a:solidFill>
                <a:schemeClr val="accent2"/>
              </a:solidFill>
            </a:ln>
            <a:effectLst/>
          </p:spPr>
        </p:pic>
        <p:sp>
          <p:nvSpPr>
            <p:cNvPr id="172" name="SAT solver"/>
            <p:cNvSpPr txBox="1"/>
            <p:nvPr/>
          </p:nvSpPr>
          <p:spPr>
            <a:xfrm>
              <a:off x="1855854" y="3800470"/>
              <a:ext cx="1886734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chemeClr val="accent1">
                      <a:hueOff val="-245591"/>
                      <a:satOff val="13830"/>
                      <a:lumOff val="17557"/>
                    </a:schemeClr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rPr dirty="0">
                  <a:solidFill>
                    <a:schemeClr val="accent6"/>
                  </a:solidFill>
                  <a:latin typeface="Bahnschrift Condensed" panose="020B0502040204020203" pitchFamily="34" charset="0"/>
                </a:rPr>
                <a:t>SAT solver</a:t>
              </a:r>
            </a:p>
          </p:txBody>
        </p:sp>
        <p:pic>
          <p:nvPicPr>
            <p:cNvPr id="173" name="圆角矩形 圆角矩形" descr="圆角矩形 圆角矩形"/>
            <p:cNvPicPr>
              <a:picLocks/>
            </p:cNvPicPr>
            <p:nvPr/>
          </p:nvPicPr>
          <p:blipFill>
            <a:blip r:embed="rId3">
              <a:alphaModFix amt="40300"/>
            </a:blip>
            <a:stretch>
              <a:fillRect/>
            </a:stretch>
          </p:blipFill>
          <p:spPr>
            <a:xfrm>
              <a:off x="1440798" y="6513906"/>
              <a:ext cx="18405070" cy="6037378"/>
            </a:xfrm>
            <a:prstGeom prst="rect">
              <a:avLst/>
            </a:prstGeom>
            <a:effectLst/>
          </p:spPr>
        </p:pic>
        <p:sp>
          <p:nvSpPr>
            <p:cNvPr id="175" name="theory solver"/>
            <p:cNvSpPr txBox="1"/>
            <p:nvPr/>
          </p:nvSpPr>
          <p:spPr>
            <a:xfrm>
              <a:off x="16659409" y="11400999"/>
              <a:ext cx="2811668" cy="7673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chemeClr val="accent3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rPr sz="4800" dirty="0">
                  <a:latin typeface="Bahnschrift Condensed" panose="020B0502040204020203" pitchFamily="34" charset="0"/>
                </a:rPr>
                <a:t>theory solver</a:t>
              </a:r>
            </a:p>
          </p:txBody>
        </p:sp>
        <p:sp>
          <p:nvSpPr>
            <p:cNvPr id="176" name="线条"/>
            <p:cNvSpPr/>
            <p:nvPr/>
          </p:nvSpPr>
          <p:spPr>
            <a:xfrm flipH="1" flipV="1">
              <a:off x="1597366" y="5131976"/>
              <a:ext cx="1672500" cy="21586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177" name="SAT /…"/>
            <p:cNvSpPr txBox="1"/>
            <p:nvPr/>
          </p:nvSpPr>
          <p:spPr>
            <a:xfrm>
              <a:off x="381213" y="4582080"/>
              <a:ext cx="1059585" cy="1099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pPr>
              <a:r>
                <a:rPr sz="3600" dirty="0">
                  <a:solidFill>
                    <a:schemeClr val="accent4"/>
                  </a:solidFill>
                  <a:latin typeface="Bahnschrift Condensed" panose="020B0502040204020203" pitchFamily="34" charset="0"/>
                </a:rPr>
                <a:t>SAT /</a:t>
              </a:r>
            </a:p>
            <a:p>
              <a: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pPr>
              <a:r>
                <a:rPr sz="3600" dirty="0">
                  <a:solidFill>
                    <a:schemeClr val="accent4"/>
                  </a:solidFill>
                  <a:latin typeface="Bahnschrift Condensed" panose="020B0502040204020203" pitchFamily="34" charset="0"/>
                </a:rPr>
                <a:t>UNSAT</a:t>
              </a:r>
            </a:p>
          </p:txBody>
        </p:sp>
        <p:sp>
          <p:nvSpPr>
            <p:cNvPr id="178" name="线条"/>
            <p:cNvSpPr/>
            <p:nvPr/>
          </p:nvSpPr>
          <p:spPr>
            <a:xfrm>
              <a:off x="5152060" y="2607827"/>
              <a:ext cx="0" cy="1889146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179" name="history"/>
            <p:cNvSpPr txBox="1"/>
            <p:nvPr/>
          </p:nvSpPr>
          <p:spPr>
            <a:xfrm>
              <a:off x="4568566" y="1815124"/>
              <a:ext cx="1166987" cy="601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r>
                <a:rPr sz="3600" dirty="0">
                  <a:solidFill>
                    <a:schemeClr val="accent4"/>
                  </a:solidFill>
                  <a:latin typeface="Bahnschrift Condensed" panose="020B0502040204020203" pitchFamily="34" charset="0"/>
                </a:rPr>
                <a:t>history</a:t>
              </a:r>
            </a:p>
          </p:txBody>
        </p:sp>
        <p:sp>
          <p:nvSpPr>
            <p:cNvPr id="180" name="encode(prune, generate pair conflict)"/>
            <p:cNvSpPr txBox="1"/>
            <p:nvPr/>
          </p:nvSpPr>
          <p:spPr>
            <a:xfrm>
              <a:off x="5336523" y="2881046"/>
              <a:ext cx="7657546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pPr>
              <a:r>
                <a:rPr lang="en-US" sz="4000" dirty="0">
                  <a:solidFill>
                    <a:schemeClr val="tx1"/>
                  </a:solidFill>
                  <a:latin typeface="Bahnschrift Light Condensed" panose="020B0502040204020203" pitchFamily="34" charset="0"/>
                  <a:sym typeface="Fira Code Light Regular"/>
                </a:rPr>
                <a:t>e</a:t>
              </a:r>
              <a:r>
                <a:rPr sz="4000" dirty="0">
                  <a:solidFill>
                    <a:schemeClr val="tx1"/>
                  </a:solidFill>
                  <a:latin typeface="Bahnschrift Light Condensed" panose="020B0502040204020203" pitchFamily="34" charset="0"/>
                  <a:sym typeface="Fira Code Light Regular"/>
                </a:rPr>
                <a:t>ncod</a:t>
              </a:r>
              <a:r>
                <a:rPr lang="en-US" sz="4000" dirty="0">
                  <a:solidFill>
                    <a:schemeClr val="tx1"/>
                  </a:solidFill>
                  <a:latin typeface="Bahnschrift Light Condensed" panose="020B0502040204020203" pitchFamily="34" charset="0"/>
                  <a:sym typeface="Fira Code Light Regular"/>
                </a:rPr>
                <a:t>ing </a:t>
              </a:r>
              <a:r>
                <a:rPr sz="4000" dirty="0">
                  <a:solidFill>
                    <a:schemeClr val="tx1"/>
                  </a:solidFill>
                  <a:latin typeface="Bahnschrift Light Condensed" panose="020B0502040204020203" pitchFamily="34" charset="0"/>
                  <a:sym typeface="Fira Code Light Regular"/>
                </a:rPr>
                <a:t>(</a:t>
              </a:r>
              <a:r>
                <a:rPr sz="4000" dirty="0">
                  <a:solidFill>
                    <a:schemeClr val="tx1"/>
                  </a:solidFill>
                  <a:latin typeface="Bahnschrift Light Condensed" panose="020B0502040204020203" pitchFamily="34" charset="0"/>
                  <a:sym typeface="Fira Code Light Bold"/>
                </a:rPr>
                <a:t>prun</a:t>
              </a:r>
              <a:r>
                <a:rPr lang="en-US" sz="4000" dirty="0">
                  <a:solidFill>
                    <a:schemeClr val="tx1"/>
                  </a:solidFill>
                  <a:latin typeface="Bahnschrift Light Condensed" panose="020B0502040204020203" pitchFamily="34" charset="0"/>
                  <a:sym typeface="Fira Code Light Bold"/>
                </a:rPr>
                <a:t>ing</a:t>
              </a:r>
              <a:r>
                <a:rPr sz="4000" dirty="0">
                  <a:solidFill>
                    <a:schemeClr val="tx1"/>
                  </a:solidFill>
                  <a:latin typeface="Bahnschrift Light Condensed" panose="020B0502040204020203" pitchFamily="34" charset="0"/>
                  <a:sym typeface="Fira Code Light Bold"/>
                </a:rPr>
                <a:t>, generat</a:t>
              </a:r>
              <a:r>
                <a:rPr lang="en-US" sz="4000" dirty="0">
                  <a:solidFill>
                    <a:schemeClr val="tx1"/>
                  </a:solidFill>
                  <a:latin typeface="Bahnschrift Light Condensed" panose="020B0502040204020203" pitchFamily="34" charset="0"/>
                  <a:sym typeface="Fira Code Light Bold"/>
                </a:rPr>
                <a:t>ing</a:t>
              </a:r>
              <a:r>
                <a:rPr sz="4000" dirty="0">
                  <a:solidFill>
                    <a:schemeClr val="tx1"/>
                  </a:solidFill>
                  <a:latin typeface="Bahnschrift Light Condensed" panose="020B0502040204020203" pitchFamily="34" charset="0"/>
                  <a:sym typeface="Fira Code Light Bold"/>
                </a:rPr>
                <a:t> pair conflict</a:t>
              </a:r>
              <a:r>
                <a:rPr lang="en-US" sz="4000" dirty="0">
                  <a:solidFill>
                    <a:schemeClr val="tx1"/>
                  </a:solidFill>
                  <a:latin typeface="Bahnschrift Light Condensed" panose="020B0502040204020203" pitchFamily="34" charset="0"/>
                  <a:sym typeface="Fira Code Light Bold"/>
                </a:rPr>
                <a:t>s</a:t>
              </a:r>
              <a:r>
                <a:rPr sz="4000" dirty="0">
                  <a:solidFill>
                    <a:schemeClr val="tx1"/>
                  </a:solidFill>
                  <a:latin typeface="Bahnschrift Light Condensed" panose="020B0502040204020203" pitchFamily="34" charset="0"/>
                  <a:sym typeface="Fira Code Light Regular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0424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形状"/>
          <p:cNvSpPr/>
          <p:nvPr/>
        </p:nvSpPr>
        <p:spPr>
          <a:xfrm rot="21600000">
            <a:off x="21033497" y="3204058"/>
            <a:ext cx="2955827" cy="5011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24" h="19621" extrusionOk="0">
                <a:moveTo>
                  <a:pt x="16461" y="2946"/>
                </a:moveTo>
                <a:cubicBezTo>
                  <a:pt x="20383" y="6817"/>
                  <a:pt x="20562" y="13028"/>
                  <a:pt x="16862" y="16820"/>
                </a:cubicBezTo>
                <a:cubicBezTo>
                  <a:pt x="13162" y="20611"/>
                  <a:pt x="6984" y="20547"/>
                  <a:pt x="3063" y="16676"/>
                </a:cubicBezTo>
                <a:cubicBezTo>
                  <a:pt x="-859" y="12805"/>
                  <a:pt x="-1038" y="6594"/>
                  <a:pt x="2662" y="2802"/>
                </a:cubicBezTo>
                <a:cubicBezTo>
                  <a:pt x="6362" y="-989"/>
                  <a:pt x="12540" y="-925"/>
                  <a:pt x="16461" y="2946"/>
                </a:cubicBezTo>
                <a:close/>
              </a:path>
            </a:pathLst>
          </a:custGeom>
          <a:solidFill>
            <a:schemeClr val="accent3">
              <a:hueOff val="571091"/>
              <a:satOff val="15926"/>
              <a:lumOff val="22314"/>
              <a:alpha val="40347"/>
            </a:schemeClr>
          </a:solidFill>
          <a:ln w="50800">
            <a:solidFill>
              <a:schemeClr val="accent3">
                <a:hueOff val="263036"/>
                <a:satOff val="49643"/>
                <a:lumOff val="-25950"/>
                <a:alpha val="40347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backward visited"/>
              <p:cNvSpPr txBox="1"/>
              <p:nvPr/>
            </p:nvSpPr>
            <p:spPr>
              <a:xfrm>
                <a:off x="147581" y="7827060"/>
                <a:ext cx="3717116" cy="70635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pPr>
                  <a:defRPr sz="3000"/>
                </a:pPr>
                <a:r>
                  <a:t>backward visited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𝔹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184" name="backward visited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81" y="7827060"/>
                <a:ext cx="3717116" cy="706353"/>
              </a:xfrm>
              <a:prstGeom prst="rect">
                <a:avLst/>
              </a:prstGeom>
              <a:blipFill>
                <a:blip r:embed="rId2"/>
                <a:stretch>
                  <a:fillRect l="-5082" b="-1551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Step #2, search forward"/>
          <p:cNvSpPr txBox="1"/>
          <p:nvPr/>
        </p:nvSpPr>
        <p:spPr>
          <a:xfrm>
            <a:off x="8091780" y="8774879"/>
            <a:ext cx="4866837" cy="5334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t>Step #2, search forward</a:t>
            </a:r>
          </a:p>
        </p:txBody>
      </p:sp>
      <p:grpSp>
        <p:nvGrpSpPr>
          <p:cNvPr id="192" name="成组"/>
          <p:cNvGrpSpPr/>
          <p:nvPr/>
        </p:nvGrpSpPr>
        <p:grpSpPr>
          <a:xfrm>
            <a:off x="-396836" y="2788493"/>
            <a:ext cx="5762294" cy="5461323"/>
            <a:chOff x="0" y="0"/>
            <a:chExt cx="5762292" cy="5461322"/>
          </a:xfrm>
        </p:grpSpPr>
        <p:sp>
          <p:nvSpPr>
            <p:cNvPr id="186" name="椭圆形"/>
            <p:cNvSpPr/>
            <p:nvPr/>
          </p:nvSpPr>
          <p:spPr>
            <a:xfrm>
              <a:off x="2957166" y="3144335"/>
              <a:ext cx="495803" cy="524552"/>
            </a:xfrm>
            <a:prstGeom prst="ellipse">
              <a:avLst/>
            </a:prstGeom>
            <a:solidFill>
              <a:schemeClr val="accent6">
                <a:satOff val="32461"/>
                <a:lumOff val="2082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endParaRPr/>
            </a:p>
          </p:txBody>
        </p:sp>
        <p:sp>
          <p:nvSpPr>
            <p:cNvPr id="187" name="椭圆形"/>
            <p:cNvSpPr/>
            <p:nvPr/>
          </p:nvSpPr>
          <p:spPr>
            <a:xfrm>
              <a:off x="5266490" y="3144335"/>
              <a:ext cx="495803" cy="524552"/>
            </a:xfrm>
            <a:prstGeom prst="ellipse">
              <a:avLst/>
            </a:prstGeom>
            <a:solidFill>
              <a:schemeClr val="accent3">
                <a:hueOff val="571091"/>
                <a:satOff val="15926"/>
                <a:lumOff val="223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endParaRPr/>
            </a:p>
          </p:txBody>
        </p:sp>
        <p:sp>
          <p:nvSpPr>
            <p:cNvPr id="188" name="线条"/>
            <p:cNvSpPr/>
            <p:nvPr/>
          </p:nvSpPr>
          <p:spPr>
            <a:xfrm>
              <a:off x="3429009" y="3406610"/>
              <a:ext cx="186144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矩形"/>
                <p:cNvSpPr txBox="1"/>
                <p:nvPr/>
              </p:nvSpPr>
              <p:spPr>
                <a:xfrm>
                  <a:off x="3069094" y="3500848"/>
                  <a:ext cx="271947" cy="57869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3000"/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sz="2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>
            <p:sp>
              <p:nvSpPr>
                <p:cNvPr id="189" name="矩形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094" y="3500848"/>
                  <a:ext cx="271947" cy="578692"/>
                </a:xfrm>
                <a:prstGeom prst="rect">
                  <a:avLst/>
                </a:prstGeom>
                <a:blipFill>
                  <a:blip r:embed="rId3"/>
                  <a:stretch>
                    <a:fillRect l="-40000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矩形"/>
                <p:cNvSpPr txBox="1"/>
                <p:nvPr/>
              </p:nvSpPr>
              <p:spPr>
                <a:xfrm>
                  <a:off x="5388645" y="3500848"/>
                  <a:ext cx="251493" cy="57869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3000"/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sz="2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>
            <p:sp>
              <p:nvSpPr>
                <p:cNvPr id="190" name="矩形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645" y="3500848"/>
                  <a:ext cx="251493" cy="578692"/>
                </a:xfrm>
                <a:prstGeom prst="rect">
                  <a:avLst/>
                </a:prstGeom>
                <a:blipFill>
                  <a:blip r:embed="rId4"/>
                  <a:stretch>
                    <a:fillRect l="-48780" r="-4878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形状"/>
            <p:cNvSpPr/>
            <p:nvPr/>
          </p:nvSpPr>
          <p:spPr>
            <a:xfrm rot="1558522">
              <a:off x="893481" y="370176"/>
              <a:ext cx="2779217" cy="4720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13" h="19617" extrusionOk="0">
                  <a:moveTo>
                    <a:pt x="16438" y="2951"/>
                  </a:moveTo>
                  <a:cubicBezTo>
                    <a:pt x="20365" y="6823"/>
                    <a:pt x="20557" y="13033"/>
                    <a:pt x="16867" y="16821"/>
                  </a:cubicBezTo>
                  <a:cubicBezTo>
                    <a:pt x="13177" y="20609"/>
                    <a:pt x="7003" y="20540"/>
                    <a:pt x="3076" y="16667"/>
                  </a:cubicBezTo>
                  <a:cubicBezTo>
                    <a:pt x="-851" y="12795"/>
                    <a:pt x="-1043" y="6585"/>
                    <a:pt x="2647" y="2797"/>
                  </a:cubicBezTo>
                  <a:cubicBezTo>
                    <a:pt x="6337" y="-991"/>
                    <a:pt x="12511" y="-922"/>
                    <a:pt x="16438" y="2951"/>
                  </a:cubicBezTo>
                  <a:close/>
                </a:path>
              </a:pathLst>
            </a:custGeom>
            <a:solidFill>
              <a:schemeClr val="accent6">
                <a:satOff val="32461"/>
                <a:lumOff val="20828"/>
                <a:alpha val="40347"/>
              </a:schemeClr>
            </a:solidFill>
            <a:ln w="50800" cap="flat">
              <a:solidFill>
                <a:schemeClr val="accent6">
                  <a:hueOff val="-336662"/>
                  <a:satOff val="-1462"/>
                  <a:lumOff val="-13603"/>
                  <a:alpha val="40347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endParaRPr/>
            </a:p>
          </p:txBody>
        </p:sp>
      </p:grpSp>
      <p:sp>
        <p:nvSpPr>
          <p:cNvPr id="193" name="形状"/>
          <p:cNvSpPr/>
          <p:nvPr/>
        </p:nvSpPr>
        <p:spPr>
          <a:xfrm rot="17223647">
            <a:off x="10758799" y="1818280"/>
            <a:ext cx="3050889" cy="6337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38" h="19646" extrusionOk="0">
                <a:moveTo>
                  <a:pt x="16855" y="2837"/>
                </a:moveTo>
                <a:cubicBezTo>
                  <a:pt x="20569" y="6650"/>
                  <a:pt x="20407" y="12870"/>
                  <a:pt x="16494" y="16728"/>
                </a:cubicBezTo>
                <a:cubicBezTo>
                  <a:pt x="12580" y="20587"/>
                  <a:pt x="6397" y="20623"/>
                  <a:pt x="2683" y="16809"/>
                </a:cubicBezTo>
                <a:cubicBezTo>
                  <a:pt x="-1031" y="12996"/>
                  <a:pt x="-869" y="6776"/>
                  <a:pt x="3044" y="2918"/>
                </a:cubicBezTo>
                <a:cubicBezTo>
                  <a:pt x="6958" y="-941"/>
                  <a:pt x="13141" y="-977"/>
                  <a:pt x="16855" y="2837"/>
                </a:cubicBezTo>
                <a:close/>
              </a:path>
            </a:pathLst>
          </a:custGeom>
          <a:solidFill>
            <a:schemeClr val="accent3">
              <a:hueOff val="571091"/>
              <a:satOff val="15926"/>
              <a:lumOff val="22314"/>
              <a:alpha val="40347"/>
            </a:schemeClr>
          </a:solidFill>
          <a:ln w="50800">
            <a:solidFill>
              <a:schemeClr val="accent3">
                <a:hueOff val="263036"/>
                <a:satOff val="49643"/>
                <a:lumOff val="-25950"/>
                <a:alpha val="40347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194" name="Step #1, search backward"/>
          <p:cNvSpPr txBox="1"/>
          <p:nvPr/>
        </p:nvSpPr>
        <p:spPr>
          <a:xfrm>
            <a:off x="449259" y="8719834"/>
            <a:ext cx="4866837" cy="53112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Step #1, search backward</a:t>
            </a:r>
          </a:p>
        </p:txBody>
      </p:sp>
      <p:sp>
        <p:nvSpPr>
          <p:cNvPr id="195" name="形状"/>
          <p:cNvSpPr/>
          <p:nvPr/>
        </p:nvSpPr>
        <p:spPr>
          <a:xfrm rot="1558522">
            <a:off x="6576110" y="2863107"/>
            <a:ext cx="2955828" cy="5011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24" h="19621" extrusionOk="0">
                <a:moveTo>
                  <a:pt x="16461" y="2946"/>
                </a:moveTo>
                <a:cubicBezTo>
                  <a:pt x="20383" y="6817"/>
                  <a:pt x="20562" y="13028"/>
                  <a:pt x="16862" y="16820"/>
                </a:cubicBezTo>
                <a:cubicBezTo>
                  <a:pt x="13162" y="20611"/>
                  <a:pt x="6984" y="20547"/>
                  <a:pt x="3063" y="16676"/>
                </a:cubicBezTo>
                <a:cubicBezTo>
                  <a:pt x="-859" y="12805"/>
                  <a:pt x="-1038" y="6594"/>
                  <a:pt x="2662" y="2802"/>
                </a:cubicBezTo>
                <a:cubicBezTo>
                  <a:pt x="6362" y="-989"/>
                  <a:pt x="12540" y="-925"/>
                  <a:pt x="16461" y="2946"/>
                </a:cubicBezTo>
                <a:close/>
              </a:path>
            </a:pathLst>
          </a:custGeom>
          <a:solidFill>
            <a:schemeClr val="accent6">
              <a:satOff val="32461"/>
              <a:lumOff val="20828"/>
              <a:alpha val="40347"/>
            </a:schemeClr>
          </a:solidFill>
          <a:ln w="50800">
            <a:solidFill>
              <a:schemeClr val="accent6">
                <a:hueOff val="-336662"/>
                <a:satOff val="-1462"/>
                <a:lumOff val="-13603"/>
                <a:alpha val="40347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196" name="椭圆形"/>
          <p:cNvSpPr/>
          <p:nvPr/>
        </p:nvSpPr>
        <p:spPr>
          <a:xfrm>
            <a:off x="8826920" y="5771670"/>
            <a:ext cx="527672" cy="556524"/>
          </a:xfrm>
          <a:prstGeom prst="ellipse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197" name="椭圆形"/>
          <p:cNvSpPr/>
          <p:nvPr/>
        </p:nvSpPr>
        <p:spPr>
          <a:xfrm>
            <a:off x="11284679" y="5771670"/>
            <a:ext cx="527672" cy="556524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198" name="线条"/>
          <p:cNvSpPr/>
          <p:nvPr/>
        </p:nvSpPr>
        <p:spPr>
          <a:xfrm>
            <a:off x="9329092" y="6049931"/>
            <a:ext cx="1981087" cy="1"/>
          </a:xfrm>
          <a:prstGeom prst="line">
            <a:avLst/>
          </a:prstGeom>
          <a:ln w="508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矩形"/>
              <p:cNvSpPr txBox="1"/>
              <p:nvPr/>
            </p:nvSpPr>
            <p:spPr>
              <a:xfrm>
                <a:off x="8946044" y="6149913"/>
                <a:ext cx="289427" cy="6139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3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3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99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044" y="6149913"/>
                <a:ext cx="289427" cy="613965"/>
              </a:xfrm>
              <a:prstGeom prst="rect">
                <a:avLst/>
              </a:prstGeom>
              <a:blipFill>
                <a:blip r:embed="rId5"/>
                <a:stretch>
                  <a:fillRect l="-85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矩形"/>
              <p:cNvSpPr txBox="1"/>
              <p:nvPr/>
            </p:nvSpPr>
            <p:spPr>
              <a:xfrm>
                <a:off x="11414686" y="6149913"/>
                <a:ext cx="267658" cy="6139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3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3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00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686" y="6149913"/>
                <a:ext cx="267658" cy="613965"/>
              </a:xfrm>
              <a:prstGeom prst="rect">
                <a:avLst/>
              </a:prstGeom>
              <a:blipFill>
                <a:blip r:embed="rId6"/>
                <a:stretch>
                  <a:fillRect l="-681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backward visited"/>
              <p:cNvSpPr txBox="1"/>
              <p:nvPr/>
            </p:nvSpPr>
            <p:spPr>
              <a:xfrm>
                <a:off x="5554148" y="7929438"/>
                <a:ext cx="3857713" cy="6139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/>
              <a:p>
                <a:pPr>
                  <a:defRPr sz="3000"/>
                </a:pPr>
                <a:r>
                  <a:t>backward visited </a:t>
                </a:r>
                <a14:m>
                  <m:oMath xmlns:m="http://schemas.openxmlformats.org/officeDocument/2006/math"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𝔹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201" name="backward visited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148" y="7929438"/>
                <a:ext cx="3857713" cy="613965"/>
              </a:xfrm>
              <a:prstGeom prst="rect">
                <a:avLst/>
              </a:prstGeom>
              <a:blipFill>
                <a:blip r:embed="rId7"/>
                <a:stretch>
                  <a:fillRect l="-2528" t="-12000" b="-22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forward visited"/>
              <p:cNvSpPr txBox="1"/>
              <p:nvPr/>
            </p:nvSpPr>
            <p:spPr>
              <a:xfrm>
                <a:off x="10660667" y="6887436"/>
                <a:ext cx="3717115" cy="6139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/>
              <a:p>
                <a:pPr>
                  <a:defRPr sz="3000"/>
                </a:pPr>
                <a:r>
                  <a:t>forward visited </a:t>
                </a:r>
                <a14:m>
                  <m:oMath xmlns:m="http://schemas.openxmlformats.org/officeDocument/2006/math"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202" name="forward visited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667" y="6887436"/>
                <a:ext cx="3717115" cy="613965"/>
              </a:xfrm>
              <a:prstGeom prst="rect">
                <a:avLst/>
              </a:prstGeom>
              <a:blipFill>
                <a:blip r:embed="rId8"/>
                <a:stretch>
                  <a:fillRect t="-11881" b="-2079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If  , then a cycle is detected"/>
              <p:cNvSpPr txBox="1"/>
              <p:nvPr/>
            </p:nvSpPr>
            <p:spPr>
              <a:xfrm>
                <a:off x="7340915" y="9439349"/>
                <a:ext cx="5957441" cy="60556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pPr>
                  <a:defRPr sz="2500"/>
                </a:pPr>
                <a:r>
                  <a:t>If </a:t>
                </a:r>
                <a14:m>
                  <m:oMath xmlns:m="http://schemas.openxmlformats.org/officeDocument/2006/math"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𝔹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𝔽</m:t>
                    </m:r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t>, then a cycle is detected</a:t>
                </a:r>
              </a:p>
            </p:txBody>
          </p:sp>
        </mc:Choice>
        <mc:Fallback>
          <p:sp>
            <p:nvSpPr>
              <p:cNvPr id="203" name="If  , then a cycle is detected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915" y="9439349"/>
                <a:ext cx="5957441" cy="605561"/>
              </a:xfrm>
              <a:prstGeom prst="rect">
                <a:avLst/>
              </a:prstGeom>
              <a:blipFill>
                <a:blip r:embed="rId9"/>
                <a:stretch>
                  <a:fillRect l="-2866" r="-2968" b="-14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形状"/>
          <p:cNvSpPr/>
          <p:nvPr/>
        </p:nvSpPr>
        <p:spPr>
          <a:xfrm rot="21600000">
            <a:off x="16040118" y="3204058"/>
            <a:ext cx="2955827" cy="5011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24" h="19621" extrusionOk="0">
                <a:moveTo>
                  <a:pt x="16461" y="2946"/>
                </a:moveTo>
                <a:cubicBezTo>
                  <a:pt x="20383" y="6817"/>
                  <a:pt x="20562" y="13028"/>
                  <a:pt x="16862" y="16820"/>
                </a:cubicBezTo>
                <a:cubicBezTo>
                  <a:pt x="13162" y="20611"/>
                  <a:pt x="6984" y="20547"/>
                  <a:pt x="3063" y="16676"/>
                </a:cubicBezTo>
                <a:cubicBezTo>
                  <a:pt x="-859" y="12805"/>
                  <a:pt x="-1038" y="6594"/>
                  <a:pt x="2662" y="2802"/>
                </a:cubicBezTo>
                <a:cubicBezTo>
                  <a:pt x="6362" y="-989"/>
                  <a:pt x="12540" y="-925"/>
                  <a:pt x="16461" y="2946"/>
                </a:cubicBezTo>
                <a:close/>
              </a:path>
            </a:pathLst>
          </a:custGeom>
          <a:solidFill>
            <a:schemeClr val="accent6">
              <a:satOff val="32461"/>
              <a:lumOff val="20828"/>
              <a:alpha val="40347"/>
            </a:schemeClr>
          </a:solidFill>
          <a:ln w="50800">
            <a:solidFill>
              <a:schemeClr val="accent6">
                <a:hueOff val="-336662"/>
                <a:satOff val="-1462"/>
                <a:lumOff val="-13603"/>
                <a:alpha val="40347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205" name="椭圆形"/>
          <p:cNvSpPr/>
          <p:nvPr/>
        </p:nvSpPr>
        <p:spPr>
          <a:xfrm>
            <a:off x="18550339" y="5507458"/>
            <a:ext cx="527671" cy="556524"/>
          </a:xfrm>
          <a:prstGeom prst="ellipse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206" name="椭圆形"/>
          <p:cNvSpPr/>
          <p:nvPr/>
        </p:nvSpPr>
        <p:spPr>
          <a:xfrm>
            <a:off x="21008097" y="5507458"/>
            <a:ext cx="527672" cy="556524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207" name="线条"/>
          <p:cNvSpPr/>
          <p:nvPr/>
        </p:nvSpPr>
        <p:spPr>
          <a:xfrm>
            <a:off x="19052509" y="5785720"/>
            <a:ext cx="198108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矩形"/>
              <p:cNvSpPr txBox="1"/>
              <p:nvPr/>
            </p:nvSpPr>
            <p:spPr>
              <a:xfrm>
                <a:off x="18669461" y="5885701"/>
                <a:ext cx="289427" cy="6139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3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3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08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461" y="5885701"/>
                <a:ext cx="289427" cy="613965"/>
              </a:xfrm>
              <a:prstGeom prst="rect">
                <a:avLst/>
              </a:prstGeom>
              <a:blipFill>
                <a:blip r:embed="rId10"/>
                <a:stretch>
                  <a:fillRect l="-85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矩形"/>
              <p:cNvSpPr txBox="1"/>
              <p:nvPr/>
            </p:nvSpPr>
            <p:spPr>
              <a:xfrm>
                <a:off x="21138103" y="5885701"/>
                <a:ext cx="267658" cy="6139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3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3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09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103" y="5885701"/>
                <a:ext cx="267658" cy="613965"/>
              </a:xfrm>
              <a:prstGeom prst="rect">
                <a:avLst/>
              </a:prstGeom>
              <a:blipFill>
                <a:blip r:embed="rId11"/>
                <a:stretch>
                  <a:fillRect l="-930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backward visited"/>
              <p:cNvSpPr txBox="1"/>
              <p:nvPr/>
            </p:nvSpPr>
            <p:spPr>
              <a:xfrm>
                <a:off x="15408662" y="8308755"/>
                <a:ext cx="3857713" cy="6139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/>
              <a:p>
                <a:pPr>
                  <a:defRPr sz="3000"/>
                </a:pPr>
                <a:r>
                  <a:t>backward visited </a:t>
                </a:r>
                <a14:m>
                  <m:oMath xmlns:m="http://schemas.openxmlformats.org/officeDocument/2006/math"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𝔹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210" name="backward visited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8662" y="8308755"/>
                <a:ext cx="3857713" cy="613965"/>
              </a:xfrm>
              <a:prstGeom prst="rect">
                <a:avLst/>
              </a:prstGeom>
              <a:blipFill>
                <a:blip r:embed="rId12"/>
                <a:stretch>
                  <a:fillRect l="-2532" t="-10891" b="-2178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forward visited"/>
              <p:cNvSpPr txBox="1"/>
              <p:nvPr/>
            </p:nvSpPr>
            <p:spPr>
              <a:xfrm>
                <a:off x="20652852" y="8308755"/>
                <a:ext cx="3717116" cy="6139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/>
              <a:p>
                <a:pPr>
                  <a:defRPr sz="3000"/>
                </a:pPr>
                <a:r>
                  <a:t>forward visited </a:t>
                </a:r>
                <a14:m>
                  <m:oMath xmlns:m="http://schemas.openxmlformats.org/officeDocument/2006/math">
                    <m:r>
                      <a:rPr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211" name="forward visited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2852" y="8308755"/>
                <a:ext cx="3717116" cy="613965"/>
              </a:xfrm>
              <a:prstGeom prst="rect">
                <a:avLst/>
              </a:prstGeom>
              <a:blipFill>
                <a:blip r:embed="rId13"/>
                <a:stretch>
                  <a:fillRect t="-10891" b="-2178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Otherwise, if there exists a to-be-inserted…"/>
              <p:cNvSpPr txBox="1"/>
              <p:nvPr/>
            </p:nvSpPr>
            <p:spPr>
              <a:xfrm>
                <a:off x="15273813" y="9123195"/>
                <a:ext cx="8975744" cy="93973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pPr>
                  <a:defRPr sz="2400"/>
                </a:pPr>
                <a:r>
                  <a:t>Otherwise, if there exists a to-be-inserted </a:t>
                </a:r>
              </a:p>
              <a:p>
                <a:pPr>
                  <a:defRPr sz="2400"/>
                </a:pPr>
                <a:r>
                  <a:t>arc </a:t>
                </a:r>
                <a14:m>
                  <m:oMath xmlns:m="http://schemas.openxmlformats.org/officeDocument/2006/math">
                    <m:r>
                      <a:rPr sz="2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sz="2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sz="2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𝔽</m:t>
                    </m:r>
                    <m:r>
                      <a:rPr sz="2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sz="2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𝔹</m:t>
                    </m:r>
                  </m:oMath>
                </a14:m>
                <a:r>
                  <a:t>, it cannot be inserted into the graph</a:t>
                </a:r>
              </a:p>
            </p:txBody>
          </p:sp>
        </mc:Choice>
        <mc:Fallback>
          <p:sp>
            <p:nvSpPr>
              <p:cNvPr id="212" name="Otherwise, if there exists a to-be-inserted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813" y="9123195"/>
                <a:ext cx="8975744" cy="939732"/>
              </a:xfrm>
              <a:prstGeom prst="rect">
                <a:avLst/>
              </a:prstGeom>
              <a:blipFill>
                <a:blip r:embed="rId14"/>
                <a:stretch>
                  <a:fillRect l="-2582" t="-2597" r="-2514" b="-714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椭圆形"/>
          <p:cNvSpPr/>
          <p:nvPr/>
        </p:nvSpPr>
        <p:spPr>
          <a:xfrm>
            <a:off x="17979159" y="3705463"/>
            <a:ext cx="527672" cy="556524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214" name="椭圆形"/>
          <p:cNvSpPr/>
          <p:nvPr/>
        </p:nvSpPr>
        <p:spPr>
          <a:xfrm>
            <a:off x="23233726" y="4379675"/>
            <a:ext cx="527671" cy="556524"/>
          </a:xfrm>
          <a:prstGeom prst="ellipse">
            <a:avLst/>
          </a:prstGeom>
          <a:solidFill>
            <a:schemeClr val="accent3">
              <a:hueOff val="945267"/>
              <a:satOff val="49643"/>
              <a:lumOff val="-1925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矩形"/>
              <p:cNvSpPr txBox="1"/>
              <p:nvPr/>
            </p:nvSpPr>
            <p:spPr>
              <a:xfrm>
                <a:off x="18098282" y="4083706"/>
                <a:ext cx="289427" cy="6139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3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3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15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8282" y="4083706"/>
                <a:ext cx="289427" cy="613965"/>
              </a:xfrm>
              <a:prstGeom prst="rect">
                <a:avLst/>
              </a:prstGeom>
              <a:blipFill>
                <a:blip r:embed="rId15"/>
                <a:stretch>
                  <a:fillRect l="-85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矩形"/>
              <p:cNvSpPr txBox="1"/>
              <p:nvPr/>
            </p:nvSpPr>
            <p:spPr>
              <a:xfrm>
                <a:off x="23363732" y="4737074"/>
                <a:ext cx="267658" cy="6139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3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3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16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3732" y="4737074"/>
                <a:ext cx="267658" cy="613965"/>
              </a:xfrm>
              <a:prstGeom prst="rect">
                <a:avLst/>
              </a:prstGeom>
              <a:blipFill>
                <a:blip r:embed="rId16"/>
                <a:stretch>
                  <a:fillRect l="-1136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线条"/>
          <p:cNvSpPr/>
          <p:nvPr/>
        </p:nvSpPr>
        <p:spPr>
          <a:xfrm flipH="1" flipV="1">
            <a:off x="18465008" y="3965967"/>
            <a:ext cx="4739001" cy="605095"/>
          </a:xfrm>
          <a:prstGeom prst="line">
            <a:avLst/>
          </a:prstGeom>
          <a:ln w="508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8" name="Dingbat 叉号"/>
          <p:cNvSpPr/>
          <p:nvPr/>
        </p:nvSpPr>
        <p:spPr>
          <a:xfrm>
            <a:off x="20201818" y="3707548"/>
            <a:ext cx="904086" cy="1068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219" name="线条"/>
          <p:cNvSpPr/>
          <p:nvPr/>
        </p:nvSpPr>
        <p:spPr>
          <a:xfrm flipV="1">
            <a:off x="5566848" y="2586137"/>
            <a:ext cx="1" cy="62852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0" name="线条"/>
          <p:cNvSpPr/>
          <p:nvPr/>
        </p:nvSpPr>
        <p:spPr>
          <a:xfrm flipV="1">
            <a:off x="15485282" y="2586137"/>
            <a:ext cx="1" cy="62852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线条"/>
          <p:cNvSpPr/>
          <p:nvPr/>
        </p:nvSpPr>
        <p:spPr>
          <a:xfrm>
            <a:off x="4341688" y="6077948"/>
            <a:ext cx="6645858" cy="1"/>
          </a:xfrm>
          <a:prstGeom prst="line">
            <a:avLst/>
          </a:prstGeom>
          <a:ln w="50800">
            <a:solidFill>
              <a:schemeClr val="accent5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cxnSp>
        <p:nvCxnSpPr>
          <p:cNvPr id="223" name="连接线"/>
          <p:cNvCxnSpPr>
            <a:stCxn id="224" idx="0"/>
            <a:endCxn id="225" idx="0"/>
          </p:cNvCxnSpPr>
          <p:nvPr/>
        </p:nvCxnSpPr>
        <p:spPr>
          <a:xfrm>
            <a:off x="3620554" y="6315156"/>
            <a:ext cx="8088125" cy="1"/>
          </a:xfrm>
          <a:prstGeom prst="straightConnector1">
            <a:avLst/>
          </a:prstGeom>
          <a:ln w="101600" cap="rnd">
            <a:solidFill>
              <a:schemeClr val="accent5"/>
            </a:solidFill>
            <a:miter lim="400000"/>
            <a:head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xn"/>
              <p:cNvSpPr/>
              <p:nvPr/>
            </p:nvSpPr>
            <p:spPr>
              <a:xfrm>
                <a:off x="2985554" y="5680156"/>
                <a:ext cx="1270001" cy="1270001"/>
              </a:xfrm>
              <a:prstGeom prst="roundRect">
                <a:avLst>
                  <a:gd name="adj" fmla="val 15000"/>
                </a:avLst>
              </a:prstGeom>
              <a:solidFill>
                <a:schemeClr val="accent4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/>
              <a:p>
                <a:pPr defTabSz="825500">
                  <a:lnSpc>
                    <a:spcPct val="100000"/>
                  </a:lnSpc>
                  <a:defRPr sz="2700"/>
                </a:pPr>
                <a:r>
                  <a:t>Txn </a:t>
                </a:r>
                <a14:m>
                  <m:oMath xmlns:m="http://schemas.openxmlformats.org/officeDocument/2006/math">
                    <m:r>
                      <a:rPr sz="3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224" name="Txn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554" y="5680156"/>
                <a:ext cx="1270001" cy="1270001"/>
              </a:xfrm>
              <a:prstGeom prst="roundRect">
                <a:avLst>
                  <a:gd name="adj" fmla="val 15000"/>
                </a:avLst>
              </a:prstGeom>
              <a:blipFill>
                <a:blip r:embed="rId2"/>
                <a:stretch>
                  <a:fillRect l="-625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Txn"/>
              <p:cNvSpPr/>
              <p:nvPr/>
            </p:nvSpPr>
            <p:spPr>
              <a:xfrm>
                <a:off x="11073678" y="5680156"/>
                <a:ext cx="1270001" cy="1270001"/>
              </a:xfrm>
              <a:prstGeom prst="roundRect">
                <a:avLst>
                  <a:gd name="adj" fmla="val 15000"/>
                </a:avLst>
              </a:prstGeom>
              <a:solidFill>
                <a:schemeClr val="accent1">
                  <a:hueOff val="-245591"/>
                  <a:satOff val="13830"/>
                  <a:lumOff val="17557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/>
              <a:p>
                <a:pPr defTabSz="825500">
                  <a:lnSpc>
                    <a:spcPct val="100000"/>
                  </a:lnSpc>
                  <a:defRPr sz="2700"/>
                </a:pPr>
                <a:r>
                  <a:t>Txn </a:t>
                </a:r>
                <a14:m>
                  <m:oMath xmlns:m="http://schemas.openxmlformats.org/officeDocument/2006/math">
                    <m:r>
                      <a:rPr sz="3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225" name="Txn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3678" y="5680156"/>
                <a:ext cx="1270001" cy="1270001"/>
              </a:xfrm>
              <a:prstGeom prst="roundRect">
                <a:avLst>
                  <a:gd name="adj" fmla="val 15000"/>
                </a:avLst>
              </a:prstGeom>
              <a:blipFill>
                <a:blip r:embed="rId3"/>
                <a:stretch>
                  <a:fillRect l="-673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线条"/>
          <p:cNvSpPr/>
          <p:nvPr/>
        </p:nvSpPr>
        <p:spPr>
          <a:xfrm>
            <a:off x="4341688" y="6787185"/>
            <a:ext cx="6645858" cy="1"/>
          </a:xfrm>
          <a:prstGeom prst="line">
            <a:avLst/>
          </a:prstGeom>
          <a:ln w="50800">
            <a:solidFill>
              <a:schemeClr val="accent3">
                <a:hueOff val="945267"/>
                <a:satOff val="49643"/>
                <a:lumOff val="-19255"/>
              </a:schemeClr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方程"/>
              <p:cNvSpPr txBox="1"/>
              <p:nvPr/>
            </p:nvSpPr>
            <p:spPr>
              <a:xfrm>
                <a:off x="7185277" y="4615193"/>
                <a:ext cx="1217451" cy="33274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⇝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sz="4000"/>
              </a:p>
            </p:txBody>
          </p:sp>
        </mc:Choice>
        <mc:Fallback>
          <p:sp>
            <p:nvSpPr>
              <p:cNvPr id="227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277" y="4615193"/>
                <a:ext cx="1217451" cy="332741"/>
              </a:xfrm>
              <a:prstGeom prst="rect">
                <a:avLst/>
              </a:prstGeom>
              <a:blipFill>
                <a:blip r:embed="rId4"/>
                <a:stretch>
                  <a:fillRect l="-503" r="-10050" b="-76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Option 1: add"/>
              <p:cNvSpPr txBox="1"/>
              <p:nvPr/>
            </p:nvSpPr>
            <p:spPr>
              <a:xfrm>
                <a:off x="5784669" y="6680505"/>
                <a:ext cx="3759895" cy="70635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pPr>
                  <a:defRPr sz="3000"/>
                </a:pPr>
                <a:r>
                  <a:t>Option 1: add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228" name="Option 1: add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669" y="6680505"/>
                <a:ext cx="3759895" cy="706353"/>
              </a:xfrm>
              <a:prstGeom prst="rect">
                <a:avLst/>
              </a:prstGeom>
              <a:blipFill>
                <a:blip r:embed="rId5"/>
                <a:stretch>
                  <a:fillRect l="-6645" b="-1551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Option 2: add"/>
              <p:cNvSpPr txBox="1"/>
              <p:nvPr/>
            </p:nvSpPr>
            <p:spPr>
              <a:xfrm>
                <a:off x="5795032" y="5461043"/>
                <a:ext cx="3749533" cy="70635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pPr>
                  <a:defRPr sz="3000"/>
                </a:pPr>
                <a:r>
                  <a:t>Option 2: add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229" name="Option 2: add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032" y="5461043"/>
                <a:ext cx="3749533" cy="706353"/>
              </a:xfrm>
              <a:prstGeom prst="rect">
                <a:avLst/>
              </a:prstGeom>
              <a:blipFill>
                <a:blip r:embed="rId6"/>
                <a:stretch>
                  <a:fillRect l="-6829" b="-1551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Dingbat 勾号"/>
          <p:cNvSpPr/>
          <p:nvPr/>
        </p:nvSpPr>
        <p:spPr>
          <a:xfrm>
            <a:off x="9530548" y="6680505"/>
            <a:ext cx="743323" cy="706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>
              <a:hueOff val="945267"/>
              <a:satOff val="49643"/>
              <a:lumOff val="-1925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231" name="Dingbat 叉号"/>
          <p:cNvSpPr/>
          <p:nvPr/>
        </p:nvSpPr>
        <p:spPr>
          <a:xfrm>
            <a:off x="9530548" y="5638768"/>
            <a:ext cx="743323" cy="878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232" name="椭圆形"/>
          <p:cNvSpPr/>
          <p:nvPr/>
        </p:nvSpPr>
        <p:spPr>
          <a:xfrm>
            <a:off x="18418867" y="7406658"/>
            <a:ext cx="495804" cy="524551"/>
          </a:xfrm>
          <a:prstGeom prst="ellipse">
            <a:avLst/>
          </a:prstGeom>
          <a:solidFill>
            <a:schemeClr val="accent6">
              <a:hueOff val="-336662"/>
              <a:satOff val="-1462"/>
              <a:lumOff val="-1360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233" name="椭圆形"/>
          <p:cNvSpPr/>
          <p:nvPr/>
        </p:nvSpPr>
        <p:spPr>
          <a:xfrm>
            <a:off x="19961688" y="5781878"/>
            <a:ext cx="495804" cy="524551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矩形"/>
              <p:cNvSpPr txBox="1"/>
              <p:nvPr/>
            </p:nvSpPr>
            <p:spPr>
              <a:xfrm>
                <a:off x="18295109" y="7680452"/>
                <a:ext cx="743323" cy="9859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34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5109" y="7680452"/>
                <a:ext cx="743323" cy="985944"/>
              </a:xfrm>
              <a:prstGeom prst="rect">
                <a:avLst/>
              </a:prstGeom>
              <a:blipFill>
                <a:blip r:embed="rId7"/>
                <a:stretch>
                  <a:fillRect l="-82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矩形"/>
              <p:cNvSpPr txBox="1"/>
              <p:nvPr/>
            </p:nvSpPr>
            <p:spPr>
              <a:xfrm>
                <a:off x="20398601" y="5551182"/>
                <a:ext cx="743323" cy="9859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35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601" y="5551182"/>
                <a:ext cx="743323" cy="985944"/>
              </a:xfrm>
              <a:prstGeom prst="rect">
                <a:avLst/>
              </a:prstGeom>
              <a:blipFill>
                <a:blip r:embed="rId8"/>
                <a:stretch>
                  <a:fillRect l="-16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连接线"/>
          <p:cNvCxnSpPr>
            <a:stCxn id="232" idx="0"/>
            <a:endCxn id="233" idx="0"/>
          </p:cNvCxnSpPr>
          <p:nvPr/>
        </p:nvCxnSpPr>
        <p:spPr>
          <a:xfrm flipV="1">
            <a:off x="18666769" y="6044153"/>
            <a:ext cx="1542821" cy="1624781"/>
          </a:xfrm>
          <a:prstGeom prst="straightConnector1">
            <a:avLst/>
          </a:prstGeom>
          <a:ln w="38100">
            <a:solidFill>
              <a:schemeClr val="accent6"/>
            </a:solidFill>
            <a:miter lim="400000"/>
            <a:tailEnd type="triangle"/>
          </a:ln>
        </p:spPr>
      </p:cxnSp>
      <p:sp>
        <p:nvSpPr>
          <p:cNvPr id="237" name="椭圆形"/>
          <p:cNvSpPr/>
          <p:nvPr/>
        </p:nvSpPr>
        <p:spPr>
          <a:xfrm>
            <a:off x="18418867" y="7406658"/>
            <a:ext cx="495804" cy="524551"/>
          </a:xfrm>
          <a:prstGeom prst="ellipse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238" name="椭圆形"/>
          <p:cNvSpPr/>
          <p:nvPr/>
        </p:nvSpPr>
        <p:spPr>
          <a:xfrm>
            <a:off x="19961688" y="5781878"/>
            <a:ext cx="495804" cy="524552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矩形"/>
              <p:cNvSpPr txBox="1"/>
              <p:nvPr/>
            </p:nvSpPr>
            <p:spPr>
              <a:xfrm>
                <a:off x="18295108" y="7680452"/>
                <a:ext cx="743322" cy="9859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39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5108" y="7680452"/>
                <a:ext cx="743322" cy="985944"/>
              </a:xfrm>
              <a:prstGeom prst="rect">
                <a:avLst/>
              </a:prstGeom>
              <a:blipFill>
                <a:blip r:embed="rId7"/>
                <a:stretch>
                  <a:fillRect l="-82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矩形"/>
              <p:cNvSpPr txBox="1"/>
              <p:nvPr/>
            </p:nvSpPr>
            <p:spPr>
              <a:xfrm>
                <a:off x="20398601" y="5551182"/>
                <a:ext cx="743323" cy="9859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40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601" y="5551182"/>
                <a:ext cx="743323" cy="985944"/>
              </a:xfrm>
              <a:prstGeom prst="rect">
                <a:avLst/>
              </a:prstGeom>
              <a:blipFill>
                <a:blip r:embed="rId8"/>
                <a:stretch>
                  <a:fillRect l="-16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连接线"/>
          <p:cNvCxnSpPr>
            <a:stCxn id="237" idx="0"/>
            <a:endCxn id="238" idx="0"/>
          </p:cNvCxnSpPr>
          <p:nvPr/>
        </p:nvCxnSpPr>
        <p:spPr>
          <a:xfrm flipV="1">
            <a:off x="18666769" y="6044153"/>
            <a:ext cx="1542821" cy="162478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42" name="椭圆形"/>
          <p:cNvSpPr/>
          <p:nvPr/>
        </p:nvSpPr>
        <p:spPr>
          <a:xfrm>
            <a:off x="18418867" y="7406658"/>
            <a:ext cx="495804" cy="524551"/>
          </a:xfrm>
          <a:prstGeom prst="ellipse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243" name="椭圆形"/>
          <p:cNvSpPr/>
          <p:nvPr/>
        </p:nvSpPr>
        <p:spPr>
          <a:xfrm>
            <a:off x="19961688" y="5781878"/>
            <a:ext cx="495804" cy="524552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矩形"/>
              <p:cNvSpPr txBox="1"/>
              <p:nvPr/>
            </p:nvSpPr>
            <p:spPr>
              <a:xfrm>
                <a:off x="18295108" y="7680452"/>
                <a:ext cx="743322" cy="9859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44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5108" y="7680452"/>
                <a:ext cx="743322" cy="985944"/>
              </a:xfrm>
              <a:prstGeom prst="rect">
                <a:avLst/>
              </a:prstGeom>
              <a:blipFill>
                <a:blip r:embed="rId7"/>
                <a:stretch>
                  <a:fillRect l="-82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矩形"/>
              <p:cNvSpPr txBox="1"/>
              <p:nvPr/>
            </p:nvSpPr>
            <p:spPr>
              <a:xfrm>
                <a:off x="20398601" y="5551182"/>
                <a:ext cx="743323" cy="9859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45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601" y="5551182"/>
                <a:ext cx="743323" cy="985944"/>
              </a:xfrm>
              <a:prstGeom prst="rect">
                <a:avLst/>
              </a:prstGeom>
              <a:blipFill>
                <a:blip r:embed="rId8"/>
                <a:stretch>
                  <a:fillRect l="-16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连接线"/>
          <p:cNvCxnSpPr>
            <a:stCxn id="242" idx="0"/>
            <a:endCxn id="243" idx="0"/>
          </p:cNvCxnSpPr>
          <p:nvPr/>
        </p:nvCxnSpPr>
        <p:spPr>
          <a:xfrm flipV="1">
            <a:off x="18666769" y="6044153"/>
            <a:ext cx="1542821" cy="162478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47" name="椭圆形"/>
          <p:cNvSpPr/>
          <p:nvPr/>
        </p:nvSpPr>
        <p:spPr>
          <a:xfrm>
            <a:off x="18418867" y="7406658"/>
            <a:ext cx="495804" cy="524551"/>
          </a:xfrm>
          <a:prstGeom prst="ellipse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248" name="椭圆形"/>
          <p:cNvSpPr/>
          <p:nvPr/>
        </p:nvSpPr>
        <p:spPr>
          <a:xfrm>
            <a:off x="19961688" y="5781878"/>
            <a:ext cx="495804" cy="524552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矩形"/>
              <p:cNvSpPr txBox="1"/>
              <p:nvPr/>
            </p:nvSpPr>
            <p:spPr>
              <a:xfrm>
                <a:off x="18295108" y="7680452"/>
                <a:ext cx="743322" cy="9859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49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5108" y="7680452"/>
                <a:ext cx="743322" cy="985944"/>
              </a:xfrm>
              <a:prstGeom prst="rect">
                <a:avLst/>
              </a:prstGeom>
              <a:blipFill>
                <a:blip r:embed="rId7"/>
                <a:stretch>
                  <a:fillRect l="-82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矩形"/>
              <p:cNvSpPr txBox="1"/>
              <p:nvPr/>
            </p:nvSpPr>
            <p:spPr>
              <a:xfrm>
                <a:off x="20398601" y="5551182"/>
                <a:ext cx="743323" cy="9859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50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601" y="5551182"/>
                <a:ext cx="743323" cy="985944"/>
              </a:xfrm>
              <a:prstGeom prst="rect">
                <a:avLst/>
              </a:prstGeom>
              <a:blipFill>
                <a:blip r:embed="rId8"/>
                <a:stretch>
                  <a:fillRect l="-16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连接线"/>
          <p:cNvCxnSpPr>
            <a:stCxn id="247" idx="0"/>
            <a:endCxn id="248" idx="0"/>
          </p:cNvCxnSpPr>
          <p:nvPr/>
        </p:nvCxnSpPr>
        <p:spPr>
          <a:xfrm flipV="1">
            <a:off x="18666769" y="6044153"/>
            <a:ext cx="1542821" cy="162478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52" name="椭圆形"/>
          <p:cNvSpPr/>
          <p:nvPr/>
        </p:nvSpPr>
        <p:spPr>
          <a:xfrm>
            <a:off x="18418867" y="7406658"/>
            <a:ext cx="495804" cy="524551"/>
          </a:xfrm>
          <a:prstGeom prst="ellipse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253" name="椭圆形"/>
          <p:cNvSpPr/>
          <p:nvPr/>
        </p:nvSpPr>
        <p:spPr>
          <a:xfrm>
            <a:off x="19961688" y="5781878"/>
            <a:ext cx="495804" cy="524552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矩形"/>
              <p:cNvSpPr txBox="1"/>
              <p:nvPr/>
            </p:nvSpPr>
            <p:spPr>
              <a:xfrm>
                <a:off x="18295108" y="7680452"/>
                <a:ext cx="743322" cy="9859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54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5108" y="7680452"/>
                <a:ext cx="743322" cy="985944"/>
              </a:xfrm>
              <a:prstGeom prst="rect">
                <a:avLst/>
              </a:prstGeom>
              <a:blipFill>
                <a:blip r:embed="rId7"/>
                <a:stretch>
                  <a:fillRect l="-82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矩形"/>
              <p:cNvSpPr txBox="1"/>
              <p:nvPr/>
            </p:nvSpPr>
            <p:spPr>
              <a:xfrm>
                <a:off x="20398601" y="5551182"/>
                <a:ext cx="743323" cy="9859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55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601" y="5551182"/>
                <a:ext cx="743323" cy="985944"/>
              </a:xfrm>
              <a:prstGeom prst="rect">
                <a:avLst/>
              </a:prstGeom>
              <a:blipFill>
                <a:blip r:embed="rId8"/>
                <a:stretch>
                  <a:fillRect l="-16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连接线"/>
          <p:cNvCxnSpPr>
            <a:stCxn id="252" idx="0"/>
            <a:endCxn id="253" idx="0"/>
          </p:cNvCxnSpPr>
          <p:nvPr/>
        </p:nvCxnSpPr>
        <p:spPr>
          <a:xfrm flipV="1">
            <a:off x="18666769" y="6044153"/>
            <a:ext cx="1542821" cy="162478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57" name="椭圆形"/>
          <p:cNvSpPr/>
          <p:nvPr/>
        </p:nvSpPr>
        <p:spPr>
          <a:xfrm>
            <a:off x="18418867" y="7406658"/>
            <a:ext cx="495804" cy="524551"/>
          </a:xfrm>
          <a:prstGeom prst="ellipse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258" name="椭圆形"/>
          <p:cNvSpPr/>
          <p:nvPr/>
        </p:nvSpPr>
        <p:spPr>
          <a:xfrm>
            <a:off x="19961688" y="5781878"/>
            <a:ext cx="495804" cy="524552"/>
          </a:xfrm>
          <a:prstGeom prst="ellipse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矩形"/>
              <p:cNvSpPr txBox="1"/>
              <p:nvPr/>
            </p:nvSpPr>
            <p:spPr>
              <a:xfrm>
                <a:off x="18295108" y="7680452"/>
                <a:ext cx="743322" cy="9859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59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5108" y="7680452"/>
                <a:ext cx="743322" cy="985944"/>
              </a:xfrm>
              <a:prstGeom prst="rect">
                <a:avLst/>
              </a:prstGeom>
              <a:blipFill>
                <a:blip r:embed="rId7"/>
                <a:stretch>
                  <a:fillRect l="-82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矩形"/>
              <p:cNvSpPr txBox="1"/>
              <p:nvPr/>
            </p:nvSpPr>
            <p:spPr>
              <a:xfrm>
                <a:off x="20398601" y="5551182"/>
                <a:ext cx="743323" cy="9859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60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601" y="5551182"/>
                <a:ext cx="743323" cy="985944"/>
              </a:xfrm>
              <a:prstGeom prst="rect">
                <a:avLst/>
              </a:prstGeom>
              <a:blipFill>
                <a:blip r:embed="rId8"/>
                <a:stretch>
                  <a:fillRect l="-16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连接线"/>
          <p:cNvCxnSpPr>
            <a:stCxn id="257" idx="0"/>
            <a:endCxn id="258" idx="0"/>
          </p:cNvCxnSpPr>
          <p:nvPr/>
        </p:nvCxnSpPr>
        <p:spPr>
          <a:xfrm flipV="1">
            <a:off x="18666769" y="6044153"/>
            <a:ext cx="1542821" cy="162478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62" name="椭圆形"/>
          <p:cNvSpPr/>
          <p:nvPr/>
        </p:nvSpPr>
        <p:spPr>
          <a:xfrm>
            <a:off x="18418867" y="4269850"/>
            <a:ext cx="495804" cy="524551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263" name="椭圆形"/>
          <p:cNvSpPr/>
          <p:nvPr/>
        </p:nvSpPr>
        <p:spPr>
          <a:xfrm>
            <a:off x="16877989" y="5781878"/>
            <a:ext cx="495804" cy="524551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矩形"/>
              <p:cNvSpPr txBox="1"/>
              <p:nvPr/>
            </p:nvSpPr>
            <p:spPr>
              <a:xfrm>
                <a:off x="15999479" y="5508053"/>
                <a:ext cx="743323" cy="9859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64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9479" y="5508053"/>
                <a:ext cx="743323" cy="985944"/>
              </a:xfrm>
              <a:prstGeom prst="rect">
                <a:avLst/>
              </a:prstGeom>
              <a:blipFill>
                <a:blip r:embed="rId9"/>
                <a:stretch>
                  <a:fillRect l="-327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矩形"/>
              <p:cNvSpPr txBox="1"/>
              <p:nvPr/>
            </p:nvSpPr>
            <p:spPr>
              <a:xfrm>
                <a:off x="18295109" y="3281970"/>
                <a:ext cx="743323" cy="9859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65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5109" y="3281970"/>
                <a:ext cx="743323" cy="985944"/>
              </a:xfrm>
              <a:prstGeom prst="rect">
                <a:avLst/>
              </a:prstGeom>
              <a:blipFill>
                <a:blip r:embed="rId10"/>
                <a:stretch>
                  <a:fillRect l="-16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连接线"/>
          <p:cNvCxnSpPr>
            <a:stCxn id="262" idx="0"/>
            <a:endCxn id="263" idx="0"/>
          </p:cNvCxnSpPr>
          <p:nvPr/>
        </p:nvCxnSpPr>
        <p:spPr>
          <a:xfrm flipH="1">
            <a:off x="17125891" y="4532125"/>
            <a:ext cx="1540879" cy="151202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67" name="连接线"/>
          <p:cNvCxnSpPr>
            <a:stCxn id="263" idx="0"/>
            <a:endCxn id="257" idx="0"/>
          </p:cNvCxnSpPr>
          <p:nvPr/>
        </p:nvCxnSpPr>
        <p:spPr>
          <a:xfrm>
            <a:off x="17125891" y="6044153"/>
            <a:ext cx="1540879" cy="1624781"/>
          </a:xfrm>
          <a:prstGeom prst="straightConnector1">
            <a:avLst/>
          </a:prstGeom>
          <a:ln w="101600" cap="rnd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268" name="连接线"/>
          <p:cNvCxnSpPr>
            <a:stCxn id="258" idx="0"/>
            <a:endCxn id="262" idx="0"/>
          </p:cNvCxnSpPr>
          <p:nvPr/>
        </p:nvCxnSpPr>
        <p:spPr>
          <a:xfrm flipH="1" flipV="1">
            <a:off x="18666769" y="4532125"/>
            <a:ext cx="1542821" cy="1512029"/>
          </a:xfrm>
          <a:prstGeom prst="straightConnector1">
            <a:avLst/>
          </a:prstGeom>
          <a:ln w="101600" cap="rnd">
            <a:solidFill>
              <a:srgbClr val="929292"/>
            </a:solidFill>
            <a:miter lim="400000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矩形"/>
              <p:cNvSpPr txBox="1"/>
              <p:nvPr/>
            </p:nvSpPr>
            <p:spPr>
              <a:xfrm>
                <a:off x="19837928" y="6682195"/>
                <a:ext cx="1864668" cy="87836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3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sz="3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3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:(</m:t>
                      </m:r>
                      <m:sSub>
                        <m:sSubPr>
                          <m:ctrlPr>
                            <a:rPr sz="3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3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3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69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928" y="6682195"/>
                <a:ext cx="1864668" cy="878361"/>
              </a:xfrm>
              <a:prstGeom prst="rect">
                <a:avLst/>
              </a:prstGeom>
              <a:blipFill>
                <a:blip r:embed="rId11"/>
                <a:stretch>
                  <a:fillRect l="-261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矩形"/>
              <p:cNvSpPr txBox="1"/>
              <p:nvPr/>
            </p:nvSpPr>
            <p:spPr>
              <a:xfrm>
                <a:off x="15868299" y="4039153"/>
                <a:ext cx="1974140" cy="9859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3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4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sz="3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:(</m:t>
                      </m:r>
                      <m:sSub>
                        <m:sSubPr>
                          <m:ctrlPr>
                            <a:rPr sz="3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70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8299" y="4039153"/>
                <a:ext cx="1974140" cy="985944"/>
              </a:xfrm>
              <a:prstGeom prst="rect">
                <a:avLst/>
              </a:prstGeom>
              <a:blipFill>
                <a:blip r:embed="rId12"/>
                <a:stretch>
                  <a:fillRect l="-370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矩形"/>
              <p:cNvSpPr txBox="1"/>
              <p:nvPr/>
            </p:nvSpPr>
            <p:spPr>
              <a:xfrm>
                <a:off x="19806467" y="4198929"/>
                <a:ext cx="1582275" cy="113857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3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6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3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⇝</m:t>
                      </m:r>
                      <m:sSub>
                        <m:sSubPr>
                          <m:ctrlPr>
                            <a:rPr sz="3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71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467" y="4198929"/>
                <a:ext cx="1582275" cy="11385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矩形"/>
              <p:cNvSpPr txBox="1"/>
              <p:nvPr/>
            </p:nvSpPr>
            <p:spPr>
              <a:xfrm>
                <a:off x="16278159" y="6538229"/>
                <a:ext cx="1451458" cy="116629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3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5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⇝</m:t>
                      </m:r>
                      <m:sSub>
                        <m:sSubPr>
                          <m:ctrlPr>
                            <a:rPr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72" name="矩形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8159" y="6538229"/>
                <a:ext cx="1451458" cy="11662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if  ,…"/>
              <p:cNvSpPr txBox="1"/>
              <p:nvPr/>
            </p:nvSpPr>
            <p:spPr>
              <a:xfrm>
                <a:off x="15043007" y="8616222"/>
                <a:ext cx="7247525" cy="125062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pPr>
                  <a:defRPr sz="3000"/>
                </a:pPr>
                <a: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6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3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⇝</m:t>
                    </m:r>
                    <m:sSub>
                      <m:sSubPr>
                        <m:ctrlPr>
                          <a:rPr sz="3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3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sz="3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3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⇝</m:t>
                    </m:r>
                    <m:sSub>
                      <m:sSubPr>
                        <m:ctrlPr>
                          <a:rPr sz="3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3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, </a:t>
                </a:r>
              </a:p>
              <a:p>
                <a:pPr>
                  <a:defRPr sz="3000"/>
                </a:pPr>
                <a:r>
                  <a:t>then </a:t>
                </a:r>
                <a14:m>
                  <m:oMath xmlns:m="http://schemas.openxmlformats.org/officeDocument/2006/math">
                    <m:r>
                      <a:rPr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(¬</m:t>
                    </m:r>
                    <m:sSub>
                      <m:sSubPr>
                        <m:ctrlPr>
                          <a:rPr sz="3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sz="3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)∨(¬</m:t>
                    </m:r>
                    <m:sSub>
                      <m:sSubPr>
                        <m:ctrlPr>
                          <a:rPr sz="3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sz="3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is a conflict clause</a:t>
                </a:r>
              </a:p>
            </p:txBody>
          </p:sp>
        </mc:Choice>
        <mc:Fallback>
          <p:sp>
            <p:nvSpPr>
              <p:cNvPr id="273" name="if  ,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3007" y="8616222"/>
                <a:ext cx="7247525" cy="1250628"/>
              </a:xfrm>
              <a:prstGeom prst="rect">
                <a:avLst/>
              </a:prstGeom>
              <a:blipFill>
                <a:blip r:embed="rId15"/>
                <a:stretch>
                  <a:fillRect l="-4626" r="-4710" b="-728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线条"/>
          <p:cNvSpPr/>
          <p:nvPr/>
        </p:nvSpPr>
        <p:spPr>
          <a:xfrm flipV="1">
            <a:off x="13840481" y="2901512"/>
            <a:ext cx="1" cy="628528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" name="表格 1"/>
          <p:cNvGraphicFramePr/>
          <p:nvPr/>
        </p:nvGraphicFramePr>
        <p:xfrm>
          <a:off x="1154994" y="3687344"/>
          <a:ext cx="22275850" cy="5238381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1659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8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9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5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067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latin typeface="PT Serif"/>
                          <a:ea typeface="PT Serif"/>
                          <a:cs typeface="PT Serif"/>
                          <a:sym typeface="PT Serif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z3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monosat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a-minisat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cobra(w/o GPU)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302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07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tpcc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10253 +（18618 + 439756）ms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9981 + (29859 + 2385) ms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10392 + (29629 + 1957) ms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6723 ms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302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804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twitter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64 s
(285 + 705 + 63918 ms)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513 ms
(290 + 178 + 45 ms)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684 ms
(325 + 224 + 135 ms)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7.06 h
(25406373 ms)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302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25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rubis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101 s
(966 + 1210 + 99057 ms)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2954 ms
(967 + 1637 + 350 ms)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3569 ms
(1036 + 2022 + 511 ms)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9.89 h
(35609568 ms)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302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表格 1"/>
          <p:cNvGraphicFramePr/>
          <p:nvPr/>
        </p:nvGraphicFramePr>
        <p:xfrm>
          <a:off x="3016428" y="3277622"/>
          <a:ext cx="18728940" cy="5783443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265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0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0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05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987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baseline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C4FFC7">
                        <a:alpha val="550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cycle detection algo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C4FFC7">
                        <a:alpha val="550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conflict generation algo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C4FFC7">
                        <a:alpha val="550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unit-edge propagation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C4FFC7">
                        <a:alpha val="550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pair conflict generation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C4FFC7">
                        <a:alpha val="5506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625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z3 user propagator*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partial toposort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smallest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400">
                          <a:solidFill>
                            <a:srgbClr val="33333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✔️(partial)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400">
                          <a:latin typeface="PT Serif"/>
                          <a:ea typeface="PT Serif"/>
                          <a:cs typeface="PT Serif"/>
                          <a:sym typeface="PT Serif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85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monosat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PK toposort
(285 + 705 + 63918 ms)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smallest
(290 + 178 + 45 ms)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400">
                          <a:latin typeface="PT Serif"/>
                          <a:ea typeface="PT Serif"/>
                          <a:cs typeface="PT Serif"/>
                          <a:sym typeface="PT Serif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400">
                          <a:latin typeface="PT Serif"/>
                          <a:ea typeface="PT Serif"/>
                          <a:cs typeface="PT Serif"/>
                          <a:sym typeface="PT Serif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969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acyclic minisat*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ICD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first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400">
                          <a:solidFill>
                            <a:schemeClr val="accent3">
                              <a:hueOff val="945267"/>
                              <a:satOff val="49643"/>
                              <a:lumOff val="-19255"/>
                            </a:schemeClr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✔️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✔️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969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cobra
(w/o GPU)</a:t>
                      </a:r>
                    </a:p>
                  </a:txBody>
                  <a:tcPr marL="50800" marR="50800" marT="50800" marB="50800" anchor="ctr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same as monosat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400">
                          <a:latin typeface="PT Serif"/>
                          <a:ea typeface="PT Serif"/>
                          <a:cs typeface="PT Serif"/>
                          <a:sym typeface="PT Serif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9" name="we have implemented *"/>
          <p:cNvSpPr txBox="1"/>
          <p:nvPr/>
        </p:nvSpPr>
        <p:spPr>
          <a:xfrm>
            <a:off x="10091088" y="8672853"/>
            <a:ext cx="4579621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we have implemented *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Decision trai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Decision trail</a:t>
            </a:r>
          </a:p>
        </p:txBody>
      </p:sp>
      <p:sp>
        <p:nvSpPr>
          <p:cNvPr id="282" name="线条"/>
          <p:cNvSpPr/>
          <p:nvPr/>
        </p:nvSpPr>
        <p:spPr>
          <a:xfrm flipV="1">
            <a:off x="8166253" y="3016659"/>
            <a:ext cx="1" cy="9529442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3" name="线条"/>
          <p:cNvSpPr/>
          <p:nvPr/>
        </p:nvSpPr>
        <p:spPr>
          <a:xfrm flipV="1">
            <a:off x="10961783" y="3016659"/>
            <a:ext cx="1" cy="9529442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4" name="线条"/>
          <p:cNvSpPr/>
          <p:nvPr/>
        </p:nvSpPr>
        <p:spPr>
          <a:xfrm>
            <a:off x="8288663" y="6131930"/>
            <a:ext cx="255071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5" name="矩形"/>
          <p:cNvSpPr/>
          <p:nvPr/>
        </p:nvSpPr>
        <p:spPr>
          <a:xfrm>
            <a:off x="8288663" y="6223000"/>
            <a:ext cx="2550711" cy="576760"/>
          </a:xfrm>
          <a:prstGeom prst="rect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2700">
                <a:solidFill>
                  <a:schemeClr val="accent3">
                    <a:hueOff val="263036"/>
                    <a:satOff val="49643"/>
                    <a:lumOff val="-25950"/>
                  </a:schemeClr>
                </a:solidFill>
                <a:latin typeface="Fira Code Light Regular"/>
                <a:ea typeface="Fira Code Light Regular"/>
                <a:cs typeface="Fira Code Light Regular"/>
                <a:sym typeface="Fira Code Light Regular"/>
              </a:defRPr>
            </a:pPr>
            <a:endParaRPr/>
          </a:p>
        </p:txBody>
      </p:sp>
      <p:sp>
        <p:nvSpPr>
          <p:cNvPr id="286" name="矩形"/>
          <p:cNvSpPr/>
          <p:nvPr/>
        </p:nvSpPr>
        <p:spPr>
          <a:xfrm>
            <a:off x="8288663" y="6858000"/>
            <a:ext cx="2550711" cy="576760"/>
          </a:xfrm>
          <a:prstGeom prst="rect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1900">
                <a:solidFill>
                  <a:schemeClr val="accent6">
                    <a:satOff val="12785"/>
                    <a:lumOff val="-23589"/>
                  </a:schemeClr>
                </a:solidFill>
                <a:latin typeface="Fira Code Light Regular"/>
                <a:ea typeface="Fira Code Light Regular"/>
                <a:cs typeface="Fira Code Light Regular"/>
                <a:sym typeface="Fira Code Light Regular"/>
              </a:defRPr>
            </a:pPr>
            <a:endParaRPr/>
          </a:p>
        </p:txBody>
      </p:sp>
      <p:sp>
        <p:nvSpPr>
          <p:cNvPr id="287" name="矩形"/>
          <p:cNvSpPr/>
          <p:nvPr/>
        </p:nvSpPr>
        <p:spPr>
          <a:xfrm>
            <a:off x="8288663" y="7493000"/>
            <a:ext cx="2550711" cy="576760"/>
          </a:xfrm>
          <a:prstGeom prst="rect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2700">
                <a:solidFill>
                  <a:schemeClr val="accent3">
                    <a:hueOff val="263036"/>
                    <a:satOff val="49643"/>
                    <a:lumOff val="-25950"/>
                  </a:schemeClr>
                </a:solidFill>
                <a:latin typeface="Fira Code Light Regular"/>
                <a:ea typeface="Fira Code Light Regular"/>
                <a:cs typeface="Fira Code Light Regular"/>
                <a:sym typeface="Fira Code Light Regular"/>
              </a:defRPr>
            </a:pPr>
            <a:endParaRPr/>
          </a:p>
        </p:txBody>
      </p:sp>
      <p:sp>
        <p:nvSpPr>
          <p:cNvPr id="288" name="矩形"/>
          <p:cNvSpPr/>
          <p:nvPr/>
        </p:nvSpPr>
        <p:spPr>
          <a:xfrm>
            <a:off x="8288663" y="8128000"/>
            <a:ext cx="2550711" cy="576760"/>
          </a:xfrm>
          <a:prstGeom prst="rect">
            <a:avLst/>
          </a:prstGeom>
          <a:solidFill>
            <a:schemeClr val="accent4">
              <a:hueOff val="349036"/>
              <a:lumOff val="1711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1400">
                <a:solidFill>
                  <a:schemeClr val="accent4">
                    <a:hueOff val="-1306536"/>
                    <a:satOff val="-22407"/>
                    <a:lumOff val="-8954"/>
                  </a:schemeClr>
                </a:solidFill>
                <a:latin typeface="Fira Code Light Regular"/>
                <a:ea typeface="Fira Code Light Regular"/>
                <a:cs typeface="Fira Code Light Regular"/>
                <a:sym typeface="Fira Code Light Regular"/>
              </a:defRPr>
            </a:pPr>
            <a:endParaRPr/>
          </a:p>
        </p:txBody>
      </p:sp>
      <p:sp>
        <p:nvSpPr>
          <p:cNvPr id="289" name="矩形"/>
          <p:cNvSpPr/>
          <p:nvPr/>
        </p:nvSpPr>
        <p:spPr>
          <a:xfrm>
            <a:off x="8288663" y="8763000"/>
            <a:ext cx="2550711" cy="576760"/>
          </a:xfrm>
          <a:prstGeom prst="rect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2700">
                <a:solidFill>
                  <a:schemeClr val="accent3">
                    <a:hueOff val="263036"/>
                    <a:satOff val="49643"/>
                    <a:lumOff val="-25950"/>
                  </a:schemeClr>
                </a:solidFill>
                <a:latin typeface="Fira Code Light Regular"/>
                <a:ea typeface="Fira Code Light Regular"/>
                <a:cs typeface="Fira Code Light Regular"/>
                <a:sym typeface="Fira Code Light Regular"/>
              </a:defRPr>
            </a:pPr>
            <a:endParaRPr/>
          </a:p>
        </p:txBody>
      </p:sp>
      <p:sp>
        <p:nvSpPr>
          <p:cNvPr id="290" name="矩形"/>
          <p:cNvSpPr/>
          <p:nvPr/>
        </p:nvSpPr>
        <p:spPr>
          <a:xfrm>
            <a:off x="8288663" y="9398000"/>
            <a:ext cx="2550711" cy="576760"/>
          </a:xfrm>
          <a:prstGeom prst="rect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2700">
                <a:solidFill>
                  <a:schemeClr val="accent3">
                    <a:hueOff val="263036"/>
                    <a:satOff val="49643"/>
                    <a:lumOff val="-25950"/>
                  </a:schemeClr>
                </a:solidFill>
                <a:latin typeface="Fira Code Light Regular"/>
                <a:ea typeface="Fira Code Light Regular"/>
                <a:cs typeface="Fira Code Light Regular"/>
                <a:sym typeface="Fira Code Light Regular"/>
              </a:defRPr>
            </a:pPr>
            <a:endParaRPr/>
          </a:p>
        </p:txBody>
      </p:sp>
      <p:sp>
        <p:nvSpPr>
          <p:cNvPr id="291" name="矩形"/>
          <p:cNvSpPr/>
          <p:nvPr/>
        </p:nvSpPr>
        <p:spPr>
          <a:xfrm>
            <a:off x="8288663" y="10033000"/>
            <a:ext cx="2550711" cy="576760"/>
          </a:xfrm>
          <a:prstGeom prst="rect">
            <a:avLst/>
          </a:prstGeom>
          <a:solidFill>
            <a:schemeClr val="accent4">
              <a:hueOff val="349036"/>
              <a:lumOff val="1711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2700">
                <a:solidFill>
                  <a:schemeClr val="accent3">
                    <a:hueOff val="263036"/>
                    <a:satOff val="49643"/>
                    <a:lumOff val="-25950"/>
                  </a:schemeClr>
                </a:solidFill>
                <a:latin typeface="Fira Code Light Regular"/>
                <a:ea typeface="Fira Code Light Regular"/>
                <a:cs typeface="Fira Code Light Regular"/>
                <a:sym typeface="Fira Code Light Regular"/>
              </a:defRPr>
            </a:pPr>
            <a:endParaRPr/>
          </a:p>
        </p:txBody>
      </p:sp>
      <p:sp>
        <p:nvSpPr>
          <p:cNvPr id="292" name="矩形"/>
          <p:cNvSpPr/>
          <p:nvPr/>
        </p:nvSpPr>
        <p:spPr>
          <a:xfrm>
            <a:off x="8288663" y="10668000"/>
            <a:ext cx="2550711" cy="576760"/>
          </a:xfrm>
          <a:prstGeom prst="rect">
            <a:avLst/>
          </a:prstGeom>
          <a:solidFill>
            <a:schemeClr val="accent4">
              <a:hueOff val="349036"/>
              <a:lumOff val="1711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2700">
                <a:solidFill>
                  <a:schemeClr val="accent3">
                    <a:hueOff val="263036"/>
                    <a:satOff val="49643"/>
                    <a:lumOff val="-25950"/>
                  </a:schemeClr>
                </a:solidFill>
                <a:latin typeface="Fira Code Light Regular"/>
                <a:ea typeface="Fira Code Light Regular"/>
                <a:cs typeface="Fira Code Light Regular"/>
                <a:sym typeface="Fira Code Light Regular"/>
              </a:defRPr>
            </a:pPr>
            <a:endParaRPr/>
          </a:p>
        </p:txBody>
      </p:sp>
      <p:sp>
        <p:nvSpPr>
          <p:cNvPr id="293" name="线条"/>
          <p:cNvSpPr/>
          <p:nvPr/>
        </p:nvSpPr>
        <p:spPr>
          <a:xfrm>
            <a:off x="8288663" y="4497969"/>
            <a:ext cx="255071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4" name="…"/>
          <p:cNvSpPr txBox="1"/>
          <p:nvPr/>
        </p:nvSpPr>
        <p:spPr>
          <a:xfrm>
            <a:off x="9243395" y="4852619"/>
            <a:ext cx="1155701" cy="92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decision…"/>
              <p:cNvSpPr txBox="1"/>
              <p:nvPr/>
            </p:nvSpPr>
            <p:spPr>
              <a:xfrm>
                <a:off x="5671991" y="8008142"/>
                <a:ext cx="2371853" cy="15022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pPr>
                  <a:defRPr sz="4000"/>
                </a:pPr>
                <a:r>
                  <a:t>decision </a:t>
                </a:r>
              </a:p>
              <a:p>
                <a:pPr>
                  <a:defRPr sz="4000"/>
                </a:pPr>
                <a:r>
                  <a:t>level </a:t>
                </a:r>
                <a14:m>
                  <m:oMath xmlns:m="http://schemas.openxmlformats.org/officeDocument/2006/math">
                    <m:r>
                      <a:rPr sz="4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295" name="decision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991" y="8008142"/>
                <a:ext cx="2371853" cy="1502296"/>
              </a:xfrm>
              <a:prstGeom prst="rect">
                <a:avLst/>
              </a:prstGeom>
              <a:blipFill>
                <a:blip r:embed="rId2"/>
                <a:stretch>
                  <a:fillRect l="-10513" t="-5285" r="-10256" b="-935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线条"/>
          <p:cNvSpPr/>
          <p:nvPr/>
        </p:nvSpPr>
        <p:spPr>
          <a:xfrm>
            <a:off x="5671991" y="6131930"/>
            <a:ext cx="237185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7" name="线条"/>
          <p:cNvSpPr/>
          <p:nvPr/>
        </p:nvSpPr>
        <p:spPr>
          <a:xfrm>
            <a:off x="5671991" y="11386649"/>
            <a:ext cx="237185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8" name="线条"/>
          <p:cNvSpPr/>
          <p:nvPr/>
        </p:nvSpPr>
        <p:spPr>
          <a:xfrm flipV="1">
            <a:off x="6958125" y="6252627"/>
            <a:ext cx="1" cy="178750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9" name="线条"/>
          <p:cNvSpPr/>
          <p:nvPr/>
        </p:nvSpPr>
        <p:spPr>
          <a:xfrm>
            <a:off x="6958125" y="9598705"/>
            <a:ext cx="1" cy="166157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0" name="线条"/>
          <p:cNvSpPr/>
          <p:nvPr/>
        </p:nvSpPr>
        <p:spPr>
          <a:xfrm rot="16200000">
            <a:off x="7997546" y="7752430"/>
            <a:ext cx="6629917" cy="418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48" extrusionOk="0">
                <a:moveTo>
                  <a:pt x="0" y="0"/>
                </a:moveTo>
                <a:cubicBezTo>
                  <a:pt x="554" y="7303"/>
                  <a:pt x="2429" y="13616"/>
                  <a:pt x="5106" y="17200"/>
                </a:cubicBezTo>
                <a:cubicBezTo>
                  <a:pt x="8352" y="21546"/>
                  <a:pt x="12007" y="21600"/>
                  <a:pt x="15084" y="18391"/>
                </a:cubicBezTo>
                <a:cubicBezTo>
                  <a:pt x="18162" y="15182"/>
                  <a:pt x="20662" y="8709"/>
                  <a:pt x="21600" y="0"/>
                </a:cubicBezTo>
              </a:path>
            </a:pathLst>
          </a:cu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1" name="backtrack to some decision level"/>
          <p:cNvSpPr txBox="1"/>
          <p:nvPr/>
        </p:nvSpPr>
        <p:spPr>
          <a:xfrm>
            <a:off x="11310173" y="10380374"/>
            <a:ext cx="3090766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5E5E5E"/>
                </a:solidFill>
              </a:defRPr>
            </a:lvl1pPr>
          </a:lstStyle>
          <a:p>
            <a:r>
              <a:t>backtrack to some decision level</a:t>
            </a:r>
          </a:p>
        </p:txBody>
      </p:sp>
      <p:sp>
        <p:nvSpPr>
          <p:cNvPr id="302" name="线条"/>
          <p:cNvSpPr/>
          <p:nvPr/>
        </p:nvSpPr>
        <p:spPr>
          <a:xfrm>
            <a:off x="8288663" y="11386649"/>
            <a:ext cx="255071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3" name="线条"/>
          <p:cNvSpPr/>
          <p:nvPr/>
        </p:nvSpPr>
        <p:spPr>
          <a:xfrm rot="16200000">
            <a:off x="6892919" y="12457583"/>
            <a:ext cx="2070220" cy="218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48" extrusionOk="0">
                <a:moveTo>
                  <a:pt x="21600" y="20648"/>
                </a:moveTo>
                <a:cubicBezTo>
                  <a:pt x="21046" y="13345"/>
                  <a:pt x="19171" y="7032"/>
                  <a:pt x="16494" y="3448"/>
                </a:cubicBezTo>
                <a:cubicBezTo>
                  <a:pt x="13248" y="-898"/>
                  <a:pt x="9593" y="-952"/>
                  <a:pt x="6516" y="2257"/>
                </a:cubicBezTo>
                <a:cubicBezTo>
                  <a:pt x="3438" y="5466"/>
                  <a:pt x="938" y="11939"/>
                  <a:pt x="0" y="20648"/>
                </a:cubicBezTo>
              </a:path>
            </a:pathLst>
          </a:cu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4" name="start a new decision level"/>
          <p:cNvSpPr txBox="1"/>
          <p:nvPr/>
        </p:nvSpPr>
        <p:spPr>
          <a:xfrm>
            <a:off x="5151791" y="11812360"/>
            <a:ext cx="2550712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5E5E5E"/>
                </a:solidFill>
              </a:defRPr>
            </a:lvl1pPr>
          </a:lstStyle>
          <a:p>
            <a:r>
              <a:t>start a new decision level</a:t>
            </a:r>
          </a:p>
        </p:txBody>
      </p:sp>
      <p:sp>
        <p:nvSpPr>
          <p:cNvPr id="305" name="Decided by…"/>
          <p:cNvSpPr txBox="1"/>
          <p:nvPr/>
        </p:nvSpPr>
        <p:spPr>
          <a:xfrm>
            <a:off x="11637701" y="5576660"/>
            <a:ext cx="5820665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929292"/>
                </a:solidFill>
              </a:defRPr>
            </a:pPr>
            <a:r>
              <a:t>Decided by</a:t>
            </a:r>
          </a:p>
          <a:p>
            <a:pPr algn="l">
              <a:defRPr sz="4000">
                <a:solidFill>
                  <a:schemeClr val="accent3"/>
                </a:solidFill>
              </a:defRPr>
            </a:pPr>
            <a:r>
              <a:t>picking</a:t>
            </a:r>
          </a:p>
          <a:p>
            <a:pPr algn="l">
              <a:defRPr sz="4000">
                <a:solidFill>
                  <a:schemeClr val="accent6"/>
                </a:solidFill>
              </a:defRPr>
            </a:pPr>
            <a:r>
              <a:t>unit propagation</a:t>
            </a:r>
          </a:p>
          <a:p>
            <a:pPr algn="l">
              <a:defRPr sz="4000"/>
            </a:pPr>
            <a:endParaRPr/>
          </a:p>
          <a:p>
            <a:pPr algn="l">
              <a:defRPr sz="4000">
                <a:solidFill>
                  <a:schemeClr val="accent4"/>
                </a:solidFill>
              </a:defRPr>
            </a:pPr>
            <a:r>
              <a:t>unit-edge propagation</a:t>
            </a:r>
          </a:p>
        </p:txBody>
      </p:sp>
      <p:sp>
        <p:nvSpPr>
          <p:cNvPr id="306" name="文本"/>
          <p:cNvSpPr txBox="1"/>
          <p:nvPr/>
        </p:nvSpPr>
        <p:spPr>
          <a:xfrm>
            <a:off x="20549624" y="4730749"/>
            <a:ext cx="1638301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T Serif Caption"/>
            <a:ea typeface="PT Serif Caption"/>
            <a:cs typeface="PT Serif Caption"/>
            <a:sym typeface="PT Serif Captio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T Serif Caption"/>
            <a:ea typeface="PT Serif Caption"/>
            <a:cs typeface="PT Serif Caption"/>
            <a:sym typeface="PT Serif Captio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437</Words>
  <Application>Microsoft Office PowerPoint</Application>
  <PresentationFormat>自定义</PresentationFormat>
  <Paragraphs>129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Avenir Next Demi Bold</vt:lpstr>
      <vt:lpstr>Avenir Next Medium</vt:lpstr>
      <vt:lpstr>Avenir Next Regular</vt:lpstr>
      <vt:lpstr>Canela Bold</vt:lpstr>
      <vt:lpstr>Canela Deck Regular</vt:lpstr>
      <vt:lpstr>Canela Regular</vt:lpstr>
      <vt:lpstr>Fira Code Light Bold</vt:lpstr>
      <vt:lpstr>Fira Code Light Regular</vt:lpstr>
      <vt:lpstr>Helvetica Neue</vt:lpstr>
      <vt:lpstr>Bahnschrift Condensed</vt:lpstr>
      <vt:lpstr>Bahnschrift Light Condensed</vt:lpstr>
      <vt:lpstr>Cambria Math</vt:lpstr>
      <vt:lpstr>PT Sans</vt:lpstr>
      <vt:lpstr>PT Serif</vt:lpstr>
      <vt:lpstr>PT Serif Caption</vt:lpstr>
      <vt:lpstr>23_ClassicWhite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Decision trail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Hengfeng Wei</cp:lastModifiedBy>
  <cp:revision>2</cp:revision>
  <dcterms:modified xsi:type="dcterms:W3CDTF">2023-10-17T09:14:09Z</dcterms:modified>
</cp:coreProperties>
</file>