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1" r:id="rId2"/>
  </p:sldIdLst>
  <p:sldSz cx="71993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509D"/>
    <a:srgbClr val="E0E1EF"/>
    <a:srgbClr val="E1E1F0"/>
    <a:srgbClr val="E6E6E6"/>
    <a:srgbClr val="730669"/>
    <a:srgbClr val="6B116A"/>
    <a:srgbClr val="6D1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7" autoAdjust="0"/>
    <p:restoredTop sz="94660"/>
  </p:normalViewPr>
  <p:slideViewPr>
    <p:cSldViewPr snapToGrid="0">
      <p:cViewPr>
        <p:scale>
          <a:sx n="400" d="100"/>
          <a:sy n="400" d="100"/>
        </p:scale>
        <p:origin x="-5270" y="-9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356703"/>
            <a:ext cx="6119416" cy="501340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7563446"/>
            <a:ext cx="5399485" cy="34767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2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3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766678"/>
            <a:ext cx="1552352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766678"/>
            <a:ext cx="4567064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53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2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3590057"/>
            <a:ext cx="6209407" cy="599008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9636813"/>
            <a:ext cx="6209407" cy="315004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92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3833390"/>
            <a:ext cx="305970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3833390"/>
            <a:ext cx="305970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8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766681"/>
            <a:ext cx="6209407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3530053"/>
            <a:ext cx="3045646" cy="173002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5260078"/>
            <a:ext cx="304564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3530053"/>
            <a:ext cx="3060646" cy="173002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5260078"/>
            <a:ext cx="306064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6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9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2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960014"/>
            <a:ext cx="2321966" cy="336005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073367"/>
            <a:ext cx="3644652" cy="1023348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4320064"/>
            <a:ext cx="2321966" cy="8003453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6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960014"/>
            <a:ext cx="2321966" cy="336005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073367"/>
            <a:ext cx="3644652" cy="1023348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4320064"/>
            <a:ext cx="2321966" cy="8003453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5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766681"/>
            <a:ext cx="620940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3833390"/>
            <a:ext cx="620940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3346867"/>
            <a:ext cx="161984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5C4A-BA30-4620-BF8B-6EB913E0695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3346867"/>
            <a:ext cx="242976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3346867"/>
            <a:ext cx="161984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E1E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27" y="-50525"/>
            <a:ext cx="1870555" cy="1328325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"/>
          <a:stretch/>
        </p:blipFill>
        <p:spPr>
          <a:xfrm>
            <a:off x="0" y="2"/>
            <a:ext cx="7160180" cy="14287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13182038"/>
            <a:ext cx="6858000" cy="11030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 t="1079" b="1079"/>
          <a:stretch/>
        </p:blipFill>
        <p:spPr>
          <a:xfrm>
            <a:off x="1532939" y="89965"/>
            <a:ext cx="2604504" cy="713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21811" y="89966"/>
            <a:ext cx="686708" cy="694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78855" y="126446"/>
            <a:ext cx="555219" cy="694800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9352CE1-184C-451C-A780-D933AFD92276}"/>
              </a:ext>
            </a:extLst>
          </p:cNvPr>
          <p:cNvSpPr/>
          <p:nvPr/>
        </p:nvSpPr>
        <p:spPr>
          <a:xfrm>
            <a:off x="170656" y="901331"/>
            <a:ext cx="3249386" cy="4641827"/>
          </a:xfrm>
          <a:prstGeom prst="roundRect">
            <a:avLst>
              <a:gd name="adj" fmla="val 3926"/>
            </a:avLst>
          </a:prstGeom>
          <a:solidFill>
            <a:schemeClr val="bg1">
              <a:alpha val="95000"/>
            </a:schemeClr>
          </a:solidFill>
          <a:ln cap="flat">
            <a:noFill/>
            <a:round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7E5B65B-9F2A-4F4A-AABC-55288B64AF5D}"/>
              </a:ext>
            </a:extLst>
          </p:cNvPr>
          <p:cNvSpPr/>
          <p:nvPr/>
        </p:nvSpPr>
        <p:spPr>
          <a:xfrm>
            <a:off x="3779272" y="885519"/>
            <a:ext cx="3249384" cy="4641827"/>
          </a:xfrm>
          <a:prstGeom prst="roundRect">
            <a:avLst>
              <a:gd name="adj" fmla="val 3926"/>
            </a:avLst>
          </a:prstGeom>
          <a:solidFill>
            <a:schemeClr val="bg1">
              <a:alpha val="95000"/>
            </a:schemeClr>
          </a:solidFill>
          <a:ln cap="flat">
            <a:noFill/>
            <a:round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55E969F-AD1F-48B2-B2FC-55025DC4D82E}"/>
              </a:ext>
            </a:extLst>
          </p:cNvPr>
          <p:cNvSpPr/>
          <p:nvPr/>
        </p:nvSpPr>
        <p:spPr>
          <a:xfrm>
            <a:off x="170656" y="8872872"/>
            <a:ext cx="3249386" cy="4641827"/>
          </a:xfrm>
          <a:prstGeom prst="roundRect">
            <a:avLst>
              <a:gd name="adj" fmla="val 3926"/>
            </a:avLst>
          </a:prstGeom>
          <a:solidFill>
            <a:schemeClr val="bg1">
              <a:alpha val="95000"/>
            </a:schemeClr>
          </a:solidFill>
          <a:ln cap="flat">
            <a:noFill/>
            <a:round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3280CF8-2F12-48B2-921B-996111719E7A}"/>
              </a:ext>
            </a:extLst>
          </p:cNvPr>
          <p:cNvSpPr/>
          <p:nvPr/>
        </p:nvSpPr>
        <p:spPr>
          <a:xfrm>
            <a:off x="3779272" y="8857060"/>
            <a:ext cx="3249382" cy="4641827"/>
          </a:xfrm>
          <a:prstGeom prst="roundRect">
            <a:avLst>
              <a:gd name="adj" fmla="val 3926"/>
            </a:avLst>
          </a:prstGeom>
          <a:solidFill>
            <a:schemeClr val="bg1">
              <a:alpha val="95000"/>
            </a:schemeClr>
          </a:solidFill>
          <a:ln cap="flat">
            <a:noFill/>
            <a:round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22E86F-3084-4457-BC59-563F10D58603}"/>
              </a:ext>
            </a:extLst>
          </p:cNvPr>
          <p:cNvSpPr txBox="1"/>
          <p:nvPr/>
        </p:nvSpPr>
        <p:spPr>
          <a:xfrm>
            <a:off x="1809524" y="968102"/>
            <a:ext cx="365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一般执行历史验证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92A2B31-4DD4-4BD0-84ED-11AC3C0FCBC5}"/>
              </a:ext>
            </a:extLst>
          </p:cNvPr>
          <p:cNvGrpSpPr/>
          <p:nvPr/>
        </p:nvGrpSpPr>
        <p:grpSpPr>
          <a:xfrm>
            <a:off x="325171" y="1439606"/>
            <a:ext cx="2942921" cy="3817797"/>
            <a:chOff x="154512" y="1439605"/>
            <a:chExt cx="2942921" cy="3817797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763BB59-EC35-4786-8775-ECD499122DF0}"/>
                </a:ext>
              </a:extLst>
            </p:cNvPr>
            <p:cNvSpPr txBox="1"/>
            <p:nvPr/>
          </p:nvSpPr>
          <p:spPr>
            <a:xfrm>
              <a:off x="157747" y="1439605"/>
              <a:ext cx="2939010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基于 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SMT 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求解器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的高效验证算法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3BF519E-5791-4EC6-8842-610C7F53BB6D}"/>
                </a:ext>
              </a:extLst>
            </p:cNvPr>
            <p:cNvSpPr txBox="1"/>
            <p:nvPr/>
          </p:nvSpPr>
          <p:spPr>
            <a:xfrm>
              <a:off x="157074" y="2218126"/>
              <a:ext cx="29403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问题描述：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针对快照隔离（</a:t>
              </a:r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SI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一致性设计高效的验证算法</a:t>
              </a:r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28595887-218F-42B3-B44A-BEF77457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45337" y="3037380"/>
              <a:ext cx="2787058" cy="1307508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C72E828-51CB-4860-A86D-7CEE0568C7CA}"/>
                </a:ext>
              </a:extLst>
            </p:cNvPr>
            <p:cNvSpPr txBox="1"/>
            <p:nvPr/>
          </p:nvSpPr>
          <p:spPr>
            <a:xfrm>
              <a:off x="154512" y="4602414"/>
              <a:ext cx="2940359" cy="654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accent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解决方案：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将验证问题转化为约束求解问题，由 </a:t>
              </a:r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SMT 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求解</a:t>
              </a:r>
              <a:endPara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E60B9CF-899D-4F16-9EE2-05975E60093F}"/>
              </a:ext>
            </a:extLst>
          </p:cNvPr>
          <p:cNvGrpSpPr/>
          <p:nvPr/>
        </p:nvGrpSpPr>
        <p:grpSpPr>
          <a:xfrm>
            <a:off x="3818397" y="1468998"/>
            <a:ext cx="2951413" cy="3817516"/>
            <a:chOff x="157074" y="1439605"/>
            <a:chExt cx="2951413" cy="3817516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85C5C97-88BC-435D-A49F-0EF9EDC1B8F9}"/>
                </a:ext>
              </a:extLst>
            </p:cNvPr>
            <p:cNvSpPr txBox="1"/>
            <p:nvPr/>
          </p:nvSpPr>
          <p:spPr>
            <a:xfrm>
              <a:off x="157747" y="1439605"/>
              <a:ext cx="2939010" cy="121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基于 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CDCL 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搜索框架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的高效验证算法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3B62A80-3EBD-47FB-B7DD-69B2083E22A3}"/>
                </a:ext>
              </a:extLst>
            </p:cNvPr>
            <p:cNvSpPr txBox="1"/>
            <p:nvPr/>
          </p:nvSpPr>
          <p:spPr>
            <a:xfrm>
              <a:off x="157074" y="2218126"/>
              <a:ext cx="29403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问题描述：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利用 </a:t>
              </a:r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CDCL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搜索技术提高验证效率</a:t>
              </a:r>
              <a:endPara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FACB4A4-CA6D-48B4-9F0D-404D52DABFAE}"/>
                </a:ext>
              </a:extLst>
            </p:cNvPr>
            <p:cNvSpPr txBox="1"/>
            <p:nvPr/>
          </p:nvSpPr>
          <p:spPr>
            <a:xfrm>
              <a:off x="168128" y="4602133"/>
              <a:ext cx="2940359" cy="654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accent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解决方案：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设计事务一致性理论求解器，多模块协同优化</a:t>
              </a:r>
              <a:endPara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CD356C6B-FDF8-4D66-BD35-02F40C6955E6}"/>
              </a:ext>
            </a:extLst>
          </p:cNvPr>
          <p:cNvSpPr txBox="1"/>
          <p:nvPr/>
        </p:nvSpPr>
        <p:spPr>
          <a:xfrm>
            <a:off x="1771853" y="9072656"/>
            <a:ext cx="365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特定执行历史验证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8CDA907-FAB1-4355-B480-93E31CBB80B7}"/>
              </a:ext>
            </a:extLst>
          </p:cNvPr>
          <p:cNvGrpSpPr/>
          <p:nvPr/>
        </p:nvGrpSpPr>
        <p:grpSpPr>
          <a:xfrm>
            <a:off x="320093" y="9623876"/>
            <a:ext cx="2960287" cy="3813208"/>
            <a:chOff x="74133" y="1329378"/>
            <a:chExt cx="2960287" cy="3813208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D21B1E7-3CC6-4CA1-8C26-29B841C4451B}"/>
                </a:ext>
              </a:extLst>
            </p:cNvPr>
            <p:cNvSpPr txBox="1"/>
            <p:nvPr/>
          </p:nvSpPr>
          <p:spPr>
            <a:xfrm>
              <a:off x="94061" y="1329378"/>
              <a:ext cx="2939010" cy="121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针对小事务执行历史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的高效验证算法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2E795FB-8DFA-454F-BCE2-49366299DA14}"/>
                </a:ext>
              </a:extLst>
            </p:cNvPr>
            <p:cNvSpPr txBox="1"/>
            <p:nvPr/>
          </p:nvSpPr>
          <p:spPr>
            <a:xfrm>
              <a:off x="74133" y="2040876"/>
              <a:ext cx="29403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问题描述：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一般执行历史生成效率低、验证复杂度高</a:t>
              </a:r>
              <a:endPara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7B8852B-7854-4260-972F-2D303C4B16C3}"/>
                </a:ext>
              </a:extLst>
            </p:cNvPr>
            <p:cNvSpPr txBox="1"/>
            <p:nvPr/>
          </p:nvSpPr>
          <p:spPr>
            <a:xfrm>
              <a:off x="94061" y="4189633"/>
              <a:ext cx="2940359" cy="95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accent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解决方案：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提出基于小事务的测试方法，针对小事务执行历史设计多项式时间验证算法</a:t>
              </a:r>
              <a:endPara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3DA5DB5-5FA5-4DFA-A258-74A014D4504D}"/>
              </a:ext>
            </a:extLst>
          </p:cNvPr>
          <p:cNvGrpSpPr/>
          <p:nvPr/>
        </p:nvGrpSpPr>
        <p:grpSpPr>
          <a:xfrm>
            <a:off x="3850339" y="9590084"/>
            <a:ext cx="2940359" cy="3812051"/>
            <a:chOff x="157074" y="1329877"/>
            <a:chExt cx="2940359" cy="3812051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D76E1A1-99AF-4B33-800E-9CAE1F67C892}"/>
                </a:ext>
              </a:extLst>
            </p:cNvPr>
            <p:cNvSpPr txBox="1"/>
            <p:nvPr/>
          </p:nvSpPr>
          <p:spPr>
            <a:xfrm>
              <a:off x="157747" y="1329877"/>
              <a:ext cx="2939010" cy="121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针对带时间戳执行历史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的高效验证算法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F17FA1A-1C45-4653-8FE3-9078DDAB15AC}"/>
                </a:ext>
              </a:extLst>
            </p:cNvPr>
            <p:cNvSpPr txBox="1"/>
            <p:nvPr/>
          </p:nvSpPr>
          <p:spPr>
            <a:xfrm>
              <a:off x="157074" y="2041342"/>
              <a:ext cx="29403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问题描述：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黑盒测试方法缺少事务顺序信息，验证复杂度高</a:t>
              </a:r>
              <a:endPara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55CEA52-000B-445D-814F-935280042F64}"/>
                </a:ext>
              </a:extLst>
            </p:cNvPr>
            <p:cNvSpPr txBox="1"/>
            <p:nvPr/>
          </p:nvSpPr>
          <p:spPr>
            <a:xfrm>
              <a:off x="157074" y="4191475"/>
              <a:ext cx="2940359" cy="950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accent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解决方案：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提出基于时间戳的测试方法，针对带时间戳执行历史设计多项式时间验证算法</a:t>
              </a:r>
              <a:endPara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C50F5F2-0F63-4BE8-B404-312012442737}"/>
              </a:ext>
            </a:extLst>
          </p:cNvPr>
          <p:cNvGrpSpPr/>
          <p:nvPr/>
        </p:nvGrpSpPr>
        <p:grpSpPr>
          <a:xfrm>
            <a:off x="519390" y="11027095"/>
            <a:ext cx="2721621" cy="1340443"/>
            <a:chOff x="428189" y="11076280"/>
            <a:chExt cx="2688350" cy="1324057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89FEBC77-99FE-4184-8C4D-7E6495993D2E}"/>
                </a:ext>
              </a:extLst>
            </p:cNvPr>
            <p:cNvGrpSpPr/>
            <p:nvPr/>
          </p:nvGrpSpPr>
          <p:grpSpPr>
            <a:xfrm>
              <a:off x="428189" y="11076280"/>
              <a:ext cx="2688350" cy="1290490"/>
              <a:chOff x="1633348" y="6313252"/>
              <a:chExt cx="3847372" cy="1846857"/>
            </a:xfrm>
          </p:grpSpPr>
          <p:pic>
            <p:nvPicPr>
              <p:cNvPr id="65" name="图片 64">
                <a:extLst>
                  <a:ext uri="{FF2B5EF4-FFF2-40B4-BE49-F238E27FC236}">
                    <a16:creationId xmlns:a16="http://schemas.microsoft.com/office/drawing/2014/main" id="{E504680B-1044-4FD8-A882-D0EC19396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1633348" y="6566537"/>
                <a:ext cx="1770525" cy="1401968"/>
              </a:xfrm>
              <a:prstGeom prst="rect">
                <a:avLst/>
              </a:prstGeom>
            </p:spPr>
          </p:pic>
          <p:pic>
            <p:nvPicPr>
              <p:cNvPr id="66" name="图片 65">
                <a:extLst>
                  <a:ext uri="{FF2B5EF4-FFF2-40B4-BE49-F238E27FC236}">
                    <a16:creationId xmlns:a16="http://schemas.microsoft.com/office/drawing/2014/main" id="{42CDB86D-8980-4B81-B34C-1E400FFF2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3291148" y="6313252"/>
                <a:ext cx="2189572" cy="1846857"/>
              </a:xfrm>
              <a:prstGeom prst="rect">
                <a:avLst/>
              </a:prstGeom>
            </p:spPr>
          </p:pic>
        </p:grpSp>
        <p:sp>
          <p:nvSpPr>
            <p:cNvPr id="67" name="文本框 18">
              <a:extLst>
                <a:ext uri="{FF2B5EF4-FFF2-40B4-BE49-F238E27FC236}">
                  <a16:creationId xmlns:a16="http://schemas.microsoft.com/office/drawing/2014/main" id="{3C538FBC-0746-4CE3-B71A-13E73820120B}"/>
                </a:ext>
              </a:extLst>
            </p:cNvPr>
            <p:cNvSpPr txBox="1"/>
            <p:nvPr/>
          </p:nvSpPr>
          <p:spPr>
            <a:xfrm>
              <a:off x="556709" y="12174166"/>
              <a:ext cx="2291688" cy="226171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kern="1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事务中止率低、验证效率高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54B0D5B-BE35-4997-8FC0-9676AF2228D5}"/>
              </a:ext>
            </a:extLst>
          </p:cNvPr>
          <p:cNvGrpSpPr/>
          <p:nvPr/>
        </p:nvGrpSpPr>
        <p:grpSpPr>
          <a:xfrm>
            <a:off x="4025537" y="10896003"/>
            <a:ext cx="2526075" cy="1630097"/>
            <a:chOff x="719571" y="7382285"/>
            <a:chExt cx="5072981" cy="3206419"/>
          </a:xfrm>
        </p:grpSpPr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2A1D3DE4-B036-483A-B37B-D12C2CB23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1983854" y="7382285"/>
              <a:ext cx="2532571" cy="1557350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C1C0E463-AADC-4D7B-A2B7-F89DD6AA7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719571" y="8974914"/>
              <a:ext cx="2514286" cy="1585802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5AE4CC09-1D2D-47C7-9F10-D1F9A3762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>
            <a:xfrm>
              <a:off x="3278266" y="8946930"/>
              <a:ext cx="2514286" cy="1641774"/>
            </a:xfrm>
            <a:prstGeom prst="rect">
              <a:avLst/>
            </a:prstGeom>
          </p:spPr>
        </p:pic>
      </p:grpSp>
      <p:pic>
        <p:nvPicPr>
          <p:cNvPr id="78" name="图片 77">
            <a:extLst>
              <a:ext uri="{FF2B5EF4-FFF2-40B4-BE49-F238E27FC236}">
                <a16:creationId xmlns:a16="http://schemas.microsoft.com/office/drawing/2014/main" id="{CC478735-AFE5-4518-A619-2CC9D73DC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3845429" y="3065845"/>
            <a:ext cx="3117068" cy="137542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28BFBAB-EA19-4316-8E3D-7D2C010AF5E7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00" y="101610"/>
            <a:ext cx="1631054" cy="73752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4E0BE78-1129-4911-ABC7-495EFA84005F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2" y="5611270"/>
            <a:ext cx="5389789" cy="290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" name="文本框 18">
            <a:extLst>
              <a:ext uri="{FF2B5EF4-FFF2-40B4-BE49-F238E27FC236}">
                <a16:creationId xmlns:a16="http://schemas.microsoft.com/office/drawing/2014/main" id="{4F92C798-F588-43D3-A451-04971D473F0B}"/>
              </a:ext>
            </a:extLst>
          </p:cNvPr>
          <p:cNvSpPr txBox="1"/>
          <p:nvPr/>
        </p:nvSpPr>
        <p:spPr>
          <a:xfrm>
            <a:off x="1087934" y="8411357"/>
            <a:ext cx="5103787" cy="359181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kern="1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数据库系统执行历史验证问题示意图</a:t>
            </a:r>
            <a:endParaRPr lang="zh-CN" altLang="en-US" sz="2400" kern="100" dirty="0">
              <a:highlight>
                <a:srgbClr val="FFFF00"/>
              </a:highlight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69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</TotalTime>
  <Words>176</Words>
  <Application>Microsoft Office PowerPoint</Application>
  <PresentationFormat>自定义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楷体</vt:lpstr>
      <vt:lpstr>幼圆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 Tongwei</dc:creator>
  <cp:lastModifiedBy>Wei Hengfeng</cp:lastModifiedBy>
  <cp:revision>130</cp:revision>
  <dcterms:created xsi:type="dcterms:W3CDTF">2021-12-25T15:24:01Z</dcterms:created>
  <dcterms:modified xsi:type="dcterms:W3CDTF">2024-05-19T08:00:02Z</dcterms:modified>
</cp:coreProperties>
</file>